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5" r:id="rId8"/>
    <p:sldMasterId id="2147483901" r:id="rId9"/>
    <p:sldMasterId id="2147483925" r:id="rId10"/>
    <p:sldMasterId id="2147483937" r:id="rId11"/>
    <p:sldMasterId id="2147483986" r:id="rId12"/>
    <p:sldMasterId id="2147483999" r:id="rId13"/>
    <p:sldMasterId id="2147484035" r:id="rId14"/>
    <p:sldMasterId id="2147484047" r:id="rId15"/>
  </p:sldMasterIdLst>
  <p:notesMasterIdLst>
    <p:notesMasterId r:id="rId96"/>
  </p:notesMasterIdLst>
  <p:handoutMasterIdLst>
    <p:handoutMasterId r:id="rId97"/>
  </p:handoutMasterIdLst>
  <p:sldIdLst>
    <p:sldId id="256" r:id="rId16"/>
    <p:sldId id="423" r:id="rId17"/>
    <p:sldId id="437" r:id="rId18"/>
    <p:sldId id="361" r:id="rId19"/>
    <p:sldId id="459" r:id="rId20"/>
    <p:sldId id="460" r:id="rId21"/>
    <p:sldId id="470" r:id="rId22"/>
    <p:sldId id="461" r:id="rId23"/>
    <p:sldId id="264" r:id="rId24"/>
    <p:sldId id="438" r:id="rId25"/>
    <p:sldId id="477" r:id="rId26"/>
    <p:sldId id="476" r:id="rId27"/>
    <p:sldId id="271" r:id="rId28"/>
    <p:sldId id="422" r:id="rId29"/>
    <p:sldId id="424" r:id="rId30"/>
    <p:sldId id="373" r:id="rId31"/>
    <p:sldId id="261" r:id="rId32"/>
    <p:sldId id="266" r:id="rId33"/>
    <p:sldId id="275" r:id="rId34"/>
    <p:sldId id="435" r:id="rId35"/>
    <p:sldId id="269" r:id="rId36"/>
    <p:sldId id="419" r:id="rId37"/>
    <p:sldId id="270" r:id="rId38"/>
    <p:sldId id="276" r:id="rId39"/>
    <p:sldId id="279" r:id="rId40"/>
    <p:sldId id="463" r:id="rId41"/>
    <p:sldId id="280" r:id="rId42"/>
    <p:sldId id="282" r:id="rId43"/>
    <p:sldId id="281" r:id="rId44"/>
    <p:sldId id="284" r:id="rId45"/>
    <p:sldId id="283" r:id="rId46"/>
    <p:sldId id="469" r:id="rId47"/>
    <p:sldId id="467" r:id="rId48"/>
    <p:sldId id="466" r:id="rId49"/>
    <p:sldId id="287" r:id="rId50"/>
    <p:sldId id="288" r:id="rId51"/>
    <p:sldId id="291" r:id="rId52"/>
    <p:sldId id="258" r:id="rId53"/>
    <p:sldId id="289" r:id="rId54"/>
    <p:sldId id="290" r:id="rId55"/>
    <p:sldId id="292" r:id="rId56"/>
    <p:sldId id="413" r:id="rId57"/>
    <p:sldId id="471" r:id="rId58"/>
    <p:sldId id="454" r:id="rId59"/>
    <p:sldId id="478" r:id="rId60"/>
    <p:sldId id="365" r:id="rId61"/>
    <p:sldId id="440" r:id="rId62"/>
    <p:sldId id="295" r:id="rId63"/>
    <p:sldId id="452" r:id="rId64"/>
    <p:sldId id="298" r:id="rId65"/>
    <p:sldId id="299" r:id="rId66"/>
    <p:sldId id="442" r:id="rId67"/>
    <p:sldId id="441" r:id="rId68"/>
    <p:sldId id="272" r:id="rId69"/>
    <p:sldId id="375" r:id="rId70"/>
    <p:sldId id="385" r:id="rId71"/>
    <p:sldId id="416" r:id="rId72"/>
    <p:sldId id="379" r:id="rId73"/>
    <p:sldId id="380" r:id="rId74"/>
    <p:sldId id="458" r:id="rId75"/>
    <p:sldId id="398" r:id="rId76"/>
    <p:sldId id="399" r:id="rId77"/>
    <p:sldId id="409" r:id="rId78"/>
    <p:sldId id="455" r:id="rId79"/>
    <p:sldId id="302" r:id="rId80"/>
    <p:sldId id="465" r:id="rId81"/>
    <p:sldId id="451" r:id="rId82"/>
    <p:sldId id="303" r:id="rId83"/>
    <p:sldId id="479" r:id="rId84"/>
    <p:sldId id="434" r:id="rId85"/>
    <p:sldId id="404" r:id="rId86"/>
    <p:sldId id="433" r:id="rId87"/>
    <p:sldId id="427" r:id="rId88"/>
    <p:sldId id="426" r:id="rId89"/>
    <p:sldId id="428" r:id="rId90"/>
    <p:sldId id="429" r:id="rId91"/>
    <p:sldId id="430" r:id="rId92"/>
    <p:sldId id="369" r:id="rId93"/>
    <p:sldId id="436" r:id="rId94"/>
    <p:sldId id="456"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33"/>
    <a:srgbClr val="28D5F8"/>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4" autoAdjust="0"/>
    <p:restoredTop sz="94660"/>
  </p:normalViewPr>
  <p:slideViewPr>
    <p:cSldViewPr>
      <p:cViewPr varScale="1">
        <p:scale>
          <a:sx n="156" d="100"/>
          <a:sy n="156" d="100"/>
        </p:scale>
        <p:origin x="-101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90" Type="http://schemas.openxmlformats.org/officeDocument/2006/relationships/slide" Target="slides/slide75.xml"/><Relationship Id="rId91" Type="http://schemas.openxmlformats.org/officeDocument/2006/relationships/slide" Target="slides/slide76.xml"/><Relationship Id="rId92" Type="http://schemas.openxmlformats.org/officeDocument/2006/relationships/slide" Target="slides/slide77.xml"/><Relationship Id="rId93" Type="http://schemas.openxmlformats.org/officeDocument/2006/relationships/slide" Target="slides/slide78.xml"/><Relationship Id="rId94" Type="http://schemas.openxmlformats.org/officeDocument/2006/relationships/slide" Target="slides/slide79.xml"/><Relationship Id="rId95" Type="http://schemas.openxmlformats.org/officeDocument/2006/relationships/slide" Target="slides/slide80.xml"/><Relationship Id="rId96" Type="http://schemas.openxmlformats.org/officeDocument/2006/relationships/notesMaster" Target="notesMasters/notesMaster1.xml"/><Relationship Id="rId97" Type="http://schemas.openxmlformats.org/officeDocument/2006/relationships/handoutMaster" Target="handoutMasters/handoutMaster1.xml"/><Relationship Id="rId98" Type="http://schemas.openxmlformats.org/officeDocument/2006/relationships/printerSettings" Target="printerSettings/printerSettings1.bin"/><Relationship Id="rId99" Type="http://schemas.openxmlformats.org/officeDocument/2006/relationships/presProps" Target="presProps.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100" Type="http://schemas.openxmlformats.org/officeDocument/2006/relationships/viewProps" Target="viewProps.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Relationship Id="rId89" Type="http://schemas.openxmlformats.org/officeDocument/2006/relationships/slide" Target="slides/slide7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F778-6DE6-49F7-B41C-4325F19EB1C1}" type="datetimeFigureOut">
              <a:rPr lang="en-US" smtClean="0"/>
              <a:t>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9E794C-BA85-4F32-A474-2170A366DAE7}" type="slidenum">
              <a:rPr lang="en-US" smtClean="0"/>
              <a:t>‹#›</a:t>
            </a:fld>
            <a:endParaRPr lang="en-US"/>
          </a:p>
        </p:txBody>
      </p:sp>
    </p:spTree>
    <p:extLst>
      <p:ext uri="{BB962C8B-B14F-4D97-AF65-F5344CB8AC3E}">
        <p14:creationId xmlns:p14="http://schemas.microsoft.com/office/powerpoint/2010/main" val="420184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E62DF5-1A20-46FF-9521-F40B120A7D01}"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D29F7-8250-456E-94FC-7812F65C4C22}" type="slidenum">
              <a:rPr lang="en-US" smtClean="0"/>
              <a:t>‹#›</a:t>
            </a:fld>
            <a:endParaRPr lang="en-US"/>
          </a:p>
        </p:txBody>
      </p:sp>
    </p:spTree>
    <p:extLst>
      <p:ext uri="{BB962C8B-B14F-4D97-AF65-F5344CB8AC3E}">
        <p14:creationId xmlns:p14="http://schemas.microsoft.com/office/powerpoint/2010/main" val="348486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E977A-B15A-4853-B87E-F37D8DC4AA6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7158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p:cNvSpPr>
          <p:nvPr>
            <p:ph type="sldImg"/>
          </p:nvPr>
        </p:nvSpPr>
        <p:spPr bwMode="auto">
          <a:xfrm>
            <a:off x="1146175" y="687388"/>
            <a:ext cx="4567238" cy="3425825"/>
          </a:xfrm>
          <a:prstGeom prst="rect">
            <a:avLst/>
          </a:prstGeom>
          <a:solidFill>
            <a:srgbClr val="FFFFFF"/>
          </a:solidFill>
          <a:ln w="12700"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4835" name="Rectangle 3"/>
          <p:cNvSpPr>
            <a:spLocks noGrp="1" noChangeArrowheads="1"/>
          </p:cNvSpPr>
          <p:nvPr>
            <p:ph type="body" idx="1"/>
          </p:nvPr>
        </p:nvSpPr>
        <p:spPr bwMode="auto">
          <a:xfrm>
            <a:off x="914091" y="4342847"/>
            <a:ext cx="5029819" cy="41152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67" tIns="46034" rIns="92067" bIns="46034"/>
          <a:lstStyle/>
          <a:p>
            <a:endParaRPr lang="en-US" altLang="en-US"/>
          </a:p>
        </p:txBody>
      </p:sp>
    </p:spTree>
    <p:extLst>
      <p:ext uri="{BB962C8B-B14F-4D97-AF65-F5344CB8AC3E}">
        <p14:creationId xmlns:p14="http://schemas.microsoft.com/office/powerpoint/2010/main" val="36334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B96714-C1A5-4CB1-BE8F-56F43FB7B803}" type="slidenum">
              <a:rPr lang="en-US" smtClean="0">
                <a:solidFill>
                  <a:prstClr val="black"/>
                </a:solidFill>
              </a:rPr>
              <a:pPr/>
              <a:t>54</a:t>
            </a:fld>
            <a:endParaRPr lang="en-US" dirty="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baseline="0" dirty="0"/>
              <a:t>Biases potentially may be evolutionarily beneficial, and hence the reason they persisted.  Our natural way of thinking is instinctive, intuitive and often driven by emotions.  We have evolved to make quick judgments, and this serves us well in many situations, and hence evolution has persisted this style.  For example, pattern recognition.  If you think you see the pattern of a tiger in the bushes, 10 false positives is better than one false negative for survival chances.</a:t>
            </a:r>
          </a:p>
          <a:p>
            <a:endParaRPr lang="en-US" baseline="0" dirty="0"/>
          </a:p>
          <a:p>
            <a:r>
              <a:rPr lang="en-US" baseline="0" dirty="0"/>
              <a:t>Note that our biases are not “faults” in our thinking.  Rather, they are tools that have evolved to make judgments and decisions and they have persisted because they </a:t>
            </a:r>
            <a:r>
              <a:rPr lang="en-US" b="1" baseline="0" dirty="0"/>
              <a:t>generally</a:t>
            </a:r>
            <a:r>
              <a:rPr lang="en-US" baseline="0" dirty="0"/>
              <a:t> produce correct results.</a:t>
            </a:r>
          </a:p>
          <a:p>
            <a:endParaRPr lang="en-US" baseline="0" dirty="0"/>
          </a:p>
          <a:p>
            <a:r>
              <a:rPr lang="en-US" baseline="0" dirty="0"/>
              <a:t>Critical thinking is unnatural.  Our natural instincts work well enough most of the time, but often in an uncertain and complex situation they let us down.</a:t>
            </a:r>
          </a:p>
        </p:txBody>
      </p:sp>
    </p:spTree>
    <p:extLst>
      <p:ext uri="{BB962C8B-B14F-4D97-AF65-F5344CB8AC3E}">
        <p14:creationId xmlns:p14="http://schemas.microsoft.com/office/powerpoint/2010/main" val="12082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B96714-C1A5-4CB1-BE8F-56F43FB7B803}" type="slidenum">
              <a:rPr lang="en-US" smtClean="0">
                <a:solidFill>
                  <a:prstClr val="black"/>
                </a:solidFill>
              </a:rPr>
              <a:pPr/>
              <a:t>55</a:t>
            </a:fld>
            <a:endParaRPr lang="en-US" dirty="0">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baseline="0" dirty="0"/>
              <a:t>Biases potentially may be evolutionarily beneficial, and hence the reason they persisted.  Our natural way of thinking is instinctive, intuitive and often driven by emotions.  We have evolved to make quick judgments, and this serves us well in many situations, and hence evolution has persisted this style.  For example, pattern recognition.  If you think you see the pattern of a tiger in the bushes, 10 false positives is better than one false negative for survival chances.</a:t>
            </a:r>
          </a:p>
          <a:p>
            <a:endParaRPr lang="en-US" baseline="0" dirty="0"/>
          </a:p>
          <a:p>
            <a:r>
              <a:rPr lang="en-US" baseline="0" dirty="0"/>
              <a:t>Note that our biases are not “faults” in our thinking.  Rather, they are tools that have evolved to make judgments and decisions and they have persisted because they </a:t>
            </a:r>
            <a:r>
              <a:rPr lang="en-US" b="1" baseline="0" dirty="0"/>
              <a:t>generally</a:t>
            </a:r>
            <a:r>
              <a:rPr lang="en-US" baseline="0" dirty="0"/>
              <a:t> produce correct results.</a:t>
            </a:r>
          </a:p>
          <a:p>
            <a:endParaRPr lang="en-US" baseline="0" dirty="0"/>
          </a:p>
          <a:p>
            <a:r>
              <a:rPr lang="en-US" baseline="0" dirty="0"/>
              <a:t>Critical thinking is unnatural.  Our natural instincts work well enough most of the time, but often in an uncertain and complex situation they let us down.</a:t>
            </a:r>
          </a:p>
          <a:p>
            <a:endParaRPr lang="en-US" baseline="0" dirty="0"/>
          </a:p>
          <a:p>
            <a:r>
              <a:rPr lang="en-US" baseline="0" dirty="0"/>
              <a:t>For example, loss aversion (a common behavior that economists deem to be irrational) may actually be rational behavior and most likely maintained because of evolutionary benefits (note, people are generally more risk adverse when it comes to gains and risk seeking when it comes to losses</a:t>
            </a:r>
          </a:p>
        </p:txBody>
      </p:sp>
    </p:spTree>
    <p:extLst>
      <p:ext uri="{BB962C8B-B14F-4D97-AF65-F5344CB8AC3E}">
        <p14:creationId xmlns:p14="http://schemas.microsoft.com/office/powerpoint/2010/main" val="1208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E977A-B15A-4853-B87E-F37D8DC4AA6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93111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E977A-B15A-4853-B87E-F37D8DC4AA68}"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39729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E977A-B15A-4853-B87E-F37D8DC4AA6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57158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a:t>No changes </a:t>
            </a:r>
          </a:p>
          <a:p>
            <a:pPr eaLnBrk="1" hangingPunct="1"/>
            <a:endParaRPr lang="en-US" dirty="0"/>
          </a:p>
          <a:p>
            <a:pPr eaLnBrk="1" hangingPunct="1"/>
            <a:r>
              <a:rPr lang="en-US" dirty="0"/>
              <a:t>Note the actual cumulative resource adds are consistently outside the predicted range of outcomes on a cumulative basis.  This is a typical result and action should be taken to correct this bias.  The estimation process needs to recognize a significant downside not being included in the pre-drill ranges. </a:t>
            </a:r>
          </a:p>
        </p:txBody>
      </p:sp>
    </p:spTree>
    <p:extLst>
      <p:ext uri="{BB962C8B-B14F-4D97-AF65-F5344CB8AC3E}">
        <p14:creationId xmlns:p14="http://schemas.microsoft.com/office/powerpoint/2010/main" val="14516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a:t>No changes </a:t>
            </a:r>
          </a:p>
          <a:p>
            <a:pPr eaLnBrk="1" hangingPunct="1"/>
            <a:endParaRPr lang="en-US" dirty="0"/>
          </a:p>
          <a:p>
            <a:pPr eaLnBrk="1" hangingPunct="1"/>
            <a:r>
              <a:rPr lang="en-US" dirty="0"/>
              <a:t>Note the actual cumulative resource adds are consistently outside the predicted range of outcomes on a cumulative basis.  This is a typical result and action should be taken to correct this bias.  The estimation process needs to recognize a significant downside not being included in the pre-drill ranges. </a:t>
            </a:r>
          </a:p>
        </p:txBody>
      </p:sp>
    </p:spTree>
    <p:extLst>
      <p:ext uri="{BB962C8B-B14F-4D97-AF65-F5344CB8AC3E}">
        <p14:creationId xmlns:p14="http://schemas.microsoft.com/office/powerpoint/2010/main" val="145169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AE427-A728-4858-BD9F-59EDFF38EEC0}" type="slidenum">
              <a:rPr lang="en-US" altLang="en-US">
                <a:solidFill>
                  <a:prstClr val="black"/>
                </a:solidFill>
              </a:rPr>
              <a:pPr/>
              <a:t>23</a:t>
            </a:fld>
            <a:endParaRPr lang="en-US" altLang="en-US">
              <a:solidFill>
                <a:prstClr val="black"/>
              </a:solidFill>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818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D29F7-8250-456E-94FC-7812F65C4C22}" type="slidenum">
              <a:rPr lang="en-US" smtClean="0"/>
              <a:t>27</a:t>
            </a:fld>
            <a:endParaRPr lang="en-US"/>
          </a:p>
        </p:txBody>
      </p:sp>
    </p:spTree>
    <p:extLst>
      <p:ext uri="{BB962C8B-B14F-4D97-AF65-F5344CB8AC3E}">
        <p14:creationId xmlns:p14="http://schemas.microsoft.com/office/powerpoint/2010/main" val="169466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58E9-5E6F-47EF-B621-46D1486F0DF9}" type="slidenum">
              <a:rPr lang="en-US">
                <a:solidFill>
                  <a:prstClr val="black"/>
                </a:solidFill>
              </a:rPr>
              <a:pPr/>
              <a:t>32</a:t>
            </a:fld>
            <a:endParaRPr 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3991" y="4343090"/>
            <a:ext cx="5030018" cy="4115729"/>
          </a:xfrm>
        </p:spPr>
        <p:txBody>
          <a:bodyPr/>
          <a:lstStyle/>
          <a:p>
            <a:r>
              <a:rPr lang="en-US" sz="1700"/>
              <a:t>1780</a:t>
            </a:r>
            <a:endParaRPr lang="en-US"/>
          </a:p>
        </p:txBody>
      </p:sp>
    </p:spTree>
    <p:extLst>
      <p:ext uri="{BB962C8B-B14F-4D97-AF65-F5344CB8AC3E}">
        <p14:creationId xmlns:p14="http://schemas.microsoft.com/office/powerpoint/2010/main" val="3576551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D29F7-8250-456E-94FC-7812F65C4C2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69466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E58E9-5E6F-47EF-B621-46D1486F0DF9}" type="slidenum">
              <a:rPr lang="en-US">
                <a:solidFill>
                  <a:prstClr val="black"/>
                </a:solidFill>
              </a:rPr>
              <a:pPr/>
              <a:t>36</a:t>
            </a:fld>
            <a:endParaRPr 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913991" y="4343090"/>
            <a:ext cx="5030018" cy="4115729"/>
          </a:xfrm>
        </p:spPr>
        <p:txBody>
          <a:bodyPr/>
          <a:lstStyle/>
          <a:p>
            <a:r>
              <a:rPr lang="en-US" sz="1700"/>
              <a:t>1780</a:t>
            </a:r>
            <a:endParaRPr lang="en-US"/>
          </a:p>
        </p:txBody>
      </p:sp>
    </p:spTree>
    <p:extLst>
      <p:ext uri="{BB962C8B-B14F-4D97-AF65-F5344CB8AC3E}">
        <p14:creationId xmlns:p14="http://schemas.microsoft.com/office/powerpoint/2010/main" val="3576551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B0FF9-BEA0-4659-A10C-C00617450727}" type="slidenum">
              <a:rPr lang="en-US">
                <a:solidFill>
                  <a:prstClr val="black"/>
                </a:solidFill>
              </a:rPr>
              <a:pPr/>
              <a:t>41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3991" y="4343090"/>
            <a:ext cx="5030018" cy="4115729"/>
          </a:xfrm>
        </p:spPr>
        <p:txBody>
          <a:bodyPr/>
          <a:lstStyle/>
          <a:p>
            <a:r>
              <a:rPr lang="en-US" sz="1700"/>
              <a:t>1780</a:t>
            </a:r>
            <a:endParaRPr lang="en-US"/>
          </a:p>
        </p:txBody>
      </p:sp>
    </p:spTree>
    <p:extLst>
      <p:ext uri="{BB962C8B-B14F-4D97-AF65-F5344CB8AC3E}">
        <p14:creationId xmlns:p14="http://schemas.microsoft.com/office/powerpoint/2010/main" val="356124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C717B-2525-417C-8FED-A35411648B6B}" type="slidenum">
              <a:rPr lang="en-US" altLang="en-US">
                <a:solidFill>
                  <a:prstClr val="white"/>
                </a:solidFill>
              </a:rPr>
              <a:pPr/>
              <a:t>50</a:t>
            </a:fld>
            <a:endParaRPr lang="en-US" altLang="en-US">
              <a:solidFill>
                <a:prstClr val="white"/>
              </a:solidFill>
            </a:endParaRPr>
          </a:p>
        </p:txBody>
      </p:sp>
      <p:sp>
        <p:nvSpPr>
          <p:cNvPr id="300034" name="Rectangle 2"/>
          <p:cNvSpPr>
            <a:spLocks noGrp="1" noRot="1" noChangeAspect="1" noChangeArrowheads="1" noTextEdit="1"/>
          </p:cNvSpPr>
          <p:nvPr>
            <p:ph type="sldImg"/>
          </p:nvPr>
        </p:nvSpPr>
        <p:spPr>
          <a:xfrm>
            <a:off x="1035050" y="685800"/>
            <a:ext cx="4572000" cy="3429000"/>
          </a:xfrm>
          <a:ln/>
        </p:spPr>
      </p:sp>
      <p:sp>
        <p:nvSpPr>
          <p:cNvPr id="300035" name="Rectangle 3"/>
          <p:cNvSpPr>
            <a:spLocks noGrp="1" noChangeArrowheads="1"/>
          </p:cNvSpPr>
          <p:nvPr>
            <p:ph type="body" idx="1"/>
          </p:nvPr>
        </p:nvSpPr>
        <p:spPr>
          <a:xfrm>
            <a:off x="260352" y="4572000"/>
            <a:ext cx="6335713" cy="4114800"/>
          </a:xfrm>
        </p:spPr>
        <p:txBody>
          <a:bodyPr/>
          <a:lstStyle/>
          <a:p>
            <a:pPr>
              <a:lnSpc>
                <a:spcPct val="90000"/>
              </a:lnSpc>
            </a:pPr>
            <a:r>
              <a:rPr lang="en-US" altLang="en-US" sz="1000" dirty="0"/>
              <a:t>It was six men of </a:t>
            </a:r>
            <a:r>
              <a:rPr lang="en-US" altLang="en-US" sz="1000" dirty="0" err="1"/>
              <a:t>Indostan</a:t>
            </a:r>
            <a:r>
              <a:rPr lang="en-US" altLang="en-US" sz="1000" dirty="0"/>
              <a:t> To learning much inclined, who went to see the Elephant (Though all of them were blind), that each by observation Might satisfy his mind.</a:t>
            </a:r>
            <a:br>
              <a:rPr lang="en-US" altLang="en-US" sz="1000" dirty="0"/>
            </a:br>
            <a:r>
              <a:rPr lang="en-US" altLang="en-US" sz="1000" dirty="0"/>
              <a:t/>
            </a:r>
            <a:br>
              <a:rPr lang="en-US" altLang="en-US" sz="1000" dirty="0"/>
            </a:br>
            <a:r>
              <a:rPr lang="en-US" altLang="en-US" sz="1000" dirty="0"/>
              <a:t>The First approached the Elephant, and happening to fall Against his broad and sturdy side.  At once began to bawl: "God bless me! but the Elephant Is very like a wall!"</a:t>
            </a:r>
            <a:br>
              <a:rPr lang="en-US" altLang="en-US" sz="1000" dirty="0"/>
            </a:br>
            <a:r>
              <a:rPr lang="en-US" altLang="en-US" sz="1000" dirty="0"/>
              <a:t/>
            </a:r>
            <a:br>
              <a:rPr lang="en-US" altLang="en-US" sz="1000" dirty="0"/>
            </a:br>
            <a:r>
              <a:rPr lang="en-US" altLang="en-US" sz="1000" dirty="0"/>
              <a:t>The Second, feeling of the tusk Cried, "Ho! what have we here, So very round and smooth and sharp? To me `tis mighty clear This wonder of an Elephant Is very like a spear!"</a:t>
            </a:r>
            <a:br>
              <a:rPr lang="en-US" altLang="en-US" sz="1000" dirty="0"/>
            </a:br>
            <a:r>
              <a:rPr lang="en-US" altLang="en-US" sz="1000" dirty="0"/>
              <a:t/>
            </a:r>
            <a:br>
              <a:rPr lang="en-US" altLang="en-US" sz="1000" dirty="0"/>
            </a:br>
            <a:r>
              <a:rPr lang="en-US" altLang="en-US" sz="1000" dirty="0"/>
              <a:t>The Third approached the animal.  And happening to take.  The squirming trunk within his hands. Thus boldly up he </a:t>
            </a:r>
            <a:r>
              <a:rPr lang="en-US" altLang="en-US" sz="1000" dirty="0" err="1"/>
              <a:t>spake</a:t>
            </a:r>
            <a:r>
              <a:rPr lang="en-US" altLang="en-US" sz="1000" dirty="0"/>
              <a:t>: "I see," </a:t>
            </a:r>
            <a:r>
              <a:rPr lang="en-US" altLang="en-US" sz="1000" dirty="0" err="1"/>
              <a:t>quoth</a:t>
            </a:r>
            <a:r>
              <a:rPr lang="en-US" altLang="en-US" sz="1000" dirty="0"/>
              <a:t> he, "the Elephant Is very like a snake!"</a:t>
            </a:r>
            <a:br>
              <a:rPr lang="en-US" altLang="en-US" sz="1000" dirty="0"/>
            </a:br>
            <a:endParaRPr lang="en-US" altLang="en-US" sz="1000" dirty="0"/>
          </a:p>
          <a:p>
            <a:pPr>
              <a:lnSpc>
                <a:spcPct val="90000"/>
              </a:lnSpc>
            </a:pPr>
            <a:r>
              <a:rPr lang="en-US" altLang="en-US" sz="1000" dirty="0"/>
              <a:t>The Fourth reached out an eager hand And felt about the knee :"What most this wondrous beast is like is mighty plain," </a:t>
            </a:r>
            <a:r>
              <a:rPr lang="en-US" altLang="en-US" sz="1000" dirty="0" err="1"/>
              <a:t>quoth</a:t>
            </a:r>
            <a:r>
              <a:rPr lang="en-US" altLang="en-US" sz="1000" dirty="0"/>
              <a:t> he;"‘ Tis clear enough the Elephant  is very like a tree!"</a:t>
            </a:r>
            <a:br>
              <a:rPr lang="en-US" altLang="en-US" sz="1000" dirty="0"/>
            </a:br>
            <a:r>
              <a:rPr lang="en-US" altLang="en-US" sz="1000" dirty="0"/>
              <a:t/>
            </a:r>
            <a:br>
              <a:rPr lang="en-US" altLang="en-US" sz="1000" dirty="0"/>
            </a:br>
            <a:r>
              <a:rPr lang="en-US" altLang="en-US" sz="1000" dirty="0"/>
              <a:t>The Fifth, who chanced to touch the ear ,Said: "</a:t>
            </a:r>
            <a:r>
              <a:rPr lang="en-US" altLang="en-US" sz="1000" dirty="0" err="1"/>
              <a:t>E'en</a:t>
            </a:r>
            <a:r>
              <a:rPr lang="en-US" altLang="en-US" sz="1000" dirty="0"/>
              <a:t> the blindest man Can tell what this resembles most; Deny the fact who can ,This marvel of an Elephant Is very like a fan!"</a:t>
            </a:r>
            <a:br>
              <a:rPr lang="en-US" altLang="en-US" sz="1000" dirty="0"/>
            </a:br>
            <a:r>
              <a:rPr lang="en-US" altLang="en-US" sz="1000" dirty="0"/>
              <a:t/>
            </a:r>
            <a:br>
              <a:rPr lang="en-US" altLang="en-US" sz="1000" dirty="0"/>
            </a:br>
            <a:r>
              <a:rPr lang="en-US" altLang="en-US" sz="1000" dirty="0"/>
              <a:t>The Sixth no sooner had begun About the beast to grope, Than, seizing on the swinging tail</a:t>
            </a:r>
            <a:br>
              <a:rPr lang="en-US" altLang="en-US" sz="1000" dirty="0"/>
            </a:br>
            <a:r>
              <a:rPr lang="en-US" altLang="en-US" sz="1000" dirty="0"/>
              <a:t>That fell within his </a:t>
            </a:r>
            <a:r>
              <a:rPr lang="en-US" altLang="en-US" sz="1000" dirty="0" err="1"/>
              <a:t>scope."I</a:t>
            </a:r>
            <a:r>
              <a:rPr lang="en-US" altLang="en-US" sz="1000" dirty="0"/>
              <a:t> see," </a:t>
            </a:r>
            <a:r>
              <a:rPr lang="en-US" altLang="en-US" sz="1000" dirty="0" err="1"/>
              <a:t>quoth</a:t>
            </a:r>
            <a:r>
              <a:rPr lang="en-US" altLang="en-US" sz="1000" dirty="0"/>
              <a:t> he, "</a:t>
            </a:r>
            <a:r>
              <a:rPr lang="en-US" altLang="en-US" sz="1000"/>
              <a:t>the Elephant Is </a:t>
            </a:r>
            <a:r>
              <a:rPr lang="en-US" altLang="en-US" sz="1000" dirty="0"/>
              <a:t>very like a rope!"</a:t>
            </a:r>
            <a:br>
              <a:rPr lang="en-US" altLang="en-US" sz="1000" dirty="0"/>
            </a:br>
            <a:r>
              <a:rPr lang="en-US" altLang="en-US" sz="1000" dirty="0"/>
              <a:t/>
            </a:r>
            <a:br>
              <a:rPr lang="en-US" altLang="en-US" sz="1000" dirty="0"/>
            </a:br>
            <a:r>
              <a:rPr lang="en-US" altLang="en-US" sz="1000" dirty="0"/>
              <a:t>And so these men of </a:t>
            </a:r>
            <a:r>
              <a:rPr lang="en-US" altLang="en-US" sz="1000" dirty="0" err="1"/>
              <a:t>Indostan</a:t>
            </a:r>
            <a:r>
              <a:rPr lang="en-US" altLang="en-US" sz="1000" dirty="0"/>
              <a:t> Disputed loud and long ,Each in his own opinion</a:t>
            </a:r>
            <a:br>
              <a:rPr lang="en-US" altLang="en-US" sz="1000" dirty="0"/>
            </a:br>
            <a:r>
              <a:rPr lang="en-US" altLang="en-US" sz="1000" dirty="0"/>
              <a:t>Exceeding stiff and strong ,Though each was partly in the right, And all were in the wrong!</a:t>
            </a:r>
            <a:br>
              <a:rPr lang="en-US" altLang="en-US" sz="1000" dirty="0"/>
            </a:br>
            <a:r>
              <a:rPr lang="en-US" altLang="en-US" sz="1000" dirty="0"/>
              <a:t/>
            </a:r>
            <a:br>
              <a:rPr lang="en-US" altLang="en-US" sz="1000" dirty="0"/>
            </a:br>
            <a:r>
              <a:rPr lang="en-US" altLang="en-US" sz="1000" dirty="0"/>
              <a:t>Moral: </a:t>
            </a:r>
          </a:p>
          <a:p>
            <a:pPr>
              <a:lnSpc>
                <a:spcPct val="90000"/>
              </a:lnSpc>
            </a:pPr>
            <a:r>
              <a:rPr lang="en-US" altLang="en-US" sz="1000" dirty="0"/>
              <a:t>So oft in the logic wars, The disputants, I </a:t>
            </a:r>
            <a:r>
              <a:rPr lang="en-US" altLang="en-US" sz="1000" dirty="0" err="1"/>
              <a:t>ween</a:t>
            </a:r>
            <a:r>
              <a:rPr lang="en-US" altLang="en-US" sz="1000" dirty="0"/>
              <a:t>, Rail on in utter ignorance </a:t>
            </a:r>
            <a:br>
              <a:rPr lang="en-US" altLang="en-US" sz="1000" dirty="0"/>
            </a:br>
            <a:r>
              <a:rPr lang="en-US" altLang="en-US" sz="1000" dirty="0"/>
              <a:t>Of what each other mean, And prate about an Elephant Not one of them has seen! </a:t>
            </a:r>
          </a:p>
        </p:txBody>
      </p:sp>
    </p:spTree>
    <p:extLst>
      <p:ext uri="{BB962C8B-B14F-4D97-AF65-F5344CB8AC3E}">
        <p14:creationId xmlns:p14="http://schemas.microsoft.com/office/powerpoint/2010/main" val="12433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DF4D45-EA6B-49DF-96B2-8272424188A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73375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17671194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5C12F0-000C-4834-96B8-06AD1E186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6898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242760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339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3281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1692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4226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1319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7018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82758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922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1439916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7128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64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7232061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5057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095192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2891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0210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98139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5490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389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67896880"/>
      </p:ext>
    </p:extLst>
  </p:cSld>
  <p:clrMapOvr>
    <a:masterClrMapping/>
  </p:clrMapOvr>
  <p:transition xmlns:p14="http://schemas.microsoft.com/office/powerpoint/2010/main"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4555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9625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3165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F710F6-1289-4D9F-86B3-A374F048B5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48922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96C8D3-01B0-4C60-8D77-4275A48908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48430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CCF59-E838-4DDF-9BBD-951FD578B1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94881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6AB3DF-79F1-4CE9-A494-764A71882A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3315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13CEE0B-7DE8-423B-BAB0-6DC02ED1E5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51569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3FAD9DB-C614-41A0-8E2A-7A45450B48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83770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C215AA2-0B43-43E3-9E0F-39F864F8B8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581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694024"/>
      </p:ext>
    </p:extLst>
  </p:cSld>
  <p:clrMapOvr>
    <a:masterClrMapping/>
  </p:clrMapOvr>
  <p:transition xmlns:p14="http://schemas.microsoft.com/office/powerpoint/2010/main"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CFD05F-DFFF-406C-ABE1-7539611027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63655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B0FE3EF-23A5-4B25-AB06-8304746F20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85419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52A61B-0D3B-4580-892C-6FC95FF8A9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7053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DA014-818D-4399-9A49-048D7A305C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6900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36E8D7FE-80B9-4944-BCC0-7828DFE361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558153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AB8FD4-F0C6-4159-B552-EEE7D124EA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38484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A5F9D6-8848-4FEA-9547-2B320CD49C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03727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88FA2A-D39B-4394-85DA-F6ED2F2778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2322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155CCF-3449-44ED-AE16-592BDF4446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5522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5C16C9D-25AA-4D4A-84D0-4D474C715D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930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7401067"/>
      </p:ext>
    </p:extLst>
  </p:cSld>
  <p:clrMapOvr>
    <a:masterClrMapping/>
  </p:clrMapOvr>
  <p:transition xmlns:p14="http://schemas.microsoft.com/office/powerpoint/2010/main"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424307-CAFC-4436-A69F-C64F7980A1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82273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EEDC781-706D-4CC0-85C4-BC516E3E8F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1934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B274A2-66AB-4E3E-B106-B0F3F5C1F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745177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E2F67A-C19F-4F7B-B842-BC42D56728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73987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D3014D-5F5D-44BF-9C43-8A77A3A969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2189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CF57D10-B4ED-4FEA-8067-4F85DAFC3B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07071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9277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2207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299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33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4126967"/>
      </p:ext>
    </p:extLst>
  </p:cSld>
  <p:clrMapOvr>
    <a:masterClrMapping/>
  </p:clrMapOvr>
  <p:transition xmlns:p14="http://schemas.microsoft.com/office/powerpoint/2010/main"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0342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3608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530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814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4219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4980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4169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75848492"/>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55728"/>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95937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7421944"/>
      </p:ext>
    </p:extLst>
  </p:cSld>
  <p:clrMapOvr>
    <a:masterClrMapping/>
  </p:clrMapOvr>
  <p:transition xmlns:p14="http://schemas.microsoft.com/office/powerpoint/2010/main"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32980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423966"/>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06885440"/>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5636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0007650"/>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176699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1734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69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0168041"/>
      </p:ext>
    </p:extLst>
  </p:cSld>
  <p:clrMapOvr>
    <a:masterClrMapping/>
  </p:clrMapOvr>
  <p:transition xmlns:p14="http://schemas.microsoft.com/office/powerpoint/2010/mai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01750"/>
      </p:ext>
    </p:extLst>
  </p:cSld>
  <p:clrMapOvr>
    <a:masterClrMapping/>
  </p:clrMapOvr>
  <p:transition xmlns:p14="http://schemas.microsoft.com/office/powerpoint/2010/mai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520801"/>
      </p:ext>
    </p:extLst>
  </p:cSld>
  <p:clrMapOvr>
    <a:masterClrMapping/>
  </p:clrMapOvr>
  <p:transition xmlns:p14="http://schemas.microsoft.com/office/powerpoint/2010/mai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DF4D45-EA6B-49DF-96B2-8272424188A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426943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1306847"/>
      </p:ext>
    </p:extLst>
  </p:cSld>
  <p:clrMapOvr>
    <a:masterClrMapping/>
  </p:clrMapOvr>
  <p:transition xmlns:p14="http://schemas.microsoft.com/office/powerpoint/2010/mai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266439"/>
      </p:ext>
    </p:extLst>
  </p:cSld>
  <p:clrMapOvr>
    <a:masterClrMapping/>
  </p:clrMapOvr>
  <p:transition xmlns:p14="http://schemas.microsoft.com/office/powerpoint/2010/mai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928809"/>
      </p:ext>
    </p:extLst>
  </p:cSld>
  <p:clrMapOvr>
    <a:masterClrMapping/>
  </p:clrMapOvr>
  <p:transition xmlns:p14="http://schemas.microsoft.com/office/powerpoint/2010/mai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402BD-74EF-4F7B-ADA1-C81B836E55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69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12A8FC-23E5-4356-BD0E-CE4DDBF1F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1136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CBEA35-8656-4419-8B24-3CE42BBB2A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2239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CF634C-0B41-4D34-B845-306EE17865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34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A94B5E-F50A-4E15-B2FE-4A75B29623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5194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0948247-8183-45DB-BB13-02287288D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0965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3B59DC3-9077-48E8-BBC5-692846EA65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345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F4D45-EA6B-49DF-96B2-8272424188A5}"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33469394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4C0D0-66A0-4CFF-9E62-50DF28D2D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878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E79BA0-DD9C-4C71-9980-4DC64125A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77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988112-91A8-4941-B060-1ED1A11F9F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278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5C12F0-000C-4834-96B8-06AD1E186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8808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99314140"/>
      </p:ext>
    </p:extLst>
  </p:cSld>
  <p:clrMapOvr>
    <a:masterClrMapping/>
  </p:clrMapOvr>
  <p:transition xmlns:p14="http://schemas.microsoft.com/office/powerpoint/2010/mai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086225"/>
      </p:ext>
    </p:extLst>
  </p:cSld>
  <p:clrMapOvr>
    <a:masterClrMapping/>
  </p:clrMapOvr>
  <p:transition xmlns:p14="http://schemas.microsoft.com/office/powerpoint/2010/mai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35722180"/>
      </p:ext>
    </p:extLst>
  </p:cSld>
  <p:clrMapOvr>
    <a:masterClrMapping/>
  </p:clrMapOvr>
  <p:transition xmlns:p14="http://schemas.microsoft.com/office/powerpoint/2010/mai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800953"/>
      </p:ext>
    </p:extLst>
  </p:cSld>
  <p:clrMapOvr>
    <a:masterClrMapping/>
  </p:clrMapOvr>
  <p:transition xmlns:p14="http://schemas.microsoft.com/office/powerpoint/2010/mai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1333090"/>
      </p:ext>
    </p:extLst>
  </p:cSld>
  <p:clrMapOvr>
    <a:masterClrMapping/>
  </p:clrMapOvr>
  <p:transition xmlns:p14="http://schemas.microsoft.com/office/powerpoint/2010/mai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4312804"/>
      </p:ext>
    </p:extLst>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F4D45-EA6B-49DF-96B2-8272424188A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2544516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823767"/>
      </p:ext>
    </p:extLst>
  </p:cSld>
  <p:clrMapOvr>
    <a:masterClrMapping/>
  </p:clrMapOvr>
  <p:transition xmlns:p14="http://schemas.microsoft.com/office/powerpoint/2010/mai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5372289"/>
      </p:ext>
    </p:extLst>
  </p:cSld>
  <p:clrMapOvr>
    <a:masterClrMapping/>
  </p:clrMapOvr>
  <p:transition xmlns:p14="http://schemas.microsoft.com/office/powerpoint/2010/mai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9379549"/>
      </p:ext>
    </p:extLst>
  </p:cSld>
  <p:clrMapOvr>
    <a:masterClrMapping/>
  </p:clrMapOvr>
  <p:transition xmlns:p14="http://schemas.microsoft.com/office/powerpoint/2010/mai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1080796"/>
      </p:ext>
    </p:extLst>
  </p:cSld>
  <p:clrMapOvr>
    <a:masterClrMapping/>
  </p:clrMapOvr>
  <p:transition xmlns:p14="http://schemas.microsoft.com/office/powerpoint/2010/mai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736152"/>
      </p:ext>
    </p:extLst>
  </p:cSld>
  <p:clrMapOvr>
    <a:masterClrMapping/>
  </p:clrMapOvr>
  <p:transition xmlns:p14="http://schemas.microsoft.com/office/powerpoint/2010/mai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402BD-74EF-4F7B-ADA1-C81B836E55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3216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12A8FC-23E5-4356-BD0E-CE4DDBF1F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6927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CBEA35-8656-4419-8B24-3CE42BBB2A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704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CF634C-0B41-4D34-B845-306EE17865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053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A94B5E-F50A-4E15-B2FE-4A75B29623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768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DF4D45-EA6B-49DF-96B2-8272424188A5}"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2959322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0948247-8183-45DB-BB13-02287288D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405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3B59DC3-9077-48E8-BBC5-692846EA65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0274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4C0D0-66A0-4CFF-9E62-50DF28D2D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388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E79BA0-DD9C-4C71-9980-4DC64125A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6061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988112-91A8-4941-B060-1ED1A11F9F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78903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5C12F0-000C-4834-96B8-06AD1E186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5853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402BD-74EF-4F7B-ADA1-C81B836E55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262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12A8FC-23E5-4356-BD0E-CE4DDBF1F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0894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CBEA35-8656-4419-8B24-3CE42BBB2A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9114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CF634C-0B41-4D34-B845-306EE17865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730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DF4D45-EA6B-49DF-96B2-8272424188A5}"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2517333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A94B5E-F50A-4E15-B2FE-4A75B29623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270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0948247-8183-45DB-BB13-02287288D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425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3B59DC3-9077-48E8-BBC5-692846EA65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7901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4C0D0-66A0-4CFF-9E62-50DF28D2D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523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E79BA0-DD9C-4C71-9980-4DC64125A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2155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988112-91A8-4941-B060-1ED1A11F9F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4710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5C12F0-000C-4834-96B8-06AD1E1862E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3517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50E4E1-45BB-4452-A44A-CF336BA0E6D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284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4A29CB-85C9-4D2A-B900-CB37D081B4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5634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87E3025-D1FB-433C-8A29-0EB6CFAB2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54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F4D45-EA6B-49DF-96B2-8272424188A5}"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41146011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FC2C7E-EC42-4CDE-ABF1-5C18BF83C7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89849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C080220-B4E6-46FA-BF03-7329DC3776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4588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7430568-E776-4E0D-BDEE-43080B2751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978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A63EB4-0FE0-44BE-863C-C15B178455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3945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D8857E7-A244-4F48-8612-5555A10631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8479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D2C2879-D1ED-4B7C-9073-BFC7D12134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09813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76C3DF-27FE-492A-9712-91CCC02010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9020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87B9E9-4882-4F4E-ADB1-5217193732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56395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0EA2112-AB70-4D4E-BA35-964D2D582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41583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38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F4D45-EA6B-49DF-96B2-8272424188A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36742781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99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75148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2502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8671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829863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1696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01429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0595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8476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5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DF4D45-EA6B-49DF-96B2-8272424188A5}"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3331E-F542-45B9-AD80-D6A1C0E19245}" type="slidenum">
              <a:rPr lang="en-US" smtClean="0"/>
              <a:t>‹#›</a:t>
            </a:fld>
            <a:endParaRPr lang="en-US"/>
          </a:p>
        </p:txBody>
      </p:sp>
    </p:spTree>
    <p:extLst>
      <p:ext uri="{BB962C8B-B14F-4D97-AF65-F5344CB8AC3E}">
        <p14:creationId xmlns:p14="http://schemas.microsoft.com/office/powerpoint/2010/main" val="3751998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402BD-74EF-4F7B-ADA1-C81B836E55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4863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12A8FC-23E5-4356-BD0E-CE4DDBF1F4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431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CBEA35-8656-4419-8B24-3CE42BBB2A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21378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CF634C-0B41-4D34-B845-306EE17865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728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A94B5E-F50A-4E15-B2FE-4A75B29623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6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0948247-8183-45DB-BB13-02287288D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44829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3B59DC3-9077-48E8-BBC5-692846EA653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7557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DD4C0D0-66A0-4CFF-9E62-50DF28D2D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2333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9E79BA0-DD9C-4C71-9980-4DC64125AF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1347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988112-91A8-4941-B060-1ED1A11F9F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6017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theme" Target="../theme/theme12.xml"/><Relationship Id="rId14" Type="http://schemas.openxmlformats.org/officeDocument/2006/relationships/image" Target="../media/image2.jp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5.xml"/><Relationship Id="rId12" Type="http://schemas.openxmlformats.org/officeDocument/2006/relationships/theme" Target="../theme/theme13.xml"/><Relationship Id="rId13" Type="http://schemas.openxmlformats.org/officeDocument/2006/relationships/image" Target="../media/image2.jpg"/><Relationship Id="rId1" Type="http://schemas.openxmlformats.org/officeDocument/2006/relationships/slideLayout" Target="../slideLayouts/slideLayout135.xml"/><Relationship Id="rId2" Type="http://schemas.openxmlformats.org/officeDocument/2006/relationships/slideLayout" Target="../slideLayouts/slideLayout136.xml"/><Relationship Id="rId3" Type="http://schemas.openxmlformats.org/officeDocument/2006/relationships/slideLayout" Target="../slideLayouts/slideLayout137.xml"/><Relationship Id="rId4" Type="http://schemas.openxmlformats.org/officeDocument/2006/relationships/slideLayout" Target="../slideLayouts/slideLayout138.xml"/><Relationship Id="rId5" Type="http://schemas.openxmlformats.org/officeDocument/2006/relationships/slideLayout" Target="../slideLayouts/slideLayout139.xml"/><Relationship Id="rId6" Type="http://schemas.openxmlformats.org/officeDocument/2006/relationships/slideLayout" Target="../slideLayouts/slideLayout140.xml"/><Relationship Id="rId7" Type="http://schemas.openxmlformats.org/officeDocument/2006/relationships/slideLayout" Target="../slideLayouts/slideLayout141.xml"/><Relationship Id="rId8" Type="http://schemas.openxmlformats.org/officeDocument/2006/relationships/slideLayout" Target="../slideLayouts/slideLayout142.xml"/><Relationship Id="rId9" Type="http://schemas.openxmlformats.org/officeDocument/2006/relationships/slideLayout" Target="../slideLayouts/slideLayout143.xml"/><Relationship Id="rId10"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6.xml"/><Relationship Id="rId12" Type="http://schemas.openxmlformats.org/officeDocument/2006/relationships/theme" Target="../theme/theme14.xml"/><Relationship Id="rId13" Type="http://schemas.openxmlformats.org/officeDocument/2006/relationships/image" Target="../media/image2.jpg"/><Relationship Id="rId1" Type="http://schemas.openxmlformats.org/officeDocument/2006/relationships/slideLayout" Target="../slideLayouts/slideLayout146.xml"/><Relationship Id="rId2" Type="http://schemas.openxmlformats.org/officeDocument/2006/relationships/slideLayout" Target="../slideLayouts/slideLayout147.xml"/><Relationship Id="rId3" Type="http://schemas.openxmlformats.org/officeDocument/2006/relationships/slideLayout" Target="../slideLayouts/slideLayout148.xml"/><Relationship Id="rId4" Type="http://schemas.openxmlformats.org/officeDocument/2006/relationships/slideLayout" Target="../slideLayouts/slideLayout149.xml"/><Relationship Id="rId5" Type="http://schemas.openxmlformats.org/officeDocument/2006/relationships/slideLayout" Target="../slideLayouts/slideLayout150.xml"/><Relationship Id="rId6" Type="http://schemas.openxmlformats.org/officeDocument/2006/relationships/slideLayout" Target="../slideLayouts/slideLayout151.xml"/><Relationship Id="rId7" Type="http://schemas.openxmlformats.org/officeDocument/2006/relationships/slideLayout" Target="../slideLayouts/slideLayout152.xml"/><Relationship Id="rId8" Type="http://schemas.openxmlformats.org/officeDocument/2006/relationships/slideLayout" Target="../slideLayouts/slideLayout153.xml"/><Relationship Id="rId9" Type="http://schemas.openxmlformats.org/officeDocument/2006/relationships/slideLayout" Target="../slideLayouts/slideLayout154.xml"/><Relationship Id="rId10"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7.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7.xml"/><Relationship Id="rId2" Type="http://schemas.openxmlformats.org/officeDocument/2006/relationships/slideLayout" Target="../slideLayouts/slideLayout158.xml"/><Relationship Id="rId3" Type="http://schemas.openxmlformats.org/officeDocument/2006/relationships/slideLayout" Target="../slideLayouts/slideLayout159.xml"/><Relationship Id="rId4" Type="http://schemas.openxmlformats.org/officeDocument/2006/relationships/slideLayout" Target="../slideLayouts/slideLayout160.xml"/><Relationship Id="rId5" Type="http://schemas.openxmlformats.org/officeDocument/2006/relationships/slideLayout" Target="../slideLayouts/slideLayout161.xml"/><Relationship Id="rId6" Type="http://schemas.openxmlformats.org/officeDocument/2006/relationships/slideLayout" Target="../slideLayouts/slideLayout162.xml"/><Relationship Id="rId7" Type="http://schemas.openxmlformats.org/officeDocument/2006/relationships/slideLayout" Target="../slideLayouts/slideLayout163.xml"/><Relationship Id="rId8" Type="http://schemas.openxmlformats.org/officeDocument/2006/relationships/slideLayout" Target="../slideLayouts/slideLayout164.xml"/><Relationship Id="rId9" Type="http://schemas.openxmlformats.org/officeDocument/2006/relationships/slideLayout" Target="../slideLayouts/slideLayout165.xml"/><Relationship Id="rId10"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4.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slideLayout" Target="../slideLayouts/slideLayout78.xml"/><Relationship Id="rId13" Type="http://schemas.openxmlformats.org/officeDocument/2006/relationships/theme" Target="../theme/theme7.xml"/><Relationship Id="rId14" Type="http://schemas.openxmlformats.org/officeDocument/2006/relationships/image" Target="../media/image2.jp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3" Type="http://schemas.openxmlformats.org/officeDocument/2006/relationships/image" Target="../media/image2.jp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4.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F4D45-EA6B-49DF-96B2-8272424188A5}" type="datetimeFigureOut">
              <a:rPr lang="en-US" smtClean="0"/>
              <a:t>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3331E-F542-45B9-AD80-D6A1C0E19245}" type="slidenum">
              <a:rPr lang="en-US" smtClean="0"/>
              <a:t>‹#›</a:t>
            </a:fld>
            <a:endParaRPr lang="en-US"/>
          </a:p>
        </p:txBody>
      </p:sp>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353407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0039" name="Picture 7" descr="Blue background 1"/>
          <p:cNvPicPr>
            <a:picLocks noChangeAspect="1" noChangeArrowheads="1"/>
          </p:cNvPicPr>
          <p:nvPr userDrawn="1"/>
        </p:nvPicPr>
        <p:blipFill>
          <a:blip r:embed="rId13">
            <a:extLst>
              <a:ext uri="{28A0092B-C50C-407E-A947-70E740481C1C}">
                <a14:useLocalDpi xmlns:a14="http://schemas.microsoft.com/office/drawing/2010/main" val="0"/>
              </a:ext>
            </a:extLst>
          </a:blip>
          <a:srcRect t="6667"/>
          <a:stretch>
            <a:fillRect/>
          </a:stretch>
        </p:blipFill>
        <p:spPr bwMode="auto">
          <a:xfrm>
            <a:off x="0" y="0"/>
            <a:ext cx="9144000" cy="68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2815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lue background 1"/>
          <p:cNvPicPr>
            <a:picLocks noChangeAspect="1" noChangeArrowheads="1"/>
          </p:cNvPicPr>
          <p:nvPr userDrawn="1"/>
        </p:nvPicPr>
        <p:blipFill>
          <a:blip r:embed="rId13">
            <a:extLst>
              <a:ext uri="{28A0092B-C50C-407E-A947-70E740481C1C}">
                <a14:useLocalDpi xmlns:a14="http://schemas.microsoft.com/office/drawing/2010/main" val="0"/>
              </a:ext>
            </a:extLst>
          </a:blip>
          <a:srcRect t="6667"/>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97414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2B583B1-431A-4744-9845-84F64F93922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191009962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788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ltLang="en-US">
              <a:solidFill>
                <a:srgbClr val="000000"/>
              </a:solidFill>
            </a:endParaRPr>
          </a:p>
        </p:txBody>
      </p:sp>
      <p:sp>
        <p:nvSpPr>
          <p:cNvPr id="788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902AB883-D2A3-4DD6-A674-0C6D3FD4D4F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1769426528"/>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F4D45-EA6B-49DF-96B2-8272424188A5}" type="datetimeFigureOut">
              <a:rPr lang="en-US" smtClean="0">
                <a:solidFill>
                  <a:prstClr val="black">
                    <a:tint val="75000"/>
                  </a:prstClr>
                </a:solidFill>
              </a:rPr>
              <a:pPr/>
              <a:t>2/9/17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3331E-F542-45B9-AD80-D6A1C0E1924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356123513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lue background 1"/>
          <p:cNvPicPr>
            <a:picLocks noChangeAspect="1" noChangeArrowheads="1"/>
          </p:cNvPicPr>
          <p:nvPr userDrawn="1"/>
        </p:nvPicPr>
        <p:blipFill>
          <a:blip r:embed="rId13">
            <a:extLst>
              <a:ext uri="{28A0092B-C50C-407E-A947-70E740481C1C}">
                <a14:useLocalDpi xmlns:a14="http://schemas.microsoft.com/office/drawing/2010/main" val="0"/>
              </a:ext>
            </a:extLst>
          </a:blip>
          <a:srcRect l="5000" t="6667" r="5000" b="6667"/>
          <a:stretch>
            <a:fillRect/>
          </a:stretch>
        </p:blipFill>
        <p:spPr bwMode="auto">
          <a:xfrm>
            <a:off x="-176213" y="3175"/>
            <a:ext cx="94980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17276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ransition xmlns:p14="http://schemas.microsoft.com/office/powerpoint/2010/main"/>
  <p:txStyles>
    <p:titleStyle>
      <a:lvl1pPr algn="ctr" rtl="0" eaLnBrk="0" fontAlgn="base" hangingPunct="0">
        <a:spcBef>
          <a:spcPct val="0"/>
        </a:spcBef>
        <a:spcAft>
          <a:spcPct val="0"/>
        </a:spcAft>
        <a:defRPr sz="4400">
          <a:solidFill>
            <a:srgbClr val="C8F7FF"/>
          </a:solidFill>
          <a:latin typeface="+mj-lt"/>
          <a:ea typeface="+mj-ea"/>
          <a:cs typeface="+mj-cs"/>
        </a:defRPr>
      </a:lvl1pPr>
      <a:lvl2pPr algn="ctr" rtl="0" eaLnBrk="0" fontAlgn="base" hangingPunct="0">
        <a:spcBef>
          <a:spcPct val="0"/>
        </a:spcBef>
        <a:spcAft>
          <a:spcPct val="0"/>
        </a:spcAft>
        <a:defRPr sz="4400">
          <a:solidFill>
            <a:srgbClr val="C8F7FF"/>
          </a:solidFill>
          <a:latin typeface="CB Helvetica Condensed Bold" charset="0"/>
          <a:ea typeface="Osaka" charset="-128"/>
        </a:defRPr>
      </a:lvl2pPr>
      <a:lvl3pPr algn="ctr" rtl="0" eaLnBrk="0" fontAlgn="base" hangingPunct="0">
        <a:spcBef>
          <a:spcPct val="0"/>
        </a:spcBef>
        <a:spcAft>
          <a:spcPct val="0"/>
        </a:spcAft>
        <a:defRPr sz="4400">
          <a:solidFill>
            <a:srgbClr val="C8F7FF"/>
          </a:solidFill>
          <a:latin typeface="CB Helvetica Condensed Bold" charset="0"/>
          <a:ea typeface="Osaka" charset="-128"/>
        </a:defRPr>
      </a:lvl3pPr>
      <a:lvl4pPr algn="ctr" rtl="0" eaLnBrk="0" fontAlgn="base" hangingPunct="0">
        <a:spcBef>
          <a:spcPct val="0"/>
        </a:spcBef>
        <a:spcAft>
          <a:spcPct val="0"/>
        </a:spcAft>
        <a:defRPr sz="4400">
          <a:solidFill>
            <a:srgbClr val="C8F7FF"/>
          </a:solidFill>
          <a:latin typeface="CB Helvetica Condensed Bold" charset="0"/>
          <a:ea typeface="Osaka" charset="-128"/>
        </a:defRPr>
      </a:lvl4pPr>
      <a:lvl5pPr algn="ctr" rtl="0" eaLnBrk="0" fontAlgn="base" hangingPunct="0">
        <a:spcBef>
          <a:spcPct val="0"/>
        </a:spcBef>
        <a:spcAft>
          <a:spcPct val="0"/>
        </a:spcAft>
        <a:defRPr sz="4400">
          <a:solidFill>
            <a:srgbClr val="C8F7FF"/>
          </a:solidFill>
          <a:latin typeface="CB Helvetica Condensed Bold" charset="0"/>
          <a:ea typeface="Osaka" charset="-128"/>
        </a:defRPr>
      </a:lvl5pPr>
      <a:lvl6pPr marL="457200" algn="ctr" rtl="0" fontAlgn="base">
        <a:spcBef>
          <a:spcPct val="0"/>
        </a:spcBef>
        <a:spcAft>
          <a:spcPct val="0"/>
        </a:spcAft>
        <a:defRPr sz="4400">
          <a:solidFill>
            <a:srgbClr val="C8F7FF"/>
          </a:solidFill>
          <a:latin typeface="CB Helvetica Condensed Bold" charset="0"/>
          <a:ea typeface="Osaka" charset="-128"/>
        </a:defRPr>
      </a:lvl6pPr>
      <a:lvl7pPr marL="914400" algn="ctr" rtl="0" fontAlgn="base">
        <a:spcBef>
          <a:spcPct val="0"/>
        </a:spcBef>
        <a:spcAft>
          <a:spcPct val="0"/>
        </a:spcAft>
        <a:defRPr sz="4400">
          <a:solidFill>
            <a:srgbClr val="C8F7FF"/>
          </a:solidFill>
          <a:latin typeface="CB Helvetica Condensed Bold" charset="0"/>
          <a:ea typeface="Osaka" charset="-128"/>
        </a:defRPr>
      </a:lvl7pPr>
      <a:lvl8pPr marL="1371600" algn="ctr" rtl="0" fontAlgn="base">
        <a:spcBef>
          <a:spcPct val="0"/>
        </a:spcBef>
        <a:spcAft>
          <a:spcPct val="0"/>
        </a:spcAft>
        <a:defRPr sz="4400">
          <a:solidFill>
            <a:srgbClr val="C8F7FF"/>
          </a:solidFill>
          <a:latin typeface="CB Helvetica Condensed Bold" charset="0"/>
          <a:ea typeface="Osaka" charset="-128"/>
        </a:defRPr>
      </a:lvl8pPr>
      <a:lvl9pPr marL="1828800" algn="ctr" rtl="0" fontAlgn="base">
        <a:spcBef>
          <a:spcPct val="0"/>
        </a:spcBef>
        <a:spcAft>
          <a:spcPct val="0"/>
        </a:spcAft>
        <a:defRPr sz="4400">
          <a:solidFill>
            <a:srgbClr val="C8F7FF"/>
          </a:solidFill>
          <a:latin typeface="CB Helvetica Condensed Bold" charset="0"/>
          <a:ea typeface="Osaka" charset="-128"/>
        </a:defRPr>
      </a:lvl9pPr>
    </p:titleStyle>
    <p:bodyStyle>
      <a:lvl1pPr marL="342900" indent="-342900" algn="l" rtl="0" eaLnBrk="0" fontAlgn="base" hangingPunct="0">
        <a:spcBef>
          <a:spcPct val="20000"/>
        </a:spcBef>
        <a:spcAft>
          <a:spcPct val="0"/>
        </a:spcAft>
        <a:buChar char="•"/>
        <a:defRPr sz="3200">
          <a:solidFill>
            <a:srgbClr val="C8F7FF"/>
          </a:solidFill>
          <a:latin typeface="+mn-lt"/>
          <a:ea typeface="+mn-ea"/>
          <a:cs typeface="+mn-cs"/>
        </a:defRPr>
      </a:lvl1pPr>
      <a:lvl2pPr marL="742950" indent="-285750" algn="l" rtl="0" eaLnBrk="0" fontAlgn="base" hangingPunct="0">
        <a:spcBef>
          <a:spcPct val="20000"/>
        </a:spcBef>
        <a:spcAft>
          <a:spcPct val="0"/>
        </a:spcAft>
        <a:buChar char="–"/>
        <a:defRPr sz="2800">
          <a:solidFill>
            <a:srgbClr val="C8F7FF"/>
          </a:solidFill>
          <a:latin typeface="+mn-lt"/>
          <a:ea typeface="+mn-ea"/>
        </a:defRPr>
      </a:lvl2pPr>
      <a:lvl3pPr marL="1143000" indent="-228600" algn="l" rtl="0" eaLnBrk="0" fontAlgn="base" hangingPunct="0">
        <a:spcBef>
          <a:spcPct val="20000"/>
        </a:spcBef>
        <a:spcAft>
          <a:spcPct val="0"/>
        </a:spcAft>
        <a:buChar char="•"/>
        <a:defRPr sz="2400">
          <a:solidFill>
            <a:srgbClr val="C8F7FF"/>
          </a:solidFill>
          <a:latin typeface="+mn-lt"/>
          <a:ea typeface="+mn-ea"/>
        </a:defRPr>
      </a:lvl3pPr>
      <a:lvl4pPr marL="1600200" indent="-228600" algn="l" rtl="0" eaLnBrk="0" fontAlgn="base" hangingPunct="0">
        <a:spcBef>
          <a:spcPct val="20000"/>
        </a:spcBef>
        <a:spcAft>
          <a:spcPct val="0"/>
        </a:spcAft>
        <a:buChar char="–"/>
        <a:defRPr sz="2000">
          <a:solidFill>
            <a:srgbClr val="C8F7FF"/>
          </a:solidFill>
          <a:latin typeface="+mn-lt"/>
          <a:ea typeface="+mn-ea"/>
        </a:defRPr>
      </a:lvl4pPr>
      <a:lvl5pPr marL="2057400" indent="-228600" algn="l" rtl="0" eaLnBrk="0" fontAlgn="base" hangingPunct="0">
        <a:spcBef>
          <a:spcPct val="20000"/>
        </a:spcBef>
        <a:spcAft>
          <a:spcPct val="0"/>
        </a:spcAft>
        <a:buChar char="»"/>
        <a:defRPr sz="2000">
          <a:solidFill>
            <a:srgbClr val="C8F7FF"/>
          </a:solidFill>
          <a:latin typeface="+mn-lt"/>
          <a:ea typeface="+mn-ea"/>
        </a:defRPr>
      </a:lvl5pPr>
      <a:lvl6pPr marL="2514600" indent="-228600" algn="l" rtl="0" fontAlgn="base">
        <a:spcBef>
          <a:spcPct val="20000"/>
        </a:spcBef>
        <a:spcAft>
          <a:spcPct val="0"/>
        </a:spcAft>
        <a:buChar char="»"/>
        <a:defRPr sz="2000">
          <a:solidFill>
            <a:srgbClr val="C8F7FF"/>
          </a:solidFill>
          <a:latin typeface="+mn-lt"/>
          <a:ea typeface="+mn-ea"/>
        </a:defRPr>
      </a:lvl6pPr>
      <a:lvl7pPr marL="2971800" indent="-228600" algn="l" rtl="0" fontAlgn="base">
        <a:spcBef>
          <a:spcPct val="20000"/>
        </a:spcBef>
        <a:spcAft>
          <a:spcPct val="0"/>
        </a:spcAft>
        <a:buChar char="»"/>
        <a:defRPr sz="2000">
          <a:solidFill>
            <a:srgbClr val="C8F7FF"/>
          </a:solidFill>
          <a:latin typeface="+mn-lt"/>
          <a:ea typeface="+mn-ea"/>
        </a:defRPr>
      </a:lvl7pPr>
      <a:lvl8pPr marL="3429000" indent="-228600" algn="l" rtl="0" fontAlgn="base">
        <a:spcBef>
          <a:spcPct val="20000"/>
        </a:spcBef>
        <a:spcAft>
          <a:spcPct val="0"/>
        </a:spcAft>
        <a:buChar char="»"/>
        <a:defRPr sz="2000">
          <a:solidFill>
            <a:srgbClr val="C8F7FF"/>
          </a:solidFill>
          <a:latin typeface="+mn-lt"/>
          <a:ea typeface="+mn-ea"/>
        </a:defRPr>
      </a:lvl8pPr>
      <a:lvl9pPr marL="3886200" indent="-228600" algn="l" rtl="0" fontAlgn="base">
        <a:spcBef>
          <a:spcPct val="20000"/>
        </a:spcBef>
        <a:spcAft>
          <a:spcPct val="0"/>
        </a:spcAft>
        <a:buChar char="»"/>
        <a:defRPr sz="2000">
          <a:solidFill>
            <a:srgbClr val="C8F7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lue background 1"/>
          <p:cNvPicPr>
            <a:picLocks noChangeAspect="1" noChangeArrowheads="1"/>
          </p:cNvPicPr>
          <p:nvPr userDrawn="1"/>
        </p:nvPicPr>
        <p:blipFill>
          <a:blip r:embed="rId13">
            <a:extLst>
              <a:ext uri="{28A0092B-C50C-407E-A947-70E740481C1C}">
                <a14:useLocalDpi xmlns:a14="http://schemas.microsoft.com/office/drawing/2010/main" val="0"/>
              </a:ext>
            </a:extLst>
          </a:blip>
          <a:srcRect t="6667"/>
          <a:stretch>
            <a:fillRect/>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706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advClick="0"/>
  <p:txStyles>
    <p:titleStyle>
      <a:lvl1pPr algn="ctr" rtl="0" eaLnBrk="0" fontAlgn="base" hangingPunct="0">
        <a:spcBef>
          <a:spcPct val="0"/>
        </a:spcBef>
        <a:spcAft>
          <a:spcPct val="0"/>
        </a:spcAft>
        <a:defRPr sz="4400">
          <a:solidFill>
            <a:srgbClr val="C8F7FF"/>
          </a:solidFill>
          <a:latin typeface="+mj-lt"/>
          <a:ea typeface="+mj-ea"/>
          <a:cs typeface="+mj-cs"/>
        </a:defRPr>
      </a:lvl1pPr>
      <a:lvl2pPr algn="ctr" rtl="0" eaLnBrk="0" fontAlgn="base" hangingPunct="0">
        <a:spcBef>
          <a:spcPct val="0"/>
        </a:spcBef>
        <a:spcAft>
          <a:spcPct val="0"/>
        </a:spcAft>
        <a:defRPr sz="4400">
          <a:solidFill>
            <a:srgbClr val="C8F7FF"/>
          </a:solidFill>
          <a:latin typeface="CB Helvetica Condensed Bold" charset="0"/>
          <a:ea typeface="Osaka" charset="-128"/>
        </a:defRPr>
      </a:lvl2pPr>
      <a:lvl3pPr algn="ctr" rtl="0" eaLnBrk="0" fontAlgn="base" hangingPunct="0">
        <a:spcBef>
          <a:spcPct val="0"/>
        </a:spcBef>
        <a:spcAft>
          <a:spcPct val="0"/>
        </a:spcAft>
        <a:defRPr sz="4400">
          <a:solidFill>
            <a:srgbClr val="C8F7FF"/>
          </a:solidFill>
          <a:latin typeface="CB Helvetica Condensed Bold" charset="0"/>
          <a:ea typeface="Osaka" charset="-128"/>
        </a:defRPr>
      </a:lvl3pPr>
      <a:lvl4pPr algn="ctr" rtl="0" eaLnBrk="0" fontAlgn="base" hangingPunct="0">
        <a:spcBef>
          <a:spcPct val="0"/>
        </a:spcBef>
        <a:spcAft>
          <a:spcPct val="0"/>
        </a:spcAft>
        <a:defRPr sz="4400">
          <a:solidFill>
            <a:srgbClr val="C8F7FF"/>
          </a:solidFill>
          <a:latin typeface="CB Helvetica Condensed Bold" charset="0"/>
          <a:ea typeface="Osaka" charset="-128"/>
        </a:defRPr>
      </a:lvl4pPr>
      <a:lvl5pPr algn="ctr" rtl="0" eaLnBrk="0" fontAlgn="base" hangingPunct="0">
        <a:spcBef>
          <a:spcPct val="0"/>
        </a:spcBef>
        <a:spcAft>
          <a:spcPct val="0"/>
        </a:spcAft>
        <a:defRPr sz="4400">
          <a:solidFill>
            <a:srgbClr val="C8F7FF"/>
          </a:solidFill>
          <a:latin typeface="CB Helvetica Condensed Bold" charset="0"/>
          <a:ea typeface="Osaka" charset="-128"/>
        </a:defRPr>
      </a:lvl5pPr>
      <a:lvl6pPr marL="457200" algn="ctr" rtl="0" fontAlgn="base">
        <a:spcBef>
          <a:spcPct val="0"/>
        </a:spcBef>
        <a:spcAft>
          <a:spcPct val="0"/>
        </a:spcAft>
        <a:defRPr sz="4400">
          <a:solidFill>
            <a:srgbClr val="C8F7FF"/>
          </a:solidFill>
          <a:latin typeface="CB Helvetica Condensed Bold" charset="0"/>
          <a:ea typeface="Osaka" charset="-128"/>
        </a:defRPr>
      </a:lvl6pPr>
      <a:lvl7pPr marL="914400" algn="ctr" rtl="0" fontAlgn="base">
        <a:spcBef>
          <a:spcPct val="0"/>
        </a:spcBef>
        <a:spcAft>
          <a:spcPct val="0"/>
        </a:spcAft>
        <a:defRPr sz="4400">
          <a:solidFill>
            <a:srgbClr val="C8F7FF"/>
          </a:solidFill>
          <a:latin typeface="CB Helvetica Condensed Bold" charset="0"/>
          <a:ea typeface="Osaka" charset="-128"/>
        </a:defRPr>
      </a:lvl7pPr>
      <a:lvl8pPr marL="1371600" algn="ctr" rtl="0" fontAlgn="base">
        <a:spcBef>
          <a:spcPct val="0"/>
        </a:spcBef>
        <a:spcAft>
          <a:spcPct val="0"/>
        </a:spcAft>
        <a:defRPr sz="4400">
          <a:solidFill>
            <a:srgbClr val="C8F7FF"/>
          </a:solidFill>
          <a:latin typeface="CB Helvetica Condensed Bold" charset="0"/>
          <a:ea typeface="Osaka" charset="-128"/>
        </a:defRPr>
      </a:lvl8pPr>
      <a:lvl9pPr marL="1828800" algn="ctr" rtl="0" fontAlgn="base">
        <a:spcBef>
          <a:spcPct val="0"/>
        </a:spcBef>
        <a:spcAft>
          <a:spcPct val="0"/>
        </a:spcAft>
        <a:defRPr sz="4400">
          <a:solidFill>
            <a:srgbClr val="C8F7FF"/>
          </a:solidFill>
          <a:latin typeface="CB Helvetica Condensed Bold" charset="0"/>
          <a:ea typeface="Osaka" charset="-128"/>
        </a:defRPr>
      </a:lvl9pPr>
    </p:titleStyle>
    <p:bodyStyle>
      <a:lvl1pPr marL="342900" indent="-342900" algn="l" rtl="0" eaLnBrk="0" fontAlgn="base" hangingPunct="0">
        <a:spcBef>
          <a:spcPct val="20000"/>
        </a:spcBef>
        <a:spcAft>
          <a:spcPct val="0"/>
        </a:spcAft>
        <a:buChar char="•"/>
        <a:defRPr sz="3200">
          <a:solidFill>
            <a:srgbClr val="C8F7FF"/>
          </a:solidFill>
          <a:latin typeface="+mn-lt"/>
          <a:ea typeface="+mn-ea"/>
          <a:cs typeface="+mn-cs"/>
        </a:defRPr>
      </a:lvl1pPr>
      <a:lvl2pPr marL="742950" indent="-285750" algn="l" rtl="0" eaLnBrk="0" fontAlgn="base" hangingPunct="0">
        <a:spcBef>
          <a:spcPct val="20000"/>
        </a:spcBef>
        <a:spcAft>
          <a:spcPct val="0"/>
        </a:spcAft>
        <a:buChar char="–"/>
        <a:defRPr sz="2800">
          <a:solidFill>
            <a:srgbClr val="C8F7FF"/>
          </a:solidFill>
          <a:latin typeface="+mn-lt"/>
          <a:ea typeface="+mn-ea"/>
        </a:defRPr>
      </a:lvl2pPr>
      <a:lvl3pPr marL="1143000" indent="-228600" algn="l" rtl="0" eaLnBrk="0" fontAlgn="base" hangingPunct="0">
        <a:spcBef>
          <a:spcPct val="20000"/>
        </a:spcBef>
        <a:spcAft>
          <a:spcPct val="0"/>
        </a:spcAft>
        <a:buChar char="•"/>
        <a:defRPr sz="2400">
          <a:solidFill>
            <a:srgbClr val="C8F7FF"/>
          </a:solidFill>
          <a:latin typeface="+mn-lt"/>
          <a:ea typeface="+mn-ea"/>
        </a:defRPr>
      </a:lvl3pPr>
      <a:lvl4pPr marL="1600200" indent="-228600" algn="l" rtl="0" eaLnBrk="0" fontAlgn="base" hangingPunct="0">
        <a:spcBef>
          <a:spcPct val="20000"/>
        </a:spcBef>
        <a:spcAft>
          <a:spcPct val="0"/>
        </a:spcAft>
        <a:buChar char="–"/>
        <a:defRPr sz="2000">
          <a:solidFill>
            <a:srgbClr val="C8F7FF"/>
          </a:solidFill>
          <a:latin typeface="+mn-lt"/>
          <a:ea typeface="+mn-ea"/>
        </a:defRPr>
      </a:lvl4pPr>
      <a:lvl5pPr marL="2057400" indent="-228600" algn="l" rtl="0" eaLnBrk="0" fontAlgn="base" hangingPunct="0">
        <a:spcBef>
          <a:spcPct val="20000"/>
        </a:spcBef>
        <a:spcAft>
          <a:spcPct val="0"/>
        </a:spcAft>
        <a:buChar char="»"/>
        <a:defRPr sz="2000">
          <a:solidFill>
            <a:srgbClr val="C8F7FF"/>
          </a:solidFill>
          <a:latin typeface="+mn-lt"/>
          <a:ea typeface="+mn-ea"/>
        </a:defRPr>
      </a:lvl5pPr>
      <a:lvl6pPr marL="2514600" indent="-228600" algn="l" rtl="0" fontAlgn="base">
        <a:spcBef>
          <a:spcPct val="20000"/>
        </a:spcBef>
        <a:spcAft>
          <a:spcPct val="0"/>
        </a:spcAft>
        <a:buChar char="»"/>
        <a:defRPr sz="2000">
          <a:solidFill>
            <a:srgbClr val="C8F7FF"/>
          </a:solidFill>
          <a:latin typeface="+mn-lt"/>
          <a:ea typeface="+mn-ea"/>
        </a:defRPr>
      </a:lvl6pPr>
      <a:lvl7pPr marL="2971800" indent="-228600" algn="l" rtl="0" fontAlgn="base">
        <a:spcBef>
          <a:spcPct val="20000"/>
        </a:spcBef>
        <a:spcAft>
          <a:spcPct val="0"/>
        </a:spcAft>
        <a:buChar char="»"/>
        <a:defRPr sz="2000">
          <a:solidFill>
            <a:srgbClr val="C8F7FF"/>
          </a:solidFill>
          <a:latin typeface="+mn-lt"/>
          <a:ea typeface="+mn-ea"/>
        </a:defRPr>
      </a:lvl7pPr>
      <a:lvl8pPr marL="3429000" indent="-228600" algn="l" rtl="0" fontAlgn="base">
        <a:spcBef>
          <a:spcPct val="20000"/>
        </a:spcBef>
        <a:spcAft>
          <a:spcPct val="0"/>
        </a:spcAft>
        <a:buChar char="»"/>
        <a:defRPr sz="2000">
          <a:solidFill>
            <a:srgbClr val="C8F7FF"/>
          </a:solidFill>
          <a:latin typeface="+mn-lt"/>
          <a:ea typeface="+mn-ea"/>
        </a:defRPr>
      </a:lvl8pPr>
      <a:lvl9pPr marL="3886200" indent="-228600" algn="l" rtl="0" fontAlgn="base">
        <a:spcBef>
          <a:spcPct val="20000"/>
        </a:spcBef>
        <a:spcAft>
          <a:spcPct val="0"/>
        </a:spcAft>
        <a:buChar char="»"/>
        <a:defRPr sz="2000">
          <a:solidFill>
            <a:srgbClr val="C8F7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DF1D993-8A0E-46AC-B014-F1CA4BA55527}"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46797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794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lue background 1"/>
          <p:cNvPicPr>
            <a:picLocks noChangeAspect="1" noChangeArrowheads="1"/>
          </p:cNvPicPr>
          <p:nvPr userDrawn="1"/>
        </p:nvPicPr>
        <p:blipFill>
          <a:blip r:embed="rId13">
            <a:extLst>
              <a:ext uri="{28A0092B-C50C-407E-A947-70E740481C1C}">
                <a14:useLocalDpi xmlns:a14="http://schemas.microsoft.com/office/drawing/2010/main" val="0"/>
              </a:ext>
            </a:extLst>
          </a:blip>
          <a:srcRect t="7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5193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advClick="0"/>
  <p:txStyles>
    <p:titleStyle>
      <a:lvl1pPr algn="ctr" rtl="0" fontAlgn="base">
        <a:spcBef>
          <a:spcPct val="0"/>
        </a:spcBef>
        <a:spcAft>
          <a:spcPct val="0"/>
        </a:spcAft>
        <a:defRPr sz="4400">
          <a:solidFill>
            <a:srgbClr val="C8F7FF"/>
          </a:solidFill>
          <a:latin typeface="+mj-lt"/>
          <a:ea typeface="+mj-ea"/>
          <a:cs typeface="+mj-cs"/>
        </a:defRPr>
      </a:lvl1pPr>
      <a:lvl2pPr algn="ctr" rtl="0" fontAlgn="base">
        <a:spcBef>
          <a:spcPct val="0"/>
        </a:spcBef>
        <a:spcAft>
          <a:spcPct val="0"/>
        </a:spcAft>
        <a:defRPr sz="4400">
          <a:solidFill>
            <a:srgbClr val="C8F7FF"/>
          </a:solidFill>
          <a:latin typeface="CB Helvetica Condensed Bold" charset="0"/>
          <a:ea typeface="Osaka" charset="-128"/>
        </a:defRPr>
      </a:lvl2pPr>
      <a:lvl3pPr algn="ctr" rtl="0" fontAlgn="base">
        <a:spcBef>
          <a:spcPct val="0"/>
        </a:spcBef>
        <a:spcAft>
          <a:spcPct val="0"/>
        </a:spcAft>
        <a:defRPr sz="4400">
          <a:solidFill>
            <a:srgbClr val="C8F7FF"/>
          </a:solidFill>
          <a:latin typeface="CB Helvetica Condensed Bold" charset="0"/>
          <a:ea typeface="Osaka" charset="-128"/>
        </a:defRPr>
      </a:lvl3pPr>
      <a:lvl4pPr algn="ctr" rtl="0" fontAlgn="base">
        <a:spcBef>
          <a:spcPct val="0"/>
        </a:spcBef>
        <a:spcAft>
          <a:spcPct val="0"/>
        </a:spcAft>
        <a:defRPr sz="4400">
          <a:solidFill>
            <a:srgbClr val="C8F7FF"/>
          </a:solidFill>
          <a:latin typeface="CB Helvetica Condensed Bold" charset="0"/>
          <a:ea typeface="Osaka" charset="-128"/>
        </a:defRPr>
      </a:lvl4pPr>
      <a:lvl5pPr algn="ctr" rtl="0" fontAlgn="base">
        <a:spcBef>
          <a:spcPct val="0"/>
        </a:spcBef>
        <a:spcAft>
          <a:spcPct val="0"/>
        </a:spcAft>
        <a:defRPr sz="4400">
          <a:solidFill>
            <a:srgbClr val="C8F7FF"/>
          </a:solidFill>
          <a:latin typeface="CB Helvetica Condensed Bold" charset="0"/>
          <a:ea typeface="Osaka" charset="-128"/>
        </a:defRPr>
      </a:lvl5pPr>
      <a:lvl6pPr marL="457200" algn="ctr" rtl="0" fontAlgn="base">
        <a:spcBef>
          <a:spcPct val="0"/>
        </a:spcBef>
        <a:spcAft>
          <a:spcPct val="0"/>
        </a:spcAft>
        <a:defRPr sz="4400">
          <a:solidFill>
            <a:srgbClr val="C8F7FF"/>
          </a:solidFill>
          <a:latin typeface="CB Helvetica Condensed Bold" charset="0"/>
          <a:ea typeface="Osaka" charset="-128"/>
        </a:defRPr>
      </a:lvl6pPr>
      <a:lvl7pPr marL="914400" algn="ctr" rtl="0" fontAlgn="base">
        <a:spcBef>
          <a:spcPct val="0"/>
        </a:spcBef>
        <a:spcAft>
          <a:spcPct val="0"/>
        </a:spcAft>
        <a:defRPr sz="4400">
          <a:solidFill>
            <a:srgbClr val="C8F7FF"/>
          </a:solidFill>
          <a:latin typeface="CB Helvetica Condensed Bold" charset="0"/>
          <a:ea typeface="Osaka" charset="-128"/>
        </a:defRPr>
      </a:lvl7pPr>
      <a:lvl8pPr marL="1371600" algn="ctr" rtl="0" fontAlgn="base">
        <a:spcBef>
          <a:spcPct val="0"/>
        </a:spcBef>
        <a:spcAft>
          <a:spcPct val="0"/>
        </a:spcAft>
        <a:defRPr sz="4400">
          <a:solidFill>
            <a:srgbClr val="C8F7FF"/>
          </a:solidFill>
          <a:latin typeface="CB Helvetica Condensed Bold" charset="0"/>
          <a:ea typeface="Osaka" charset="-128"/>
        </a:defRPr>
      </a:lvl8pPr>
      <a:lvl9pPr marL="1828800" algn="ctr" rtl="0" fontAlgn="base">
        <a:spcBef>
          <a:spcPct val="0"/>
        </a:spcBef>
        <a:spcAft>
          <a:spcPct val="0"/>
        </a:spcAft>
        <a:defRPr sz="4400">
          <a:solidFill>
            <a:srgbClr val="C8F7FF"/>
          </a:solidFill>
          <a:latin typeface="CB Helvetica Condensed Bold" charset="0"/>
          <a:ea typeface="Osaka" charset="-128"/>
        </a:defRPr>
      </a:lvl9pPr>
    </p:titleStyle>
    <p:bodyStyle>
      <a:lvl1pPr marL="342900" indent="-342900" algn="l" rtl="0" fontAlgn="base">
        <a:spcBef>
          <a:spcPct val="20000"/>
        </a:spcBef>
        <a:spcAft>
          <a:spcPct val="0"/>
        </a:spcAft>
        <a:buChar char="•"/>
        <a:defRPr sz="3200">
          <a:solidFill>
            <a:srgbClr val="C8F7FF"/>
          </a:solidFill>
          <a:latin typeface="+mn-lt"/>
          <a:ea typeface="+mn-ea"/>
          <a:cs typeface="+mn-cs"/>
        </a:defRPr>
      </a:lvl1pPr>
      <a:lvl2pPr marL="742950" indent="-285750" algn="l" rtl="0" fontAlgn="base">
        <a:spcBef>
          <a:spcPct val="20000"/>
        </a:spcBef>
        <a:spcAft>
          <a:spcPct val="0"/>
        </a:spcAft>
        <a:buChar char="–"/>
        <a:defRPr sz="2800">
          <a:solidFill>
            <a:srgbClr val="C8F7FF"/>
          </a:solidFill>
          <a:latin typeface="+mn-lt"/>
          <a:ea typeface="+mn-ea"/>
        </a:defRPr>
      </a:lvl2pPr>
      <a:lvl3pPr marL="1143000" indent="-228600" algn="l" rtl="0" fontAlgn="base">
        <a:spcBef>
          <a:spcPct val="20000"/>
        </a:spcBef>
        <a:spcAft>
          <a:spcPct val="0"/>
        </a:spcAft>
        <a:buChar char="•"/>
        <a:defRPr sz="2400">
          <a:solidFill>
            <a:srgbClr val="C8F7FF"/>
          </a:solidFill>
          <a:latin typeface="+mn-lt"/>
          <a:ea typeface="+mn-ea"/>
        </a:defRPr>
      </a:lvl3pPr>
      <a:lvl4pPr marL="1600200" indent="-228600" algn="l" rtl="0" fontAlgn="base">
        <a:spcBef>
          <a:spcPct val="20000"/>
        </a:spcBef>
        <a:spcAft>
          <a:spcPct val="0"/>
        </a:spcAft>
        <a:buChar char="–"/>
        <a:defRPr sz="2000">
          <a:solidFill>
            <a:srgbClr val="C8F7FF"/>
          </a:solidFill>
          <a:latin typeface="+mn-lt"/>
          <a:ea typeface="+mn-ea"/>
        </a:defRPr>
      </a:lvl4pPr>
      <a:lvl5pPr marL="2057400" indent="-228600" algn="l" rtl="0" fontAlgn="base">
        <a:spcBef>
          <a:spcPct val="20000"/>
        </a:spcBef>
        <a:spcAft>
          <a:spcPct val="0"/>
        </a:spcAft>
        <a:buChar char="»"/>
        <a:defRPr sz="2000">
          <a:solidFill>
            <a:srgbClr val="C8F7FF"/>
          </a:solidFill>
          <a:latin typeface="+mn-lt"/>
          <a:ea typeface="+mn-ea"/>
        </a:defRPr>
      </a:lvl5pPr>
      <a:lvl6pPr marL="2514600" indent="-228600" algn="l" rtl="0" fontAlgn="base">
        <a:spcBef>
          <a:spcPct val="20000"/>
        </a:spcBef>
        <a:spcAft>
          <a:spcPct val="0"/>
        </a:spcAft>
        <a:buChar char="»"/>
        <a:defRPr sz="2000">
          <a:solidFill>
            <a:srgbClr val="C8F7FF"/>
          </a:solidFill>
          <a:latin typeface="+mn-lt"/>
          <a:ea typeface="+mn-ea"/>
        </a:defRPr>
      </a:lvl6pPr>
      <a:lvl7pPr marL="2971800" indent="-228600" algn="l" rtl="0" fontAlgn="base">
        <a:spcBef>
          <a:spcPct val="20000"/>
        </a:spcBef>
        <a:spcAft>
          <a:spcPct val="0"/>
        </a:spcAft>
        <a:buChar char="»"/>
        <a:defRPr sz="2000">
          <a:solidFill>
            <a:srgbClr val="C8F7FF"/>
          </a:solidFill>
          <a:latin typeface="+mn-lt"/>
          <a:ea typeface="+mn-ea"/>
        </a:defRPr>
      </a:lvl7pPr>
      <a:lvl8pPr marL="3429000" indent="-228600" algn="l" rtl="0" fontAlgn="base">
        <a:spcBef>
          <a:spcPct val="20000"/>
        </a:spcBef>
        <a:spcAft>
          <a:spcPct val="0"/>
        </a:spcAft>
        <a:buChar char="»"/>
        <a:defRPr sz="2000">
          <a:solidFill>
            <a:srgbClr val="C8F7FF"/>
          </a:solidFill>
          <a:latin typeface="+mn-lt"/>
          <a:ea typeface="+mn-ea"/>
        </a:defRPr>
      </a:lvl8pPr>
      <a:lvl9pPr marL="3886200" indent="-228600" algn="l" rtl="0" fontAlgn="base">
        <a:spcBef>
          <a:spcPct val="20000"/>
        </a:spcBef>
        <a:spcAft>
          <a:spcPct val="0"/>
        </a:spcAft>
        <a:buChar char="»"/>
        <a:defRPr sz="2000">
          <a:solidFill>
            <a:srgbClr val="C8F7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DF1D993-8A0E-46AC-B014-F1CA4BA55527}"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46797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52339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DF1D993-8A0E-46AC-B014-F1CA4BA55527}"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46797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607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eaLnBrk="0" fontAlgn="base" hangingPunct="0">
              <a:spcBef>
                <a:spcPct val="0"/>
              </a:spcBef>
              <a:spcAft>
                <a:spcPct val="0"/>
              </a:spcAft>
            </a:pPr>
            <a:fld id="{2E0C1C14-9BD1-4EBB-987C-DED4EB1F47C9}"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25907224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b="6068"/>
          <a:stretch/>
        </p:blipFill>
        <p:spPr>
          <a:xfrm>
            <a:off x="-101189" y="0"/>
            <a:ext cx="9245189" cy="6858000"/>
          </a:xfrm>
          <a:prstGeom prst="rect">
            <a:avLst/>
          </a:prstGeom>
        </p:spPr>
      </p:pic>
    </p:spTree>
    <p:extLst>
      <p:ext uri="{BB962C8B-B14F-4D97-AF65-F5344CB8AC3E}">
        <p14:creationId xmlns:p14="http://schemas.microsoft.com/office/powerpoint/2010/main" val="1756032396"/>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lnSpc>
          <a:spcPct val="80000"/>
        </a:lnSpc>
        <a:spcBef>
          <a:spcPct val="0"/>
        </a:spcBef>
        <a:spcAft>
          <a:spcPct val="0"/>
        </a:spcAft>
        <a:defRPr sz="3600" b="1" i="1">
          <a:solidFill>
            <a:schemeClr val="tx2"/>
          </a:solidFill>
          <a:latin typeface="+mj-lt"/>
          <a:ea typeface="+mj-ea"/>
          <a:cs typeface="+mj-cs"/>
        </a:defRPr>
      </a:lvl1pPr>
      <a:lvl2pPr algn="ctr" rtl="0" fontAlgn="base">
        <a:lnSpc>
          <a:spcPct val="80000"/>
        </a:lnSpc>
        <a:spcBef>
          <a:spcPct val="0"/>
        </a:spcBef>
        <a:spcAft>
          <a:spcPct val="0"/>
        </a:spcAft>
        <a:defRPr sz="3600" b="1" i="1">
          <a:solidFill>
            <a:schemeClr val="tx2"/>
          </a:solidFill>
          <a:latin typeface="Times New Roman" pitchFamily="18" charset="0"/>
        </a:defRPr>
      </a:lvl2pPr>
      <a:lvl3pPr algn="ctr" rtl="0" fontAlgn="base">
        <a:lnSpc>
          <a:spcPct val="80000"/>
        </a:lnSpc>
        <a:spcBef>
          <a:spcPct val="0"/>
        </a:spcBef>
        <a:spcAft>
          <a:spcPct val="0"/>
        </a:spcAft>
        <a:defRPr sz="3600" b="1" i="1">
          <a:solidFill>
            <a:schemeClr val="tx2"/>
          </a:solidFill>
          <a:latin typeface="Times New Roman" pitchFamily="18" charset="0"/>
        </a:defRPr>
      </a:lvl3pPr>
      <a:lvl4pPr algn="ctr" rtl="0" fontAlgn="base">
        <a:lnSpc>
          <a:spcPct val="80000"/>
        </a:lnSpc>
        <a:spcBef>
          <a:spcPct val="0"/>
        </a:spcBef>
        <a:spcAft>
          <a:spcPct val="0"/>
        </a:spcAft>
        <a:defRPr sz="3600" b="1" i="1">
          <a:solidFill>
            <a:schemeClr val="tx2"/>
          </a:solidFill>
          <a:latin typeface="Times New Roman" pitchFamily="18" charset="0"/>
        </a:defRPr>
      </a:lvl4pPr>
      <a:lvl5pPr algn="ctr" rtl="0" fontAlgn="base">
        <a:lnSpc>
          <a:spcPct val="80000"/>
        </a:lnSpc>
        <a:spcBef>
          <a:spcPct val="0"/>
        </a:spcBef>
        <a:spcAft>
          <a:spcPct val="0"/>
        </a:spcAft>
        <a:defRPr sz="3600" b="1" i="1">
          <a:solidFill>
            <a:schemeClr val="tx2"/>
          </a:solidFill>
          <a:latin typeface="Times New Roman" pitchFamily="18" charset="0"/>
        </a:defRPr>
      </a:lvl5pPr>
      <a:lvl6pPr marL="457200" algn="ctr" rtl="0" fontAlgn="base">
        <a:lnSpc>
          <a:spcPct val="80000"/>
        </a:lnSpc>
        <a:spcBef>
          <a:spcPct val="0"/>
        </a:spcBef>
        <a:spcAft>
          <a:spcPct val="0"/>
        </a:spcAft>
        <a:defRPr sz="3600" b="1" i="1">
          <a:solidFill>
            <a:schemeClr val="tx2"/>
          </a:solidFill>
          <a:latin typeface="Times New Roman" pitchFamily="18" charset="0"/>
        </a:defRPr>
      </a:lvl6pPr>
      <a:lvl7pPr marL="914400" algn="ctr" rtl="0" fontAlgn="base">
        <a:lnSpc>
          <a:spcPct val="80000"/>
        </a:lnSpc>
        <a:spcBef>
          <a:spcPct val="0"/>
        </a:spcBef>
        <a:spcAft>
          <a:spcPct val="0"/>
        </a:spcAft>
        <a:defRPr sz="3600" b="1" i="1">
          <a:solidFill>
            <a:schemeClr val="tx2"/>
          </a:solidFill>
          <a:latin typeface="Times New Roman" pitchFamily="18" charset="0"/>
        </a:defRPr>
      </a:lvl7pPr>
      <a:lvl8pPr marL="1371600" algn="ctr" rtl="0" fontAlgn="base">
        <a:lnSpc>
          <a:spcPct val="80000"/>
        </a:lnSpc>
        <a:spcBef>
          <a:spcPct val="0"/>
        </a:spcBef>
        <a:spcAft>
          <a:spcPct val="0"/>
        </a:spcAft>
        <a:defRPr sz="3600" b="1" i="1">
          <a:solidFill>
            <a:schemeClr val="tx2"/>
          </a:solidFill>
          <a:latin typeface="Times New Roman" pitchFamily="18" charset="0"/>
        </a:defRPr>
      </a:lvl8pPr>
      <a:lvl9pPr marL="1828800" algn="ctr" rtl="0" fontAlgn="base">
        <a:lnSpc>
          <a:spcPct val="80000"/>
        </a:lnSpc>
        <a:spcBef>
          <a:spcPct val="0"/>
        </a:spcBef>
        <a:spcAft>
          <a:spcPct val="0"/>
        </a:spcAft>
        <a:defRPr sz="3600" b="1" i="1">
          <a:solidFill>
            <a:schemeClr val="tx2"/>
          </a:solidFill>
          <a:latin typeface="Times New Roman" pitchFamily="18" charset="0"/>
        </a:defRPr>
      </a:lvl9pPr>
    </p:titleStyle>
    <p:bodyStyle>
      <a:lvl1pPr marL="342900" indent="-342900" algn="l" rtl="0" fontAlgn="base">
        <a:lnSpc>
          <a:spcPct val="85000"/>
        </a:lnSpc>
        <a:spcBef>
          <a:spcPct val="75000"/>
        </a:spcBef>
        <a:spcAft>
          <a:spcPct val="0"/>
        </a:spcAft>
        <a:buClr>
          <a:srgbClr val="F25314"/>
        </a:buClr>
        <a:buSzPct val="139000"/>
        <a:buFont typeface="CommonBullets" charset="2"/>
        <a:buChar char="!"/>
        <a:defRPr sz="2800" b="1">
          <a:solidFill>
            <a:schemeClr val="tx1"/>
          </a:solidFill>
          <a:latin typeface="+mn-lt"/>
          <a:ea typeface="+mn-ea"/>
          <a:cs typeface="+mn-cs"/>
        </a:defRPr>
      </a:lvl1pPr>
      <a:lvl2pPr marL="742950" indent="-285750" algn="l" rtl="0" fontAlgn="base">
        <a:spcBef>
          <a:spcPct val="20000"/>
        </a:spcBef>
        <a:spcAft>
          <a:spcPct val="0"/>
        </a:spcAft>
        <a:buClr>
          <a:srgbClr val="F25314"/>
        </a:buClr>
        <a:buSzPct val="119000"/>
        <a:buChar char="–"/>
        <a:defRPr sz="2400" b="1">
          <a:solidFill>
            <a:schemeClr val="tx1"/>
          </a:solidFill>
          <a:latin typeface="+mn-lt"/>
        </a:defRPr>
      </a:lvl2pPr>
      <a:lvl3pPr marL="1143000" indent="-228600" algn="l" rtl="0" fontAlgn="base">
        <a:spcBef>
          <a:spcPct val="20000"/>
        </a:spcBef>
        <a:spcAft>
          <a:spcPct val="0"/>
        </a:spcAft>
        <a:buClr>
          <a:srgbClr val="F25314"/>
        </a:buClr>
        <a:buSzPct val="119000"/>
        <a:buChar char="•"/>
        <a:defRPr sz="2000" b="1">
          <a:solidFill>
            <a:schemeClr val="tx1"/>
          </a:solidFill>
          <a:latin typeface="+mn-lt"/>
        </a:defRPr>
      </a:lvl3pPr>
      <a:lvl4pPr marL="1600200" indent="-228600" algn="l" rtl="0" fontAlgn="base">
        <a:spcBef>
          <a:spcPct val="20000"/>
        </a:spcBef>
        <a:spcAft>
          <a:spcPct val="0"/>
        </a:spcAft>
        <a:buClr>
          <a:srgbClr val="F25314"/>
        </a:buClr>
        <a:buSzPct val="119000"/>
        <a:buChar char="–"/>
        <a:defRPr b="1">
          <a:solidFill>
            <a:schemeClr val="tx1"/>
          </a:solidFill>
          <a:latin typeface="+mn-lt"/>
        </a:defRPr>
      </a:lvl4pPr>
      <a:lvl5pPr marL="2057400" indent="-228600" algn="l" rtl="0" fontAlgn="base">
        <a:spcBef>
          <a:spcPct val="20000"/>
        </a:spcBef>
        <a:spcAft>
          <a:spcPct val="0"/>
        </a:spcAft>
        <a:buClr>
          <a:srgbClr val="F25314"/>
        </a:buClr>
        <a:buSzPct val="119000"/>
        <a:buChar char="•"/>
        <a:defRPr b="1">
          <a:solidFill>
            <a:schemeClr val="tx1"/>
          </a:solidFill>
          <a:latin typeface="+mn-lt"/>
        </a:defRPr>
      </a:lvl5pPr>
      <a:lvl6pPr marL="2514600" indent="-228600" algn="l" rtl="0" fontAlgn="base">
        <a:spcBef>
          <a:spcPct val="20000"/>
        </a:spcBef>
        <a:spcAft>
          <a:spcPct val="0"/>
        </a:spcAft>
        <a:buClr>
          <a:srgbClr val="F25314"/>
        </a:buClr>
        <a:buSzPct val="119000"/>
        <a:buChar char="•"/>
        <a:defRPr b="1">
          <a:solidFill>
            <a:schemeClr val="tx1"/>
          </a:solidFill>
          <a:latin typeface="+mn-lt"/>
        </a:defRPr>
      </a:lvl6pPr>
      <a:lvl7pPr marL="2971800" indent="-228600" algn="l" rtl="0" fontAlgn="base">
        <a:spcBef>
          <a:spcPct val="20000"/>
        </a:spcBef>
        <a:spcAft>
          <a:spcPct val="0"/>
        </a:spcAft>
        <a:buClr>
          <a:srgbClr val="F25314"/>
        </a:buClr>
        <a:buSzPct val="119000"/>
        <a:buChar char="•"/>
        <a:defRPr b="1">
          <a:solidFill>
            <a:schemeClr val="tx1"/>
          </a:solidFill>
          <a:latin typeface="+mn-lt"/>
        </a:defRPr>
      </a:lvl7pPr>
      <a:lvl8pPr marL="3429000" indent="-228600" algn="l" rtl="0" fontAlgn="base">
        <a:spcBef>
          <a:spcPct val="20000"/>
        </a:spcBef>
        <a:spcAft>
          <a:spcPct val="0"/>
        </a:spcAft>
        <a:buClr>
          <a:srgbClr val="F25314"/>
        </a:buClr>
        <a:buSzPct val="119000"/>
        <a:buChar char="•"/>
        <a:defRPr b="1">
          <a:solidFill>
            <a:schemeClr val="tx1"/>
          </a:solidFill>
          <a:latin typeface="+mn-lt"/>
        </a:defRPr>
      </a:lvl8pPr>
      <a:lvl9pPr marL="3886200" indent="-228600" algn="l" rtl="0" fontAlgn="base">
        <a:spcBef>
          <a:spcPct val="20000"/>
        </a:spcBef>
        <a:spcAft>
          <a:spcPct val="0"/>
        </a:spcAft>
        <a:buClr>
          <a:srgbClr val="F25314"/>
        </a:buClr>
        <a:buSzPct val="119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pPr>
            <a:fld id="{2DF1D993-8A0E-46AC-B014-F1CA4BA55527}"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pic>
        <p:nvPicPr>
          <p:cNvPr id="46797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99961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5.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 Id="rId3" Type="http://schemas.openxmlformats.org/officeDocument/2006/relationships/image" Target="../media/image16.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16.xml"/><Relationship Id="rId3" Type="http://schemas.openxmlformats.org/officeDocument/2006/relationships/image" Target="../media/image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2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19200"/>
            <a:ext cx="8839200" cy="4708981"/>
          </a:xfrm>
          <a:prstGeom prst="rect">
            <a:avLst/>
          </a:prstGeom>
        </p:spPr>
        <p:txBody>
          <a:bodyPr wrap="square">
            <a:spAutoFit/>
          </a:bodyPr>
          <a:lstStyle/>
          <a:p>
            <a:pPr algn="ctr"/>
            <a:r>
              <a:rPr lang="en-US" sz="4800" b="1" dirty="0">
                <a:solidFill>
                  <a:srgbClr val="FFFF00"/>
                </a:solidFill>
                <a:effectLst>
                  <a:outerShdw blurRad="38100" dist="38100" dir="2700000" algn="tl">
                    <a:srgbClr val="000000">
                      <a:alpha val="43137"/>
                    </a:srgbClr>
                  </a:outerShdw>
                </a:effectLst>
              </a:rPr>
              <a:t>COGNITIVE BIAS, THE “ELEPHANT IN THE LIVING ROOM” OF SCIENCE AND PROFESSIONALISM</a:t>
            </a:r>
          </a:p>
          <a:p>
            <a:pPr algn="ctr"/>
            <a:endParaRPr lang="en-US" sz="2800" dirty="0"/>
          </a:p>
          <a:p>
            <a:pPr algn="ctr"/>
            <a:r>
              <a:rPr lang="en-US" sz="3200" b="1" dirty="0">
                <a:solidFill>
                  <a:schemeClr val="bg1"/>
                </a:solidFill>
                <a:effectLst>
                  <a:outerShdw blurRad="38100" dist="38100" dir="2700000" algn="tl">
                    <a:srgbClr val="000000">
                      <a:alpha val="43137"/>
                    </a:srgbClr>
                  </a:outerShdw>
                </a:effectLst>
              </a:rPr>
              <a:t>Peter R. Rose, Ph. D</a:t>
            </a:r>
            <a:endParaRPr lang="en-US" sz="3200" dirty="0">
              <a:solidFill>
                <a:schemeClr val="bg1"/>
              </a:solidFill>
              <a:effectLst>
                <a:outerShdw blurRad="38100" dist="38100" dir="2700000" algn="tl">
                  <a:srgbClr val="000000">
                    <a:alpha val="43137"/>
                  </a:srgbClr>
                </a:outerShdw>
              </a:effectLst>
            </a:endParaRPr>
          </a:p>
          <a:p>
            <a:pPr algn="ctr"/>
            <a:r>
              <a:rPr lang="en-US" sz="3200" b="1" dirty="0">
                <a:solidFill>
                  <a:schemeClr val="bg1"/>
                </a:solidFill>
                <a:effectLst>
                  <a:outerShdw blurRad="38100" dist="38100" dir="2700000" algn="tl">
                    <a:srgbClr val="000000">
                      <a:alpha val="43137"/>
                    </a:srgbClr>
                  </a:outerShdw>
                </a:effectLst>
              </a:rPr>
              <a:t>Rose &amp; Associates, LLP</a:t>
            </a:r>
            <a:endParaRPr lang="en-US" sz="3200" dirty="0">
              <a:solidFill>
                <a:schemeClr val="bg1"/>
              </a:solidFill>
              <a:effectLst>
                <a:outerShdw blurRad="38100" dist="38100" dir="2700000" algn="tl">
                  <a:srgbClr val="000000">
                    <a:alpha val="43137"/>
                  </a:srgbClr>
                </a:outerShdw>
              </a:effectLst>
            </a:endParaRPr>
          </a:p>
          <a:p>
            <a:pPr algn="ctr"/>
            <a:endParaRPr lang="en-US" sz="3200" b="1" dirty="0">
              <a:solidFill>
                <a:schemeClr val="bg1"/>
              </a:solidFill>
              <a:effectLst>
                <a:outerShdw blurRad="38100" dist="38100" dir="2700000" algn="tl">
                  <a:srgbClr val="000000">
                    <a:alpha val="43137"/>
                  </a:srgbClr>
                </a:outerShdw>
              </a:effectLst>
            </a:endParaRPr>
          </a:p>
          <a:p>
            <a:pPr algn="ctr"/>
            <a:r>
              <a:rPr lang="en-US" sz="3200" b="1" dirty="0" err="1">
                <a:solidFill>
                  <a:schemeClr val="bg1"/>
                </a:solidFill>
                <a:effectLst>
                  <a:outerShdw blurRad="38100" dist="38100" dir="2700000" algn="tl">
                    <a:srgbClr val="000000">
                      <a:alpha val="43137"/>
                    </a:srgbClr>
                  </a:outerShdw>
                </a:effectLst>
              </a:rPr>
              <a:t>AAPG</a:t>
            </a:r>
            <a:r>
              <a:rPr lang="en-US" sz="3200" b="1" dirty="0">
                <a:solidFill>
                  <a:schemeClr val="bg1"/>
                </a:solidFill>
                <a:effectLst>
                  <a:outerShdw blurRad="38100" dist="38100" dir="2700000" algn="tl">
                    <a:srgbClr val="000000">
                      <a:alpha val="43137"/>
                    </a:srgbClr>
                  </a:outerShdw>
                </a:effectLst>
              </a:rPr>
              <a:t> Distinguished Lecturer, 2015-17</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8178800" cy="646331"/>
          </a:xfrm>
          <a:prstGeom prst="rect">
            <a:avLst/>
          </a:prstGeom>
          <a:noFill/>
        </p:spPr>
        <p:txBody>
          <a:bodyPr wrap="square" rtlCol="0">
            <a:spAutoFit/>
          </a:bodyPr>
          <a:lstStyle/>
          <a:p>
            <a:pPr eaLnBrk="0" fontAlgn="base" hangingPunct="0">
              <a:spcBef>
                <a:spcPct val="0"/>
              </a:spcBef>
              <a:spcAft>
                <a:spcPct val="0"/>
              </a:spcAft>
            </a:pPr>
            <a:r>
              <a:rPr lang="en-US" sz="3600" b="1" u="sng" dirty="0">
                <a:solidFill>
                  <a:srgbClr val="FFFF00"/>
                </a:solidFill>
                <a:effectLst>
                  <a:outerShdw blurRad="38100" dist="38100" dir="2700000" algn="tl">
                    <a:srgbClr val="000000">
                      <a:alpha val="43137"/>
                    </a:srgbClr>
                  </a:outerShdw>
                </a:effectLst>
                <a:latin typeface="Verdana" pitchFamily="34" charset="0"/>
              </a:rPr>
              <a:t>QUESTION:</a:t>
            </a:r>
            <a:endParaRPr lang="en-US" sz="3200" b="1" u="sng" dirty="0">
              <a:solidFill>
                <a:srgbClr val="FFFF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451768" y="2514600"/>
            <a:ext cx="8305800" cy="2215991"/>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Which table is longest, the one on the left or the one on the right? </a:t>
            </a:r>
          </a:p>
          <a:p>
            <a:pPr marL="285750" indent="-285750" eaLnBrk="0" fontAlgn="base" hangingPunct="0">
              <a:spcBef>
                <a:spcPts val="600"/>
              </a:spcBef>
              <a:spcAft>
                <a:spcPct val="0"/>
              </a:spcAft>
              <a:buFont typeface="Arial" pitchFamily="34" charset="0"/>
              <a:buChar char="•"/>
            </a:pPr>
            <a:endParaRPr lang="en-US" sz="3200" b="1" dirty="0">
              <a:solidFill>
                <a:srgbClr val="FFFFFF"/>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Write your answer down _______</a:t>
            </a:r>
            <a:r>
              <a:rPr lang="en-US" sz="3200" b="1" dirty="0">
                <a:solidFill>
                  <a:srgbClr val="2D2D8A">
                    <a:lumMod val="20000"/>
                    <a:lumOff val="80000"/>
                  </a:srgbClr>
                </a:solidFill>
                <a:effectLst>
                  <a:outerShdw blurRad="38100" dist="38100" dir="2700000" algn="tl">
                    <a:srgbClr val="000000">
                      <a:alpha val="43137"/>
                    </a:srgbClr>
                  </a:outerShdw>
                </a:effectLst>
                <a:latin typeface="Verdana" pitchFamily="34" charset="0"/>
              </a:rPr>
              <a:t> </a:t>
            </a:r>
          </a:p>
        </p:txBody>
      </p:sp>
    </p:spTree>
    <p:extLst>
      <p:ext uri="{BB962C8B-B14F-4D97-AF65-F5344CB8AC3E}">
        <p14:creationId xmlns:p14="http://schemas.microsoft.com/office/powerpoint/2010/main" val="2225419915"/>
      </p:ext>
    </p:extLst>
  </p:cSld>
  <p:clrMapOvr>
    <a:masterClrMapping/>
  </p:clrMapOvr>
  <p:transition xmlns:p14="http://schemas.microsoft.com/office/powerpoint/2010/mai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881" y="1143000"/>
            <a:ext cx="6530239" cy="4572000"/>
          </a:xfrm>
          <a:prstGeom prst="rect">
            <a:avLst/>
          </a:prstGeom>
          <a:ln w="38100">
            <a:solidFill>
              <a:schemeClr val="tx1"/>
            </a:solidFill>
          </a:ln>
        </p:spPr>
      </p:pic>
    </p:spTree>
    <p:extLst>
      <p:ext uri="{BB962C8B-B14F-4D97-AF65-F5344CB8AC3E}">
        <p14:creationId xmlns:p14="http://schemas.microsoft.com/office/powerpoint/2010/main" val="28121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210613"/>
            <a:ext cx="6530239" cy="4572000"/>
          </a:xfrm>
          <a:prstGeom prst="rect">
            <a:avLst/>
          </a:prstGeom>
          <a:ln w="38100">
            <a:solidFill>
              <a:schemeClr val="tx1"/>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229" t="26944" r="53943" b="45301"/>
          <a:stretch/>
        </p:blipFill>
        <p:spPr>
          <a:xfrm rot="17040000">
            <a:off x="733721" y="2162520"/>
            <a:ext cx="4470154" cy="619373"/>
          </a:xfrm>
          <a:prstGeom prst="rect">
            <a:avLst/>
          </a:prstGeom>
          <a:ln w="28575">
            <a:solidFill>
              <a:schemeClr val="tx1"/>
            </a:solidFill>
          </a:ln>
        </p:spPr>
      </p:pic>
    </p:spTree>
    <p:extLst>
      <p:ext uri="{BB962C8B-B14F-4D97-AF65-F5344CB8AC3E}">
        <p14:creationId xmlns:p14="http://schemas.microsoft.com/office/powerpoint/2010/main" val="339126287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 -0.04861 C 0.00209 -0.05787 0.00261 -0.06644 0.00782 -0.07315 C 0.01337 -0.09561 0.03542 -0.11598 0.05 -0.12732 C 0.06285 -0.13982 0.07327 -0.1426 0.08525 -0.14792 C 0.11042 -0.15116 0.16667 -0.17153 0.2007 -0.14607 C 0.23473 -0.12061 0.23212 -0.11852 0.24011 -0.1088 C 0.24427 -0.10047 0.24601 -0.09861 0.24861 -0.0882 C 0.24913 -0.07662 0.25018 -0.05602 0.24288 -0.03936 C 0.23507 -0.02477 0.21667 -0.0007 0.20486 0.01134 C 0.1908 0.02453 0.16858 0.03518 0.15851 0.03958 C 0.15382 0.03889 0.14896 0.03912 0.14445 0.03773 C 0.13907 0.03264 0.12882 0.02037 0.12604 0.00949 C 0.12657 -0.00301 0.1257 -0.01574 0.12743 -0.02801 C 0.13073 -0.04144 0.13924 -0.05973 0.14584 -0.0713 C 0.15365 -0.08403 0.1658 -0.0963 0.17396 -0.1051 C 0.18889 -0.1176 0.22188 -0.13889 0.23594 -0.14607 C 0.24323 -0.14838 0.25104 -0.14723 0.25851 -0.14792 C 0.2724 -0.14561 0.27535 -0.1419 0.28663 -0.13681 C 0.2908 -0.13287 0.29549 -0.13172 0.29931 -0.12732 C 0.30382 -0.12338 0.31025 -0.11551 0.31337 -0.1125 C 0.31893 -0.10533 0.32431 -0.09723 0.33316 -0.08426 C 0.34132 -0.07199 0.34861 -0.06528 0.35538 -0.05209 C 0.35712 -0.04514 0.37032 -0.01158 0.37327 -0.00533 C 0.37657 0.0118 0.37848 0.02384 0.38247 0.04074 C 0.38351 0.05439 0.3875 0.09861 0.3875 0.11227 " pathEditMode="relative" rAng="0" ptsTypes="ffffsffffffffffffffffffff">
                                      <p:cBhvr>
                                        <p:cTn id="6" dur="2000" fill="hold"/>
                                        <p:tgtEl>
                                          <p:spTgt spid="5"/>
                                        </p:tgtEl>
                                        <p:attrNameLst>
                                          <p:attrName>ppt_x</p:attrName>
                                          <p:attrName>ppt_y</p:attrName>
                                        </p:attrNameLst>
                                      </p:cBhvr>
                                      <p:rCtr x="19340" y="1898"/>
                                    </p:animMotion>
                                  </p:childTnLst>
                                </p:cTn>
                              </p:par>
                              <p:par>
                                <p:cTn id="7" presetID="8" presetClass="emph" presetSubtype="0" fill="hold" nodeType="withEffect">
                                  <p:stCondLst>
                                    <p:cond delay="0"/>
                                  </p:stCondLst>
                                  <p:childTnLst>
                                    <p:animRot by="26040000">
                                      <p:cBhvr>
                                        <p:cTn id="8"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6934200" cy="923330"/>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FFFF"/>
                </a:solidFill>
                <a:effectLst>
                  <a:outerShdw blurRad="38100" dist="38100" dir="2700000" algn="tl">
                    <a:srgbClr val="000000">
                      <a:alpha val="43137"/>
                    </a:srgbClr>
                  </a:outerShdw>
                </a:effectLst>
                <a:latin typeface="Arial Narrow" panose="020B0606020202030204" pitchFamily="34" charset="0"/>
              </a:rPr>
              <a:t>OPTICAL ILLUSIONS:</a:t>
            </a:r>
          </a:p>
        </p:txBody>
      </p:sp>
      <p:sp>
        <p:nvSpPr>
          <p:cNvPr id="3" name="TextBox 2"/>
          <p:cNvSpPr txBox="1"/>
          <p:nvPr/>
        </p:nvSpPr>
        <p:spPr>
          <a:xfrm>
            <a:off x="1371600" y="2374178"/>
            <a:ext cx="6391656" cy="923330"/>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C000"/>
                </a:solidFill>
                <a:effectLst>
                  <a:outerShdw blurRad="38100" dist="38100" dir="2700000" algn="tl">
                    <a:srgbClr val="000000">
                      <a:alpha val="43137"/>
                    </a:srgbClr>
                  </a:outerShdw>
                </a:effectLst>
                <a:latin typeface="Arial Narrow" panose="020B0606020202030204" pitchFamily="34" charset="0"/>
              </a:rPr>
              <a:t>TWO TYPES --</a:t>
            </a:r>
          </a:p>
        </p:txBody>
      </p:sp>
      <p:sp>
        <p:nvSpPr>
          <p:cNvPr id="4" name="TextBox 3"/>
          <p:cNvSpPr txBox="1"/>
          <p:nvPr/>
        </p:nvSpPr>
        <p:spPr>
          <a:xfrm>
            <a:off x="1905000" y="3508917"/>
            <a:ext cx="6202680" cy="1754326"/>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Arial Narrow" panose="020B0606020202030204" pitchFamily="34" charset="0"/>
              </a:rPr>
              <a:t>Conceptual</a:t>
            </a:r>
          </a:p>
          <a:p>
            <a:pPr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Arial Narrow" panose="020B0606020202030204" pitchFamily="34" charset="0"/>
              </a:rPr>
              <a:t>Dimensional/Testable</a:t>
            </a:r>
          </a:p>
        </p:txBody>
      </p:sp>
    </p:spTree>
    <p:extLst>
      <p:ext uri="{BB962C8B-B14F-4D97-AF65-F5344CB8AC3E}">
        <p14:creationId xmlns:p14="http://schemas.microsoft.com/office/powerpoint/2010/main" val="400827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76200"/>
            <a:ext cx="8674100"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rgbClr val="FFFF00"/>
                </a:solidFill>
                <a:effectLst>
                  <a:outerShdw blurRad="38100" dist="38100" dir="2700000" algn="tl">
                    <a:srgbClr val="000000">
                      <a:alpha val="43137"/>
                    </a:srgbClr>
                  </a:outerShdw>
                </a:effectLst>
                <a:latin typeface="Verdana" pitchFamily="34" charset="0"/>
              </a:rPr>
              <a:t>COGNITIVE BIAS</a:t>
            </a:r>
            <a:r>
              <a:rPr lang="en-US" sz="2800" b="1"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613884" y="838200"/>
            <a:ext cx="8305800" cy="5847755"/>
          </a:xfrm>
          <a:prstGeom prst="rect">
            <a:avLst/>
          </a:prstGeom>
          <a:noFill/>
        </p:spPr>
        <p:txBody>
          <a:bodyPr wrap="square" rtlCol="0">
            <a:spAutoFit/>
          </a:bodyPr>
          <a:lstStyle/>
          <a:p>
            <a:pPr marL="285750" indent="-285750" eaLnBrk="0" fontAlgn="base" hangingPunct="0">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Inherent thinking errors made in acquiring and processing information … preventing us from accurately grasping reality, even if confronted with needed data to form an accurate view</a:t>
            </a:r>
            <a:r>
              <a:rPr lang="en-US" sz="2200" b="1" dirty="0">
                <a:solidFill>
                  <a:srgbClr val="2D2D8A">
                    <a:lumMod val="20000"/>
                    <a:lumOff val="80000"/>
                  </a:srgbClr>
                </a:solidFill>
                <a:effectLst>
                  <a:outerShdw blurRad="38100" dist="38100" dir="2700000" algn="tl">
                    <a:srgbClr val="000000">
                      <a:alpha val="43137"/>
                    </a:srgbClr>
                  </a:outerShdw>
                </a:effectLst>
                <a:latin typeface="Verdana" pitchFamily="34" charset="0"/>
              </a:rPr>
              <a:t>. </a:t>
            </a:r>
          </a:p>
          <a:p>
            <a:pPr eaLnBrk="0" fontAlgn="base" hangingPunct="0">
              <a:spcAft>
                <a:spcPct val="0"/>
              </a:spcAft>
            </a:pPr>
            <a:endParaRPr lang="en-US" sz="2200" b="1" dirty="0">
              <a:solidFill>
                <a:srgbClr val="2D2D8A">
                  <a:lumMod val="20000"/>
                  <a:lumOff val="80000"/>
                </a:srgbClr>
              </a:solidFill>
              <a:effectLst>
                <a:outerShdw blurRad="38100" dist="38100" dir="2700000" algn="tl">
                  <a:srgbClr val="000000">
                    <a:alpha val="43137"/>
                  </a:srgbClr>
                </a:outerShdw>
              </a:effectLst>
              <a:latin typeface="Verdana" pitchFamily="34" charset="0"/>
            </a:endParaRPr>
          </a:p>
          <a:p>
            <a:pPr marL="285750" indent="-285750" eaLnBrk="0" fontAlgn="base" hangingPunct="0">
              <a:spcAft>
                <a:spcPct val="0"/>
              </a:spcAft>
              <a:buFont typeface="Arial" pitchFamily="34" charset="0"/>
              <a:buChar char="•"/>
            </a:pPr>
            <a:r>
              <a:rPr lang="en-US" sz="2200" b="1" dirty="0">
                <a:solidFill>
                  <a:srgbClr val="FF66FF"/>
                </a:solidFill>
                <a:effectLst>
                  <a:outerShdw blurRad="38100" dist="38100" dir="2700000" algn="tl">
                    <a:srgbClr val="000000">
                      <a:alpha val="43137"/>
                    </a:srgbClr>
                  </a:outerShdw>
                </a:effectLst>
                <a:latin typeface="Verdana" pitchFamily="34" charset="0"/>
              </a:rPr>
              <a:t>Analogous to optical illusions – the error remains compelling even if one is fully aware of reality.</a:t>
            </a:r>
          </a:p>
          <a:p>
            <a:pPr eaLnBrk="0" fontAlgn="base" hangingPunct="0">
              <a:spcAft>
                <a:spcPct val="0"/>
              </a:spcAft>
            </a:pPr>
            <a:endParaRPr lang="en-US" sz="2200" b="1" dirty="0">
              <a:solidFill>
                <a:srgbClr val="FF66FF"/>
              </a:solidFill>
              <a:effectLst>
                <a:outerShdw blurRad="38100" dist="38100" dir="2700000" algn="tl">
                  <a:srgbClr val="000000">
                    <a:alpha val="43137"/>
                  </a:srgbClr>
                </a:outerShdw>
              </a:effectLst>
              <a:latin typeface="Verdana" pitchFamily="34" charset="0"/>
            </a:endParaRPr>
          </a:p>
          <a:p>
            <a:pPr marL="285750" indent="-285750" eaLnBrk="0" fontAlgn="base" hangingPunct="0">
              <a:spcAft>
                <a:spcPct val="0"/>
              </a:spcAft>
              <a:buFont typeface="Arial" pitchFamily="34" charset="0"/>
              <a:buChar char="•"/>
            </a:pPr>
            <a:r>
              <a:rPr lang="en-US" sz="2200" b="1" dirty="0">
                <a:solidFill>
                  <a:srgbClr val="28D5F8"/>
                </a:solidFill>
                <a:effectLst>
                  <a:outerShdw blurRad="38100" dist="38100" dir="2700000" algn="tl">
                    <a:srgbClr val="000000">
                      <a:alpha val="43137"/>
                    </a:srgbClr>
                  </a:outerShdw>
                </a:effectLst>
                <a:latin typeface="Verdana" pitchFamily="34" charset="0"/>
              </a:rPr>
              <a:t>Intrinsic to human thought, so any system of acquiring knowledge to describe reality must include mechanisms to control for bias. </a:t>
            </a:r>
          </a:p>
          <a:p>
            <a:pPr eaLnBrk="0" fontAlgn="base" hangingPunct="0">
              <a:spcAft>
                <a:spcPct val="0"/>
              </a:spcAft>
            </a:pPr>
            <a:endParaRPr lang="en-US" sz="2200" b="1" dirty="0">
              <a:solidFill>
                <a:srgbClr val="28D5F8"/>
              </a:solidFill>
              <a:effectLst>
                <a:outerShdw blurRad="38100" dist="38100" dir="2700000" algn="tl">
                  <a:srgbClr val="000000">
                    <a:alpha val="43137"/>
                  </a:srgbClr>
                </a:outerShdw>
              </a:effectLst>
              <a:latin typeface="Verdana" pitchFamily="34" charset="0"/>
            </a:endParaRPr>
          </a:p>
          <a:p>
            <a:pPr marL="285750" indent="-285750" eaLnBrk="0" fontAlgn="base" hangingPunct="0">
              <a:spcAft>
                <a:spcPct val="0"/>
              </a:spcAft>
              <a:buFont typeface="Arial" pitchFamily="34" charset="0"/>
              <a:buChar char="•"/>
            </a:pPr>
            <a:r>
              <a:rPr lang="en-US" sz="2200" b="1" dirty="0">
                <a:solidFill>
                  <a:srgbClr val="FFC000"/>
                </a:solidFill>
                <a:effectLst>
                  <a:outerShdw blurRad="38100" dist="38100" dir="2700000" algn="tl">
                    <a:srgbClr val="000000">
                      <a:alpha val="43137"/>
                    </a:srgbClr>
                  </a:outerShdw>
                </a:effectLst>
                <a:latin typeface="Verdana" pitchFamily="34" charset="0"/>
              </a:rPr>
              <a:t>May result from holding to one’s preferences and beliefs regardless of contrary information</a:t>
            </a:r>
          </a:p>
          <a:p>
            <a:pPr eaLnBrk="0" fontAlgn="base" hangingPunct="0">
              <a:spcAft>
                <a:spcPct val="0"/>
              </a:spcAft>
            </a:pPr>
            <a:endParaRPr lang="en-US" sz="2200" b="1" dirty="0">
              <a:solidFill>
                <a:srgbClr val="28D5F8"/>
              </a:solidFill>
              <a:effectLst>
                <a:outerShdw blurRad="38100" dist="38100" dir="2700000" algn="tl">
                  <a:srgbClr val="000000">
                    <a:alpha val="43137"/>
                  </a:srgbClr>
                </a:outerShdw>
              </a:effectLst>
              <a:latin typeface="Verdana" pitchFamily="34" charset="0"/>
            </a:endParaRPr>
          </a:p>
          <a:p>
            <a:pPr marL="285750" indent="-285750" eaLnBrk="0" fontAlgn="base" hangingPunct="0">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Just knowing about common biases doesn’t guarantee that you are free from them. </a:t>
            </a:r>
          </a:p>
        </p:txBody>
      </p:sp>
    </p:spTree>
    <p:extLst>
      <p:ext uri="{BB962C8B-B14F-4D97-AF65-F5344CB8AC3E}">
        <p14:creationId xmlns:p14="http://schemas.microsoft.com/office/powerpoint/2010/main" val="357150277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3074" y="-304800"/>
            <a:ext cx="7772400" cy="1143000"/>
          </a:xfrm>
        </p:spPr>
        <p:txBody>
          <a:bodyPr/>
          <a:lstStyle/>
          <a:p>
            <a:pPr algn="l"/>
            <a:r>
              <a:rPr lang="en-US" sz="3600" b="1" cap="small" dirty="0">
                <a:solidFill>
                  <a:srgbClr val="FFFF00"/>
                </a:solidFill>
                <a:effectLst>
                  <a:outerShdw blurRad="38100" dist="38100" dir="2700000" algn="tl">
                    <a:srgbClr val="000000">
                      <a:alpha val="43137"/>
                    </a:srgbClr>
                  </a:outerShdw>
                </a:effectLst>
              </a:rPr>
              <a:t/>
            </a:r>
            <a:br>
              <a:rPr lang="en-US" sz="3600" b="1" cap="small" dirty="0">
                <a:solidFill>
                  <a:srgbClr val="FFFF00"/>
                </a:solidFill>
                <a:effectLst>
                  <a:outerShdw blurRad="38100" dist="38100" dir="2700000" algn="tl">
                    <a:srgbClr val="000000">
                      <a:alpha val="43137"/>
                    </a:srgbClr>
                  </a:outerShdw>
                </a:effectLst>
              </a:rPr>
            </a:br>
            <a:r>
              <a:rPr lang="en-US" b="1" u="sng" cap="small" dirty="0">
                <a:solidFill>
                  <a:srgbClr val="FFFF00"/>
                </a:solidFill>
                <a:effectLst>
                  <a:outerShdw blurRad="38100" dist="38100" dir="2700000" algn="tl">
                    <a:srgbClr val="000000">
                      <a:alpha val="43137"/>
                    </a:srgbClr>
                  </a:outerShdw>
                </a:effectLst>
              </a:rPr>
              <a:t>WHY IS THIS IMPORTANT?</a:t>
            </a:r>
          </a:p>
        </p:txBody>
      </p:sp>
      <p:sp>
        <p:nvSpPr>
          <p:cNvPr id="2" name="Rectangle 1"/>
          <p:cNvSpPr/>
          <p:nvPr/>
        </p:nvSpPr>
        <p:spPr>
          <a:xfrm>
            <a:off x="1050274" y="1295400"/>
            <a:ext cx="7315200" cy="4893647"/>
          </a:xfrm>
          <a:prstGeom prst="rect">
            <a:avLst/>
          </a:prstGeom>
        </p:spPr>
        <p:txBody>
          <a:bodyPr wrap="square">
            <a:spAutoFit/>
          </a:bodyPr>
          <a:lstStyle/>
          <a:p>
            <a:pPr eaLnBrk="0" fontAlgn="base" hangingPunct="0">
              <a:spcBef>
                <a:spcPct val="0"/>
              </a:spcBef>
              <a:spcAft>
                <a:spcPct val="0"/>
              </a:spcAft>
            </a:pPr>
            <a:r>
              <a:rPr lang="en-US" sz="2400" b="1" i="1" dirty="0">
                <a:solidFill>
                  <a:srgbClr val="FFC000"/>
                </a:solidFill>
                <a:effectLst>
                  <a:outerShdw blurRad="38100" dist="38100" dir="2700000" algn="tl">
                    <a:srgbClr val="000000">
                      <a:alpha val="43137"/>
                    </a:srgbClr>
                  </a:outerShdw>
                </a:effectLst>
                <a:latin typeface="Arial Narrow" panose="020B0606020202030204" pitchFamily="34" charset="0"/>
              </a:rPr>
              <a:t>We depend upon modern Science to address and assess issues  affecting  the well-being of our Society. So it is essential that scientific results be as objective – free from Bias – as possible.</a:t>
            </a:r>
          </a:p>
          <a:p>
            <a:pPr eaLnBrk="0" fontAlgn="base" hangingPunct="0">
              <a:spcBef>
                <a:spcPct val="0"/>
              </a:spcBef>
              <a:spcAft>
                <a:spcPct val="0"/>
              </a:spcAft>
            </a:pPr>
            <a:endParaRPr lang="en-US" sz="2400" b="1" i="1" dirty="0">
              <a:solidFill>
                <a:srgbClr val="FFC000"/>
              </a:solidFill>
              <a:effectLst>
                <a:outerShdw blurRad="38100" dist="38100" dir="2700000" algn="tl">
                  <a:srgbClr val="000000">
                    <a:alpha val="43137"/>
                  </a:srgbClr>
                </a:outerShdw>
              </a:effectLst>
              <a:latin typeface="Arial Narrow" panose="020B0606020202030204" pitchFamily="34" charset="0"/>
            </a:endParaRPr>
          </a:p>
          <a:p>
            <a:pPr eaLnBrk="0" fontAlgn="base" hangingPunct="0">
              <a:spcBef>
                <a:spcPct val="0"/>
              </a:spcBef>
              <a:spcAft>
                <a:spcPct val="0"/>
              </a:spcAft>
            </a:pPr>
            <a:r>
              <a:rPr lang="en-US" sz="2400" b="1" i="1" dirty="0">
                <a:solidFill>
                  <a:srgbClr val="28D5F8"/>
                </a:solidFill>
                <a:effectLst>
                  <a:outerShdw blurRad="38100" dist="38100" dir="2700000" algn="tl">
                    <a:srgbClr val="000000">
                      <a:alpha val="43137"/>
                    </a:srgbClr>
                  </a:outerShdw>
                </a:effectLst>
                <a:latin typeface="Arial Narrow" panose="020B0606020202030204" pitchFamily="34" charset="0"/>
              </a:rPr>
              <a:t>Accumulating research results show that Cognitive Bias is much more common in Science and Industry than previously realized -- and often not even examined-for.</a:t>
            </a:r>
          </a:p>
          <a:p>
            <a:pPr eaLnBrk="0" fontAlgn="base" hangingPunct="0">
              <a:spcBef>
                <a:spcPct val="0"/>
              </a:spcBef>
              <a:spcAft>
                <a:spcPct val="0"/>
              </a:spcAft>
            </a:pPr>
            <a:endParaRPr lang="en-US" sz="2400" b="1" i="1" dirty="0">
              <a:solidFill>
                <a:srgbClr val="FFC000"/>
              </a:solidFill>
              <a:effectLst>
                <a:outerShdw blurRad="38100" dist="38100" dir="2700000" algn="tl">
                  <a:srgbClr val="000000">
                    <a:alpha val="43137"/>
                  </a:srgbClr>
                </a:outerShdw>
              </a:effectLst>
              <a:latin typeface="Arial Narrow" panose="020B0606020202030204" pitchFamily="34" charset="0"/>
            </a:endParaRPr>
          </a:p>
          <a:p>
            <a:pPr eaLnBrk="0" fontAlgn="base" hangingPunct="0">
              <a:spcBef>
                <a:spcPct val="0"/>
              </a:spcBef>
              <a:spcAft>
                <a:spcPct val="0"/>
              </a:spcAft>
            </a:pPr>
            <a:r>
              <a:rPr lang="en-US" sz="2400" b="1" i="1" dirty="0">
                <a:solidFill>
                  <a:schemeClr val="bg1"/>
                </a:solidFill>
                <a:effectLst>
                  <a:outerShdw blurRad="38100" dist="38100" dir="2700000" algn="tl">
                    <a:srgbClr val="000000">
                      <a:alpha val="43137"/>
                    </a:srgbClr>
                  </a:outerShdw>
                </a:effectLst>
                <a:latin typeface="Arial Narrow" panose="020B0606020202030204" pitchFamily="34" charset="0"/>
              </a:rPr>
              <a:t>Recent experience within the </a:t>
            </a:r>
            <a:r>
              <a:rPr lang="en-US" sz="2400" b="1" i="1" dirty="0" err="1">
                <a:solidFill>
                  <a:schemeClr val="bg1"/>
                </a:solidFill>
                <a:effectLst>
                  <a:outerShdw blurRad="38100" dist="38100" dir="2700000" algn="tl">
                    <a:srgbClr val="000000">
                      <a:alpha val="43137"/>
                    </a:srgbClr>
                  </a:outerShdw>
                </a:effectLst>
                <a:latin typeface="Arial Narrow" panose="020B0606020202030204" pitchFamily="34" charset="0"/>
              </a:rPr>
              <a:t>E&amp;P</a:t>
            </a:r>
            <a:r>
              <a:rPr lang="en-US" sz="2400" b="1" i="1" dirty="0">
                <a:solidFill>
                  <a:schemeClr val="bg1"/>
                </a:solidFill>
                <a:effectLst>
                  <a:outerShdw blurRad="38100" dist="38100" dir="2700000" algn="tl">
                    <a:srgbClr val="000000">
                      <a:alpha val="43137"/>
                    </a:srgbClr>
                  </a:outerShdw>
                </a:effectLst>
                <a:latin typeface="Arial Narrow" panose="020B0606020202030204" pitchFamily="34" charset="0"/>
              </a:rPr>
              <a:t> sector has provided methods and experience  for detecting and correcting Cognitive Bias that may be useful  to other branches of Science.</a:t>
            </a:r>
          </a:p>
        </p:txBody>
      </p:sp>
    </p:spTree>
    <p:extLst>
      <p:ext uri="{BB962C8B-B14F-4D97-AF65-F5344CB8AC3E}">
        <p14:creationId xmlns:p14="http://schemas.microsoft.com/office/powerpoint/2010/main" val="13008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3390" y="1029606"/>
            <a:ext cx="3748088" cy="2000548"/>
          </a:xfrm>
          <a:prstGeom prst="rect">
            <a:avLst/>
          </a:prstGeom>
          <a:noFill/>
        </p:spPr>
        <p:txBody>
          <a:bodyPr wrap="square" rtlCol="0">
            <a:spAutoFit/>
          </a:bodyPr>
          <a:lstStyle/>
          <a:p>
            <a:pPr algn="ctr" eaLnBrk="0" fontAlgn="base" hangingPunct="0">
              <a:spcBef>
                <a:spcPct val="0"/>
              </a:spcBef>
              <a:spcAft>
                <a:spcPct val="0"/>
              </a:spcAft>
            </a:pPr>
            <a:r>
              <a:rPr lang="en-US" sz="3200" b="1" cap="small" dirty="0">
                <a:solidFill>
                  <a:srgbClr val="FFFFFF"/>
                </a:solidFill>
                <a:effectLst>
                  <a:outerShdw blurRad="38100" dist="38100" dir="2700000" algn="tl">
                    <a:srgbClr val="000000">
                      <a:alpha val="43137"/>
                    </a:srgbClr>
                  </a:outerShdw>
                </a:effectLst>
                <a:latin typeface="Verdana" pitchFamily="34" charset="0"/>
              </a:rPr>
              <a:t>Public Regard for Objectivity of Science</a:t>
            </a:r>
          </a:p>
          <a:p>
            <a:pPr algn="ctr" eaLnBrk="0" fontAlgn="base" hangingPunct="0">
              <a:spcBef>
                <a:spcPct val="0"/>
              </a:spcBef>
              <a:spcAft>
                <a:spcPct val="0"/>
              </a:spcAft>
            </a:pPr>
            <a:endParaRPr lang="en-US" sz="2800" dirty="0">
              <a:solidFill>
                <a:srgbClr val="FFFFFF"/>
              </a:solidFill>
              <a:latin typeface="Verdana" pitchFamily="34" charset="0"/>
            </a:endParaRPr>
          </a:p>
        </p:txBody>
      </p:sp>
      <p:sp>
        <p:nvSpPr>
          <p:cNvPr id="4" name="TextBox 3"/>
          <p:cNvSpPr txBox="1"/>
          <p:nvPr/>
        </p:nvSpPr>
        <p:spPr>
          <a:xfrm>
            <a:off x="5030553" y="4342023"/>
            <a:ext cx="3590925" cy="954107"/>
          </a:xfrm>
          <a:prstGeom prst="rect">
            <a:avLst/>
          </a:prstGeom>
          <a:noFill/>
        </p:spPr>
        <p:txBody>
          <a:bodyPr wrap="square" rtlCol="0">
            <a:spAutoFit/>
          </a:bodyPr>
          <a:lstStyle/>
          <a:p>
            <a:pPr algn="ctr" eaLnBrk="0" fontAlgn="base" hangingPunct="0">
              <a:spcBef>
                <a:spcPct val="0"/>
              </a:spcBef>
              <a:spcAft>
                <a:spcPct val="0"/>
              </a:spcAft>
            </a:pPr>
            <a:r>
              <a:rPr lang="en-US" sz="2800" b="1" cap="small" dirty="0">
                <a:solidFill>
                  <a:srgbClr val="FFFFFF"/>
                </a:solidFill>
                <a:effectLst>
                  <a:outerShdw blurRad="38100" dist="38100" dir="2700000" algn="tl">
                    <a:srgbClr val="000000">
                      <a:alpha val="43137"/>
                    </a:srgbClr>
                  </a:outerShdw>
                </a:effectLst>
                <a:latin typeface="Verdana" pitchFamily="34" charset="0"/>
              </a:rPr>
              <a:t>Geoscience in P</a:t>
            </a:r>
            <a:r>
              <a:rPr lang="en-US" sz="2400" b="1" cap="small" dirty="0">
                <a:solidFill>
                  <a:srgbClr val="FFFFFF"/>
                </a:solidFill>
                <a:effectLst>
                  <a:outerShdw blurRad="38100" dist="38100" dir="2700000" algn="tl">
                    <a:srgbClr val="000000">
                      <a:alpha val="43137"/>
                    </a:srgbClr>
                  </a:outerShdw>
                </a:effectLst>
                <a:latin typeface="Verdana" pitchFamily="34" charset="0"/>
              </a:rPr>
              <a:t>ETROLEUM</a:t>
            </a:r>
            <a:r>
              <a:rPr lang="en-US" sz="2800" b="1" cap="small" dirty="0">
                <a:solidFill>
                  <a:srgbClr val="FFFFFF"/>
                </a:solidFill>
                <a:effectLst>
                  <a:outerShdw blurRad="38100" dist="38100" dir="2700000" algn="tl">
                    <a:srgbClr val="000000">
                      <a:alpha val="43137"/>
                    </a:srgbClr>
                  </a:outerShdw>
                </a:effectLst>
                <a:latin typeface="Verdana" pitchFamily="34" charset="0"/>
              </a:rPr>
              <a:t> </a:t>
            </a:r>
            <a:r>
              <a:rPr lang="en-US" sz="2800" b="1" cap="small" dirty="0" err="1">
                <a:solidFill>
                  <a:srgbClr val="FFFFFF"/>
                </a:solidFill>
                <a:effectLst>
                  <a:outerShdw blurRad="38100" dist="38100" dir="2700000" algn="tl">
                    <a:srgbClr val="000000">
                      <a:alpha val="43137"/>
                    </a:srgbClr>
                  </a:outerShdw>
                </a:effectLst>
                <a:latin typeface="Verdana" pitchFamily="34" charset="0"/>
              </a:rPr>
              <a:t>E&amp;P</a:t>
            </a:r>
            <a:endParaRPr lang="en-US" sz="2800" b="1" cap="small" dirty="0">
              <a:solidFill>
                <a:srgbClr val="FFFFFF"/>
              </a:solidFill>
              <a:effectLst>
                <a:outerShdw blurRad="38100" dist="38100" dir="2700000" algn="tl">
                  <a:srgbClr val="000000">
                    <a:alpha val="43137"/>
                  </a:srgbClr>
                </a:outerShdw>
              </a:effectLst>
              <a:latin typeface="Verdana" pitchFamily="34" charset="0"/>
            </a:endParaRPr>
          </a:p>
        </p:txBody>
      </p:sp>
      <p:sp>
        <p:nvSpPr>
          <p:cNvPr id="5" name="Down Arrow 4"/>
          <p:cNvSpPr/>
          <p:nvPr/>
        </p:nvSpPr>
        <p:spPr bwMode="auto">
          <a:xfrm>
            <a:off x="6168565" y="2670627"/>
            <a:ext cx="1349828" cy="1671396"/>
          </a:xfrm>
          <a:prstGeom prst="downArrow">
            <a:avLst/>
          </a:prstGeom>
          <a:solidFill>
            <a:schemeClr val="bg1"/>
          </a:solid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FFFFFF"/>
              </a:solidFill>
              <a:latin typeface="Verdan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50" y="537882"/>
            <a:ext cx="4320540" cy="5760720"/>
          </a:xfrm>
          <a:prstGeom prst="rect">
            <a:avLst/>
          </a:prstGeom>
          <a:ln w="38100">
            <a:solidFill>
              <a:schemeClr val="tx1"/>
            </a:solidFill>
          </a:ln>
        </p:spPr>
      </p:pic>
    </p:spTree>
    <p:extLst>
      <p:ext uri="{BB962C8B-B14F-4D97-AF65-F5344CB8AC3E}">
        <p14:creationId xmlns:p14="http://schemas.microsoft.com/office/powerpoint/2010/main" val="2080884764"/>
      </p:ext>
    </p:extLst>
  </p:cSld>
  <p:clrMapOvr>
    <a:masterClrMapping/>
  </p:clrMapOvr>
  <p:transition xmlns:p14="http://schemas.microsoft.com/office/powerpoint/2010/mai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571500"/>
            <a:ext cx="8826500" cy="584775"/>
          </a:xfrm>
          <a:prstGeom prst="rect">
            <a:avLst/>
          </a:prstGeom>
          <a:noFill/>
        </p:spPr>
        <p:txBody>
          <a:bodyPr wrap="square" rtlCol="0">
            <a:spAutoFit/>
          </a:bodyPr>
          <a:lstStyle/>
          <a:p>
            <a:pPr algn="ctr" eaLnBrk="0" fontAlgn="base" hangingPunct="0">
              <a:spcBef>
                <a:spcPct val="0"/>
              </a:spcBef>
              <a:spcAft>
                <a:spcPct val="0"/>
              </a:spcAft>
            </a:pPr>
            <a:r>
              <a:rPr lang="en-US" sz="3200" b="1" dirty="0">
                <a:solidFill>
                  <a:srgbClr val="FFFF00"/>
                </a:solidFill>
                <a:effectLst>
                  <a:outerShdw blurRad="38100" dist="38100" dir="2700000" algn="tl">
                    <a:srgbClr val="000000">
                      <a:alpha val="43137"/>
                    </a:srgbClr>
                  </a:outerShdw>
                </a:effectLst>
                <a:latin typeface="Verdana" pitchFamily="34" charset="0"/>
              </a:rPr>
              <a:t>TASKS FOR </a:t>
            </a:r>
            <a:r>
              <a:rPr lang="en-US" sz="3200" b="1" dirty="0" err="1">
                <a:solidFill>
                  <a:srgbClr val="FFFF00"/>
                </a:solidFill>
                <a:effectLst>
                  <a:outerShdw blurRad="38100" dist="38100" dir="2700000" algn="tl">
                    <a:srgbClr val="000000">
                      <a:alpha val="43137"/>
                    </a:srgbClr>
                  </a:outerShdw>
                </a:effectLst>
                <a:latin typeface="Verdana" pitchFamily="34" charset="0"/>
              </a:rPr>
              <a:t>E&amp;P</a:t>
            </a:r>
            <a:r>
              <a:rPr lang="en-US" sz="3200" b="1" dirty="0">
                <a:solidFill>
                  <a:srgbClr val="FFFF00"/>
                </a:solidFill>
                <a:effectLst>
                  <a:outerShdw blurRad="38100" dist="38100" dir="2700000" algn="tl">
                    <a:srgbClr val="000000">
                      <a:alpha val="43137"/>
                    </a:srgbClr>
                  </a:outerShdw>
                </a:effectLst>
                <a:latin typeface="Verdana" pitchFamily="34" charset="0"/>
              </a:rPr>
              <a:t> GEOSCIENTISTS</a:t>
            </a:r>
          </a:p>
        </p:txBody>
      </p:sp>
      <p:sp>
        <p:nvSpPr>
          <p:cNvPr id="3" name="TextBox 2"/>
          <p:cNvSpPr txBox="1"/>
          <p:nvPr/>
        </p:nvSpPr>
        <p:spPr>
          <a:xfrm>
            <a:off x="837282" y="1729648"/>
            <a:ext cx="8306717" cy="3477875"/>
          </a:xfrm>
          <a:prstGeom prst="rect">
            <a:avLst/>
          </a:prstGeom>
          <a:noFill/>
        </p:spPr>
        <p:txBody>
          <a:bodyPr wrap="square" rtlCol="0">
            <a:spAutoFit/>
          </a:bodyPr>
          <a:lstStyle/>
          <a:p>
            <a:pPr marL="342900" indent="-342900" eaLnBrk="0" fontAlgn="base" hangingPunct="0">
              <a:spcBef>
                <a:spcPts val="2400"/>
              </a:spcBef>
              <a:spcAft>
                <a:spcPct val="0"/>
              </a:spcAft>
              <a:buFontTx/>
              <a:buAutoNum type="arabicParenR"/>
            </a:pPr>
            <a:r>
              <a:rPr lang="en-US" sz="2800" b="1" dirty="0">
                <a:solidFill>
                  <a:srgbClr val="FFFFFF"/>
                </a:solidFill>
                <a:effectLst>
                  <a:outerShdw blurRad="38100" dist="38100" dir="2700000" algn="tl">
                    <a:srgbClr val="000000">
                      <a:alpha val="43137"/>
                    </a:srgbClr>
                  </a:outerShdw>
                </a:effectLst>
                <a:latin typeface="Verdana" pitchFamily="34" charset="0"/>
              </a:rPr>
              <a:t> Find Prospects</a:t>
            </a:r>
          </a:p>
          <a:p>
            <a:pPr marL="342900" indent="-342900" eaLnBrk="0" fontAlgn="base" hangingPunct="0">
              <a:spcBef>
                <a:spcPts val="2400"/>
              </a:spcBef>
              <a:spcAft>
                <a:spcPct val="0"/>
              </a:spcAft>
              <a:buFontTx/>
              <a:buAutoNum type="arabicParenR"/>
            </a:pPr>
            <a:r>
              <a:rPr lang="en-US" sz="2800" b="1" dirty="0">
                <a:solidFill>
                  <a:srgbClr val="92D050"/>
                </a:solidFill>
                <a:effectLst>
                  <a:outerShdw blurRad="38100" dist="38100" dir="2700000" algn="tl">
                    <a:srgbClr val="000000">
                      <a:alpha val="43137"/>
                    </a:srgbClr>
                  </a:outerShdw>
                </a:effectLst>
                <a:latin typeface="Verdana" pitchFamily="34" charset="0"/>
              </a:rPr>
              <a:t> Measure Them Objectively</a:t>
            </a:r>
          </a:p>
          <a:p>
            <a:pPr marL="1206500" lvl="1" indent="-520700" eaLnBrk="0" fontAlgn="base" hangingPunct="0">
              <a:spcBef>
                <a:spcPts val="2400"/>
              </a:spcBef>
              <a:spcAft>
                <a:spcPct val="0"/>
              </a:spcAft>
              <a:buFont typeface="+mj-lt"/>
              <a:buAutoNum type="alphaLcParenR"/>
            </a:pPr>
            <a:r>
              <a:rPr lang="en-US" sz="2800" b="1" dirty="0">
                <a:solidFill>
                  <a:srgbClr val="92D050"/>
                </a:solidFill>
                <a:effectLst>
                  <a:outerShdw blurRad="38100" dist="38100" dir="2700000" algn="tl">
                    <a:srgbClr val="000000">
                      <a:alpha val="43137"/>
                    </a:srgbClr>
                  </a:outerShdw>
                </a:effectLst>
                <a:latin typeface="Verdana" pitchFamily="34" charset="0"/>
              </a:rPr>
              <a:t>EUR </a:t>
            </a:r>
            <a:r>
              <a:rPr lang="en-US" sz="2800" b="1" dirty="0">
                <a:solidFill>
                  <a:srgbClr val="92D050"/>
                </a:solidFill>
                <a:effectLst>
                  <a:outerShdw blurRad="38100" dist="38100" dir="2700000" algn="tl">
                    <a:srgbClr val="000000">
                      <a:alpha val="43137"/>
                    </a:srgbClr>
                  </a:outerShdw>
                </a:effectLst>
                <a:latin typeface="Verdana" pitchFamily="34" charset="0"/>
                <a:sym typeface="Wingdings"/>
              </a:rPr>
              <a:t> Profitability (if Success)</a:t>
            </a:r>
          </a:p>
          <a:p>
            <a:pPr marL="1206500" lvl="1" indent="-520700" eaLnBrk="0" fontAlgn="base" hangingPunct="0">
              <a:spcBef>
                <a:spcPts val="2400"/>
              </a:spcBef>
              <a:spcAft>
                <a:spcPct val="0"/>
              </a:spcAft>
              <a:buFont typeface="+mj-lt"/>
              <a:buAutoNum type="alphaLcParenR"/>
            </a:pPr>
            <a:r>
              <a:rPr lang="en-US" sz="2800" b="1" dirty="0">
                <a:solidFill>
                  <a:srgbClr val="92D050"/>
                </a:solidFill>
                <a:effectLst>
                  <a:outerShdw blurRad="38100" dist="38100" dir="2700000" algn="tl">
                    <a:srgbClr val="000000">
                      <a:alpha val="43137"/>
                    </a:srgbClr>
                  </a:outerShdw>
                </a:effectLst>
                <a:latin typeface="Verdana" pitchFamily="34" charset="0"/>
                <a:sym typeface="Wingdings"/>
              </a:rPr>
              <a:t>Chance of Success</a:t>
            </a:r>
          </a:p>
          <a:p>
            <a:pPr marL="342900" indent="-342900" eaLnBrk="0" fontAlgn="base" hangingPunct="0">
              <a:spcBef>
                <a:spcPts val="2400"/>
              </a:spcBef>
              <a:spcAft>
                <a:spcPct val="0"/>
              </a:spcAft>
              <a:buFont typeface="+mj-lt"/>
              <a:buAutoNum type="arabicParenR"/>
            </a:pPr>
            <a:r>
              <a:rPr lang="en-US" sz="2800" b="1" dirty="0">
                <a:solidFill>
                  <a:srgbClr val="33CCFF"/>
                </a:solidFill>
                <a:effectLst>
                  <a:outerShdw blurRad="38100" dist="38100" dir="2700000" algn="tl">
                    <a:srgbClr val="000000">
                      <a:alpha val="43137"/>
                    </a:srgbClr>
                  </a:outerShdw>
                </a:effectLst>
                <a:latin typeface="Verdana" pitchFamily="34" charset="0"/>
                <a:sym typeface="Wingdings"/>
              </a:rPr>
              <a:t> Communicate Objectively</a:t>
            </a:r>
            <a:r>
              <a:rPr lang="en-US" sz="2800" b="1" dirty="0">
                <a:solidFill>
                  <a:srgbClr val="33CCFF"/>
                </a:solidFill>
                <a:effectLst>
                  <a:outerShdw blurRad="38100" dist="38100" dir="2700000" algn="tl">
                    <a:srgbClr val="000000">
                      <a:alpha val="43137"/>
                    </a:srgbClr>
                  </a:outerShdw>
                </a:effectLst>
                <a:latin typeface="Verdana" pitchFamily="34" charset="0"/>
              </a:rPr>
              <a:t> </a:t>
            </a:r>
          </a:p>
        </p:txBody>
      </p:sp>
    </p:spTree>
    <p:extLst>
      <p:ext uri="{BB962C8B-B14F-4D97-AF65-F5344CB8AC3E}">
        <p14:creationId xmlns:p14="http://schemas.microsoft.com/office/powerpoint/2010/main" val="309978038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u="sng" dirty="0">
                <a:solidFill>
                  <a:srgbClr val="FFFF00"/>
                </a:solidFill>
                <a:effectLst>
                  <a:outerShdw blurRad="38100" dist="38100" dir="2700000" algn="tl">
                    <a:srgbClr val="000000">
                      <a:alpha val="43137"/>
                    </a:srgbClr>
                  </a:outerShdw>
                </a:effectLst>
              </a:rPr>
              <a:t>PROBLEM</a:t>
            </a:r>
            <a:r>
              <a:rPr lang="en-US" sz="3600" b="1" dirty="0">
                <a:solidFill>
                  <a:srgbClr val="FFFF00"/>
                </a:solidFill>
                <a:effectLst>
                  <a:outerShdw blurRad="38100" dist="38100" dir="2700000" algn="tl">
                    <a:srgbClr val="000000">
                      <a:alpha val="43137"/>
                    </a:srgbClr>
                  </a:outerShdw>
                </a:effectLst>
              </a:rPr>
              <a:t>: TECHNICAL OBJECTIVITY IN </a:t>
            </a:r>
            <a:r>
              <a:rPr lang="en-US" sz="3600" b="1" dirty="0" err="1">
                <a:solidFill>
                  <a:srgbClr val="FFFF00"/>
                </a:solidFill>
                <a:effectLst>
                  <a:outerShdw blurRad="38100" dist="38100" dir="2700000" algn="tl">
                    <a:srgbClr val="000000">
                      <a:alpha val="43137"/>
                    </a:srgbClr>
                  </a:outerShdw>
                </a:effectLst>
              </a:rPr>
              <a:t>E&amp;P</a:t>
            </a:r>
            <a:r>
              <a:rPr lang="en-US" sz="3600" b="1" dirty="0">
                <a:solidFill>
                  <a:srgbClr val="FFFF00"/>
                </a:solidFill>
                <a:effectLst>
                  <a:outerShdw blurRad="38100" dist="38100" dir="2700000" algn="tl">
                    <a:srgbClr val="000000">
                      <a:alpha val="43137"/>
                    </a:srgbClr>
                  </a:outerShdw>
                </a:effectLst>
              </a:rPr>
              <a:t> GEOSCIENCE</a:t>
            </a:r>
            <a:endParaRPr lang="en-US"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4489" y="1943050"/>
            <a:ext cx="3332017" cy="1754326"/>
          </a:xfrm>
          <a:prstGeom prst="rect">
            <a:avLst/>
          </a:prstGeom>
          <a:noFill/>
        </p:spPr>
        <p:txBody>
          <a:bodyPr wrap="square" rtlCol="0" anchor="ctr" anchorCtr="1">
            <a:spAutoFit/>
          </a:bodyPr>
          <a:lstStyle/>
          <a:p>
            <a:pPr algn="ctr" eaLnBrk="0" fontAlgn="base" hangingPunct="0">
              <a:lnSpc>
                <a:spcPct val="150000"/>
              </a:lnSpc>
              <a:spcBef>
                <a:spcPts val="600"/>
              </a:spcBef>
              <a:spcAft>
                <a:spcPts val="600"/>
              </a:spcAft>
            </a:pPr>
            <a:r>
              <a:rPr lang="en-US" sz="2400" b="1" dirty="0">
                <a:solidFill>
                  <a:srgbClr val="FFFFFF"/>
                </a:solidFill>
                <a:effectLst>
                  <a:outerShdw blurRad="38100" dist="38100" dir="2700000" algn="tl">
                    <a:srgbClr val="000000">
                      <a:alpha val="43137"/>
                    </a:srgbClr>
                  </a:outerShdw>
                </a:effectLst>
                <a:latin typeface="Verdana" pitchFamily="34" charset="0"/>
              </a:rPr>
              <a:t>SCIENTIFIC &amp; GEOTECHNICAL RESULTS</a:t>
            </a:r>
          </a:p>
        </p:txBody>
      </p:sp>
      <p:sp>
        <p:nvSpPr>
          <p:cNvPr id="4" name="TextBox 3"/>
          <p:cNvSpPr txBox="1"/>
          <p:nvPr/>
        </p:nvSpPr>
        <p:spPr>
          <a:xfrm>
            <a:off x="5950857" y="1666051"/>
            <a:ext cx="3186874" cy="2308324"/>
          </a:xfrm>
          <a:prstGeom prst="rect">
            <a:avLst/>
          </a:prstGeom>
          <a:noFill/>
        </p:spPr>
        <p:txBody>
          <a:bodyPr wrap="square" rtlCol="0" anchor="ctr" anchorCtr="1">
            <a:spAutoFit/>
          </a:bodyPr>
          <a:lstStyle/>
          <a:p>
            <a:pPr algn="ctr" eaLnBrk="0" fontAlgn="base" hangingPunct="0">
              <a:lnSpc>
                <a:spcPct val="150000"/>
              </a:lnSpc>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Verdana" pitchFamily="34" charset="0"/>
              </a:rPr>
              <a:t>UNCERTAINTY,</a:t>
            </a:r>
          </a:p>
          <a:p>
            <a:pPr algn="ctr" eaLnBrk="0" fontAlgn="base" hangingPunct="0">
              <a:lnSpc>
                <a:spcPct val="150000"/>
              </a:lnSpc>
              <a:spcBef>
                <a:spcPct val="0"/>
              </a:spcBef>
              <a:spcAft>
                <a:spcPct val="0"/>
              </a:spcAft>
            </a:pPr>
            <a:r>
              <a:rPr lang="en-US" sz="2400" b="1" dirty="0">
                <a:solidFill>
                  <a:srgbClr val="FFFFFF"/>
                </a:solidFill>
                <a:effectLst>
                  <a:outerShdw blurRad="38100" dist="38100" dir="2700000" algn="tl">
                    <a:srgbClr val="000000">
                      <a:alpha val="43137"/>
                    </a:srgbClr>
                  </a:outerShdw>
                </a:effectLst>
                <a:latin typeface="Verdana" pitchFamily="34" charset="0"/>
              </a:rPr>
              <a:t>COMMERCIAL PRESSURES &amp; SELF-INTEREST</a:t>
            </a:r>
          </a:p>
        </p:txBody>
      </p:sp>
      <p:sp>
        <p:nvSpPr>
          <p:cNvPr id="5" name="Right Arrow 4"/>
          <p:cNvSpPr/>
          <p:nvPr/>
        </p:nvSpPr>
        <p:spPr bwMode="auto">
          <a:xfrm>
            <a:off x="3077029" y="2370610"/>
            <a:ext cx="1132114" cy="93268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6" name="Right Arrow 5"/>
          <p:cNvSpPr/>
          <p:nvPr/>
        </p:nvSpPr>
        <p:spPr bwMode="auto">
          <a:xfrm flipH="1">
            <a:off x="5017441" y="2370610"/>
            <a:ext cx="1136714" cy="932688"/>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7" name="Explosion 1 6"/>
          <p:cNvSpPr/>
          <p:nvPr/>
        </p:nvSpPr>
        <p:spPr bwMode="auto">
          <a:xfrm>
            <a:off x="4255697" y="2092935"/>
            <a:ext cx="754742" cy="1567543"/>
          </a:xfrm>
          <a:prstGeom prst="irregularSeal1">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8" name="Right Arrow 7"/>
          <p:cNvSpPr/>
          <p:nvPr/>
        </p:nvSpPr>
        <p:spPr bwMode="auto">
          <a:xfrm rot="16200000" flipH="1">
            <a:off x="4000163" y="4620770"/>
            <a:ext cx="1136714" cy="932688"/>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0" name="Rectangle 9"/>
          <p:cNvSpPr/>
          <p:nvPr/>
        </p:nvSpPr>
        <p:spPr>
          <a:xfrm>
            <a:off x="3527946" y="3557167"/>
            <a:ext cx="21451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5400" b="1" spc="50" dirty="0">
                <a:ln w="11430"/>
                <a:solidFill>
                  <a:srgbClr val="FF0000"/>
                </a:solidFill>
                <a:effectLst>
                  <a:outerShdw blurRad="76200" dist="50800" dir="5400000" algn="tl" rotWithShape="0">
                    <a:srgbClr val="000000">
                      <a:alpha val="65000"/>
                    </a:srgbClr>
                  </a:outerShdw>
                </a:effectLst>
                <a:latin typeface="Verdana" pitchFamily="34" charset="0"/>
              </a:rPr>
              <a:t>BIAS</a:t>
            </a:r>
          </a:p>
        </p:txBody>
      </p:sp>
      <p:sp>
        <p:nvSpPr>
          <p:cNvPr id="11" name="TextBox 10"/>
          <p:cNvSpPr txBox="1"/>
          <p:nvPr/>
        </p:nvSpPr>
        <p:spPr>
          <a:xfrm>
            <a:off x="215154" y="5582177"/>
            <a:ext cx="8724451" cy="731419"/>
          </a:xfrm>
          <a:prstGeom prst="rect">
            <a:avLst/>
          </a:prstGeom>
          <a:noFill/>
        </p:spPr>
        <p:txBody>
          <a:bodyPr wrap="square" rtlCol="0" anchor="ctr" anchorCtr="1">
            <a:spAutoFit/>
          </a:bodyPr>
          <a:lstStyle/>
          <a:p>
            <a:pPr algn="ctr" eaLnBrk="0" fontAlgn="base" hangingPunct="0">
              <a:lnSpc>
                <a:spcPct val="150000"/>
              </a:lnSpc>
              <a:spcBef>
                <a:spcPct val="0"/>
              </a:spcBef>
              <a:spcAft>
                <a:spcPct val="0"/>
              </a:spcAft>
            </a:pPr>
            <a:r>
              <a:rPr lang="en-US" sz="3200" b="1" dirty="0">
                <a:solidFill>
                  <a:srgbClr val="FFFF00"/>
                </a:solidFill>
                <a:effectLst>
                  <a:outerShdw blurRad="38100" dist="38100" dir="2700000" algn="tl">
                    <a:srgbClr val="000000">
                      <a:alpha val="43137"/>
                    </a:srgbClr>
                  </a:outerShdw>
                </a:effectLst>
                <a:latin typeface="Verdana" pitchFamily="34" charset="0"/>
              </a:rPr>
              <a:t>UNDER-PERFORMING PROJECTS!</a:t>
            </a:r>
          </a:p>
        </p:txBody>
      </p:sp>
    </p:spTree>
    <p:extLst>
      <p:ext uri="{BB962C8B-B14F-4D97-AF65-F5344CB8AC3E}">
        <p14:creationId xmlns:p14="http://schemas.microsoft.com/office/powerpoint/2010/main" val="13200241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0" fill="hold"/>
                                        <p:tgtEl>
                                          <p:spTgt spid="4"/>
                                        </p:tgtEl>
                                        <p:attrNameLst>
                                          <p:attrName>ppt_x</p:attrName>
                                        </p:attrNameLst>
                                      </p:cBhvr>
                                      <p:tavLst>
                                        <p:tav tm="0">
                                          <p:val>
                                            <p:strVal val="1+#ppt_w/2"/>
                                          </p:val>
                                        </p:tav>
                                        <p:tav tm="100000">
                                          <p:val>
                                            <p:strVal val="#ppt_x"/>
                                          </p:val>
                                        </p:tav>
                                      </p:tavLst>
                                    </p:anim>
                                    <p:anim calcmode="lin" valueType="num">
                                      <p:cBhvr additive="base">
                                        <p:cTn id="18" dur="1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26" presetClass="emph" presetSubtype="0" repeatCount="3000" fill="hold" grpId="0" nodeType="afterEffect">
                                  <p:stCondLst>
                                    <p:cond delay="0"/>
                                  </p:stCondLst>
                                  <p:childTnLst>
                                    <p:animEffect transition="out" filter="fade">
                                      <p:cBhvr>
                                        <p:cTn id="29" dur="500" tmFilter="0, 0; .2, .5; .8, .5; 1, 0"/>
                                        <p:tgtEl>
                                          <p:spTgt spid="7"/>
                                        </p:tgtEl>
                                      </p:cBhvr>
                                    </p:animEffect>
                                    <p:animScale>
                                      <p:cBhvr>
                                        <p:cTn id="30" dur="250" autoRev="1" fill="hold"/>
                                        <p:tgtEl>
                                          <p:spTgt spid="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ppt_x"/>
                                          </p:val>
                                        </p:tav>
                                        <p:tav tm="100000">
                                          <p:val>
                                            <p:strVal val="#ppt_x"/>
                                          </p:val>
                                        </p:tav>
                                      </p:tavLst>
                                    </p:anim>
                                    <p:anim calcmode="lin" valueType="num">
                                      <p:cBhvr additive="base">
                                        <p:cTn id="4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7" grpId="1" animBg="1"/>
      <p:bldP spid="8"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3"/>
          <p:cNvSpPr>
            <a:spLocks noChangeArrowheads="1"/>
          </p:cNvSpPr>
          <p:nvPr/>
        </p:nvSpPr>
        <p:spPr bwMode="auto">
          <a:xfrm>
            <a:off x="2109788" y="6167438"/>
            <a:ext cx="51625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FF"/>
                </a:solidFill>
                <a:latin typeface="Arial" charset="0"/>
              </a:rPr>
              <a:t>SEQUENCE OF TARGETS DRILLED</a:t>
            </a:r>
            <a:endParaRPr lang="en-US" altLang="en-US" sz="3200" b="1">
              <a:solidFill>
                <a:srgbClr val="FFFFFF"/>
              </a:solidFill>
              <a:latin typeface="Arial" charset="0"/>
            </a:endParaRPr>
          </a:p>
        </p:txBody>
      </p:sp>
      <p:sp>
        <p:nvSpPr>
          <p:cNvPr id="194564" name="Text Box 4"/>
          <p:cNvSpPr txBox="1">
            <a:spLocks noChangeArrowheads="1"/>
          </p:cNvSpPr>
          <p:nvPr/>
        </p:nvSpPr>
        <p:spPr bwMode="auto">
          <a:xfrm>
            <a:off x="7605713" y="6472238"/>
            <a:ext cx="159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a:solidFill>
                  <a:srgbClr val="FFFFFF"/>
                </a:solidFill>
                <a:latin typeface="Arial" charset="0"/>
              </a:rPr>
              <a:t>Harper 1999</a:t>
            </a:r>
          </a:p>
        </p:txBody>
      </p:sp>
      <p:sp>
        <p:nvSpPr>
          <p:cNvPr id="194565" name="Rectangle 5"/>
          <p:cNvSpPr>
            <a:spLocks noChangeArrowheads="1"/>
          </p:cNvSpPr>
          <p:nvPr/>
        </p:nvSpPr>
        <p:spPr bwMode="auto">
          <a:xfrm>
            <a:off x="1020763" y="815975"/>
            <a:ext cx="7618412"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66" name="Line 6"/>
          <p:cNvSpPr>
            <a:spLocks noChangeShapeType="1"/>
          </p:cNvSpPr>
          <p:nvPr/>
        </p:nvSpPr>
        <p:spPr bwMode="auto">
          <a:xfrm>
            <a:off x="1020763" y="815975"/>
            <a:ext cx="1587" cy="4697413"/>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67" name="Line 7"/>
          <p:cNvSpPr>
            <a:spLocks noChangeShapeType="1"/>
          </p:cNvSpPr>
          <p:nvPr/>
        </p:nvSpPr>
        <p:spPr bwMode="auto">
          <a:xfrm>
            <a:off x="1020763" y="5513388"/>
            <a:ext cx="7618412" cy="1587"/>
          </a:xfrm>
          <a:prstGeom prst="line">
            <a:avLst/>
          </a:prstGeom>
          <a:noFill/>
          <a:ln w="57150">
            <a:solidFill>
              <a:srgbClr val="FFFF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68" name="Line 8"/>
          <p:cNvSpPr>
            <a:spLocks noChangeShapeType="1"/>
          </p:cNvSpPr>
          <p:nvPr/>
        </p:nvSpPr>
        <p:spPr bwMode="auto">
          <a:xfrm flipV="1">
            <a:off x="1020763" y="5449888"/>
            <a:ext cx="1587"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69" name="Line 9"/>
          <p:cNvSpPr>
            <a:spLocks noChangeShapeType="1"/>
          </p:cNvSpPr>
          <p:nvPr/>
        </p:nvSpPr>
        <p:spPr bwMode="auto">
          <a:xfrm flipV="1">
            <a:off x="2547938" y="5449888"/>
            <a:ext cx="1587"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0" name="Line 10"/>
          <p:cNvSpPr>
            <a:spLocks noChangeShapeType="1"/>
          </p:cNvSpPr>
          <p:nvPr/>
        </p:nvSpPr>
        <p:spPr bwMode="auto">
          <a:xfrm flipV="1">
            <a:off x="4073525" y="5449888"/>
            <a:ext cx="1588"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1" name="Line 11"/>
          <p:cNvSpPr>
            <a:spLocks noChangeShapeType="1"/>
          </p:cNvSpPr>
          <p:nvPr/>
        </p:nvSpPr>
        <p:spPr bwMode="auto">
          <a:xfrm flipV="1">
            <a:off x="5588000" y="5449888"/>
            <a:ext cx="1588"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2" name="Line 12"/>
          <p:cNvSpPr>
            <a:spLocks noChangeShapeType="1"/>
          </p:cNvSpPr>
          <p:nvPr/>
        </p:nvSpPr>
        <p:spPr bwMode="auto">
          <a:xfrm flipV="1">
            <a:off x="7113588" y="5449888"/>
            <a:ext cx="1587"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3" name="Line 13"/>
          <p:cNvSpPr>
            <a:spLocks noChangeShapeType="1"/>
          </p:cNvSpPr>
          <p:nvPr/>
        </p:nvSpPr>
        <p:spPr bwMode="auto">
          <a:xfrm flipV="1">
            <a:off x="8639175" y="5449888"/>
            <a:ext cx="3175" cy="63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4" name="Freeform 14"/>
          <p:cNvSpPr>
            <a:spLocks/>
          </p:cNvSpPr>
          <p:nvPr/>
        </p:nvSpPr>
        <p:spPr bwMode="auto">
          <a:xfrm>
            <a:off x="1079500" y="1130300"/>
            <a:ext cx="7559675" cy="4383088"/>
          </a:xfrm>
          <a:custGeom>
            <a:avLst/>
            <a:gdLst>
              <a:gd name="T0" fmla="*/ 6 w 768"/>
              <a:gd name="T1" fmla="*/ 417 h 417"/>
              <a:gd name="T2" fmla="*/ 19 w 768"/>
              <a:gd name="T3" fmla="*/ 386 h 417"/>
              <a:gd name="T4" fmla="*/ 31 w 768"/>
              <a:gd name="T5" fmla="*/ 386 h 417"/>
              <a:gd name="T6" fmla="*/ 44 w 768"/>
              <a:gd name="T7" fmla="*/ 386 h 417"/>
              <a:gd name="T8" fmla="*/ 56 w 768"/>
              <a:gd name="T9" fmla="*/ 373 h 417"/>
              <a:gd name="T10" fmla="*/ 68 w 768"/>
              <a:gd name="T11" fmla="*/ 373 h 417"/>
              <a:gd name="T12" fmla="*/ 81 w 768"/>
              <a:gd name="T13" fmla="*/ 372 h 417"/>
              <a:gd name="T14" fmla="*/ 93 w 768"/>
              <a:gd name="T15" fmla="*/ 372 h 417"/>
              <a:gd name="T16" fmla="*/ 105 w 768"/>
              <a:gd name="T17" fmla="*/ 372 h 417"/>
              <a:gd name="T18" fmla="*/ 118 w 768"/>
              <a:gd name="T19" fmla="*/ 372 h 417"/>
              <a:gd name="T20" fmla="*/ 130 w 768"/>
              <a:gd name="T21" fmla="*/ 371 h 417"/>
              <a:gd name="T22" fmla="*/ 143 w 768"/>
              <a:gd name="T23" fmla="*/ 371 h 417"/>
              <a:gd name="T24" fmla="*/ 155 w 768"/>
              <a:gd name="T25" fmla="*/ 371 h 417"/>
              <a:gd name="T26" fmla="*/ 167 w 768"/>
              <a:gd name="T27" fmla="*/ 371 h 417"/>
              <a:gd name="T28" fmla="*/ 180 w 768"/>
              <a:gd name="T29" fmla="*/ 371 h 417"/>
              <a:gd name="T30" fmla="*/ 192 w 768"/>
              <a:gd name="T31" fmla="*/ 315 h 417"/>
              <a:gd name="T32" fmla="*/ 205 w 768"/>
              <a:gd name="T33" fmla="*/ 315 h 417"/>
              <a:gd name="T34" fmla="*/ 217 w 768"/>
              <a:gd name="T35" fmla="*/ 313 h 417"/>
              <a:gd name="T36" fmla="*/ 229 w 768"/>
              <a:gd name="T37" fmla="*/ 313 h 417"/>
              <a:gd name="T38" fmla="*/ 242 w 768"/>
              <a:gd name="T39" fmla="*/ 309 h 417"/>
              <a:gd name="T40" fmla="*/ 254 w 768"/>
              <a:gd name="T41" fmla="*/ 299 h 417"/>
              <a:gd name="T42" fmla="*/ 266 w 768"/>
              <a:gd name="T43" fmla="*/ 299 h 417"/>
              <a:gd name="T44" fmla="*/ 279 w 768"/>
              <a:gd name="T45" fmla="*/ 299 h 417"/>
              <a:gd name="T46" fmla="*/ 291 w 768"/>
              <a:gd name="T47" fmla="*/ 299 h 417"/>
              <a:gd name="T48" fmla="*/ 304 w 768"/>
              <a:gd name="T49" fmla="*/ 299 h 417"/>
              <a:gd name="T50" fmla="*/ 316 w 768"/>
              <a:gd name="T51" fmla="*/ 299 h 417"/>
              <a:gd name="T52" fmla="*/ 328 w 768"/>
              <a:gd name="T53" fmla="*/ 299 h 417"/>
              <a:gd name="T54" fmla="*/ 341 w 768"/>
              <a:gd name="T55" fmla="*/ 299 h 417"/>
              <a:gd name="T56" fmla="*/ 353 w 768"/>
              <a:gd name="T57" fmla="*/ 276 h 417"/>
              <a:gd name="T58" fmla="*/ 366 w 768"/>
              <a:gd name="T59" fmla="*/ 253 h 417"/>
              <a:gd name="T60" fmla="*/ 378 w 768"/>
              <a:gd name="T61" fmla="*/ 249 h 417"/>
              <a:gd name="T62" fmla="*/ 390 w 768"/>
              <a:gd name="T63" fmla="*/ 249 h 417"/>
              <a:gd name="T64" fmla="*/ 403 w 768"/>
              <a:gd name="T65" fmla="*/ 249 h 417"/>
              <a:gd name="T66" fmla="*/ 415 w 768"/>
              <a:gd name="T67" fmla="*/ 237 h 417"/>
              <a:gd name="T68" fmla="*/ 427 w 768"/>
              <a:gd name="T69" fmla="*/ 231 h 417"/>
              <a:gd name="T70" fmla="*/ 440 w 768"/>
              <a:gd name="T71" fmla="*/ 211 h 417"/>
              <a:gd name="T72" fmla="*/ 452 w 768"/>
              <a:gd name="T73" fmla="*/ 208 h 417"/>
              <a:gd name="T74" fmla="*/ 465 w 768"/>
              <a:gd name="T75" fmla="*/ 208 h 417"/>
              <a:gd name="T76" fmla="*/ 477 w 768"/>
              <a:gd name="T77" fmla="*/ 208 h 417"/>
              <a:gd name="T78" fmla="*/ 489 w 768"/>
              <a:gd name="T79" fmla="*/ 206 h 417"/>
              <a:gd name="T80" fmla="*/ 502 w 768"/>
              <a:gd name="T81" fmla="*/ 173 h 417"/>
              <a:gd name="T82" fmla="*/ 514 w 768"/>
              <a:gd name="T83" fmla="*/ 155 h 417"/>
              <a:gd name="T84" fmla="*/ 527 w 768"/>
              <a:gd name="T85" fmla="*/ 145 h 417"/>
              <a:gd name="T86" fmla="*/ 539 w 768"/>
              <a:gd name="T87" fmla="*/ 145 h 417"/>
              <a:gd name="T88" fmla="*/ 551 w 768"/>
              <a:gd name="T89" fmla="*/ 132 h 417"/>
              <a:gd name="T90" fmla="*/ 564 w 768"/>
              <a:gd name="T91" fmla="*/ 118 h 417"/>
              <a:gd name="T92" fmla="*/ 576 w 768"/>
              <a:gd name="T93" fmla="*/ 118 h 417"/>
              <a:gd name="T94" fmla="*/ 588 w 768"/>
              <a:gd name="T95" fmla="*/ 118 h 417"/>
              <a:gd name="T96" fmla="*/ 601 w 768"/>
              <a:gd name="T97" fmla="*/ 118 h 417"/>
              <a:gd name="T98" fmla="*/ 613 w 768"/>
              <a:gd name="T99" fmla="*/ 118 h 417"/>
              <a:gd name="T100" fmla="*/ 626 w 768"/>
              <a:gd name="T101" fmla="*/ 118 h 417"/>
              <a:gd name="T102" fmla="*/ 638 w 768"/>
              <a:gd name="T103" fmla="*/ 114 h 417"/>
              <a:gd name="T104" fmla="*/ 650 w 768"/>
              <a:gd name="T105" fmla="*/ 103 h 417"/>
              <a:gd name="T106" fmla="*/ 663 w 768"/>
              <a:gd name="T107" fmla="*/ 87 h 417"/>
              <a:gd name="T108" fmla="*/ 675 w 768"/>
              <a:gd name="T109" fmla="*/ 68 h 417"/>
              <a:gd name="T110" fmla="*/ 688 w 768"/>
              <a:gd name="T111" fmla="*/ 56 h 417"/>
              <a:gd name="T112" fmla="*/ 700 w 768"/>
              <a:gd name="T113" fmla="*/ 55 h 417"/>
              <a:gd name="T114" fmla="*/ 712 w 768"/>
              <a:gd name="T115" fmla="*/ 30 h 417"/>
              <a:gd name="T116" fmla="*/ 725 w 768"/>
              <a:gd name="T117" fmla="*/ 22 h 417"/>
              <a:gd name="T118" fmla="*/ 737 w 768"/>
              <a:gd name="T119" fmla="*/ 13 h 417"/>
              <a:gd name="T120" fmla="*/ 749 w 768"/>
              <a:gd name="T121" fmla="*/ 0 h 417"/>
              <a:gd name="T122" fmla="*/ 762 w 768"/>
              <a:gd name="T123"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 h="417">
                <a:moveTo>
                  <a:pt x="0" y="417"/>
                </a:moveTo>
                <a:lnTo>
                  <a:pt x="6" y="417"/>
                </a:lnTo>
                <a:lnTo>
                  <a:pt x="13" y="417"/>
                </a:lnTo>
                <a:lnTo>
                  <a:pt x="19" y="386"/>
                </a:lnTo>
                <a:lnTo>
                  <a:pt x="25" y="386"/>
                </a:lnTo>
                <a:lnTo>
                  <a:pt x="31" y="386"/>
                </a:lnTo>
                <a:lnTo>
                  <a:pt x="37" y="386"/>
                </a:lnTo>
                <a:lnTo>
                  <a:pt x="44" y="386"/>
                </a:lnTo>
                <a:lnTo>
                  <a:pt x="50" y="386"/>
                </a:lnTo>
                <a:lnTo>
                  <a:pt x="56" y="373"/>
                </a:lnTo>
                <a:lnTo>
                  <a:pt x="62" y="373"/>
                </a:lnTo>
                <a:lnTo>
                  <a:pt x="68" y="373"/>
                </a:lnTo>
                <a:lnTo>
                  <a:pt x="74" y="373"/>
                </a:lnTo>
                <a:lnTo>
                  <a:pt x="81" y="372"/>
                </a:lnTo>
                <a:lnTo>
                  <a:pt x="87" y="372"/>
                </a:lnTo>
                <a:lnTo>
                  <a:pt x="93" y="372"/>
                </a:lnTo>
                <a:lnTo>
                  <a:pt x="99" y="372"/>
                </a:lnTo>
                <a:lnTo>
                  <a:pt x="105" y="372"/>
                </a:lnTo>
                <a:lnTo>
                  <a:pt x="112" y="372"/>
                </a:lnTo>
                <a:lnTo>
                  <a:pt x="118" y="372"/>
                </a:lnTo>
                <a:lnTo>
                  <a:pt x="124" y="371"/>
                </a:lnTo>
                <a:lnTo>
                  <a:pt x="130" y="371"/>
                </a:lnTo>
                <a:lnTo>
                  <a:pt x="136" y="371"/>
                </a:lnTo>
                <a:lnTo>
                  <a:pt x="143" y="371"/>
                </a:lnTo>
                <a:lnTo>
                  <a:pt x="149" y="371"/>
                </a:lnTo>
                <a:lnTo>
                  <a:pt x="155" y="371"/>
                </a:lnTo>
                <a:lnTo>
                  <a:pt x="161" y="371"/>
                </a:lnTo>
                <a:lnTo>
                  <a:pt x="167" y="371"/>
                </a:lnTo>
                <a:lnTo>
                  <a:pt x="174" y="371"/>
                </a:lnTo>
                <a:lnTo>
                  <a:pt x="180" y="371"/>
                </a:lnTo>
                <a:lnTo>
                  <a:pt x="186" y="315"/>
                </a:lnTo>
                <a:lnTo>
                  <a:pt x="192" y="315"/>
                </a:lnTo>
                <a:lnTo>
                  <a:pt x="198" y="315"/>
                </a:lnTo>
                <a:lnTo>
                  <a:pt x="205" y="315"/>
                </a:lnTo>
                <a:lnTo>
                  <a:pt x="211" y="315"/>
                </a:lnTo>
                <a:lnTo>
                  <a:pt x="217" y="313"/>
                </a:lnTo>
                <a:lnTo>
                  <a:pt x="223" y="313"/>
                </a:lnTo>
                <a:lnTo>
                  <a:pt x="229" y="313"/>
                </a:lnTo>
                <a:lnTo>
                  <a:pt x="235" y="310"/>
                </a:lnTo>
                <a:lnTo>
                  <a:pt x="242" y="309"/>
                </a:lnTo>
                <a:lnTo>
                  <a:pt x="248" y="299"/>
                </a:lnTo>
                <a:lnTo>
                  <a:pt x="254" y="299"/>
                </a:lnTo>
                <a:lnTo>
                  <a:pt x="260" y="299"/>
                </a:lnTo>
                <a:lnTo>
                  <a:pt x="266" y="299"/>
                </a:lnTo>
                <a:lnTo>
                  <a:pt x="273" y="299"/>
                </a:lnTo>
                <a:lnTo>
                  <a:pt x="279" y="299"/>
                </a:lnTo>
                <a:lnTo>
                  <a:pt x="285" y="299"/>
                </a:lnTo>
                <a:lnTo>
                  <a:pt x="291" y="299"/>
                </a:lnTo>
                <a:lnTo>
                  <a:pt x="297" y="299"/>
                </a:lnTo>
                <a:lnTo>
                  <a:pt x="304" y="299"/>
                </a:lnTo>
                <a:lnTo>
                  <a:pt x="310" y="299"/>
                </a:lnTo>
                <a:lnTo>
                  <a:pt x="316" y="299"/>
                </a:lnTo>
                <a:lnTo>
                  <a:pt x="322" y="299"/>
                </a:lnTo>
                <a:lnTo>
                  <a:pt x="328" y="299"/>
                </a:lnTo>
                <a:lnTo>
                  <a:pt x="335" y="299"/>
                </a:lnTo>
                <a:lnTo>
                  <a:pt x="341" y="299"/>
                </a:lnTo>
                <a:lnTo>
                  <a:pt x="347" y="299"/>
                </a:lnTo>
                <a:lnTo>
                  <a:pt x="353" y="276"/>
                </a:lnTo>
                <a:lnTo>
                  <a:pt x="359" y="258"/>
                </a:lnTo>
                <a:lnTo>
                  <a:pt x="366" y="253"/>
                </a:lnTo>
                <a:lnTo>
                  <a:pt x="372" y="253"/>
                </a:lnTo>
                <a:lnTo>
                  <a:pt x="378" y="249"/>
                </a:lnTo>
                <a:lnTo>
                  <a:pt x="384" y="249"/>
                </a:lnTo>
                <a:lnTo>
                  <a:pt x="390" y="249"/>
                </a:lnTo>
                <a:lnTo>
                  <a:pt x="396" y="249"/>
                </a:lnTo>
                <a:lnTo>
                  <a:pt x="403" y="249"/>
                </a:lnTo>
                <a:lnTo>
                  <a:pt x="409" y="243"/>
                </a:lnTo>
                <a:lnTo>
                  <a:pt x="415" y="237"/>
                </a:lnTo>
                <a:lnTo>
                  <a:pt x="421" y="237"/>
                </a:lnTo>
                <a:lnTo>
                  <a:pt x="427" y="231"/>
                </a:lnTo>
                <a:lnTo>
                  <a:pt x="434" y="230"/>
                </a:lnTo>
                <a:lnTo>
                  <a:pt x="440" y="211"/>
                </a:lnTo>
                <a:lnTo>
                  <a:pt x="446" y="208"/>
                </a:lnTo>
                <a:lnTo>
                  <a:pt x="452" y="208"/>
                </a:lnTo>
                <a:lnTo>
                  <a:pt x="458" y="208"/>
                </a:lnTo>
                <a:lnTo>
                  <a:pt x="465" y="208"/>
                </a:lnTo>
                <a:lnTo>
                  <a:pt x="471" y="208"/>
                </a:lnTo>
                <a:lnTo>
                  <a:pt x="477" y="208"/>
                </a:lnTo>
                <a:lnTo>
                  <a:pt x="483" y="208"/>
                </a:lnTo>
                <a:lnTo>
                  <a:pt x="489" y="206"/>
                </a:lnTo>
                <a:lnTo>
                  <a:pt x="496" y="174"/>
                </a:lnTo>
                <a:lnTo>
                  <a:pt x="502" y="173"/>
                </a:lnTo>
                <a:lnTo>
                  <a:pt x="508" y="166"/>
                </a:lnTo>
                <a:lnTo>
                  <a:pt x="514" y="155"/>
                </a:lnTo>
                <a:lnTo>
                  <a:pt x="520" y="155"/>
                </a:lnTo>
                <a:lnTo>
                  <a:pt x="527" y="145"/>
                </a:lnTo>
                <a:lnTo>
                  <a:pt x="533" y="145"/>
                </a:lnTo>
                <a:lnTo>
                  <a:pt x="539" y="145"/>
                </a:lnTo>
                <a:lnTo>
                  <a:pt x="545" y="134"/>
                </a:lnTo>
                <a:lnTo>
                  <a:pt x="551" y="132"/>
                </a:lnTo>
                <a:lnTo>
                  <a:pt x="557" y="132"/>
                </a:lnTo>
                <a:lnTo>
                  <a:pt x="564" y="118"/>
                </a:lnTo>
                <a:lnTo>
                  <a:pt x="570" y="118"/>
                </a:lnTo>
                <a:lnTo>
                  <a:pt x="576" y="118"/>
                </a:lnTo>
                <a:lnTo>
                  <a:pt x="582" y="118"/>
                </a:lnTo>
                <a:lnTo>
                  <a:pt x="588" y="118"/>
                </a:lnTo>
                <a:lnTo>
                  <a:pt x="595" y="118"/>
                </a:lnTo>
                <a:lnTo>
                  <a:pt x="601" y="118"/>
                </a:lnTo>
                <a:lnTo>
                  <a:pt x="607" y="118"/>
                </a:lnTo>
                <a:lnTo>
                  <a:pt x="613" y="118"/>
                </a:lnTo>
                <a:lnTo>
                  <a:pt x="619" y="118"/>
                </a:lnTo>
                <a:lnTo>
                  <a:pt x="626" y="118"/>
                </a:lnTo>
                <a:lnTo>
                  <a:pt x="632" y="114"/>
                </a:lnTo>
                <a:lnTo>
                  <a:pt x="638" y="114"/>
                </a:lnTo>
                <a:lnTo>
                  <a:pt x="644" y="114"/>
                </a:lnTo>
                <a:lnTo>
                  <a:pt x="650" y="103"/>
                </a:lnTo>
                <a:lnTo>
                  <a:pt x="657" y="87"/>
                </a:lnTo>
                <a:lnTo>
                  <a:pt x="663" y="87"/>
                </a:lnTo>
                <a:lnTo>
                  <a:pt x="669" y="81"/>
                </a:lnTo>
                <a:lnTo>
                  <a:pt x="675" y="68"/>
                </a:lnTo>
                <a:lnTo>
                  <a:pt x="681" y="62"/>
                </a:lnTo>
                <a:lnTo>
                  <a:pt x="688" y="56"/>
                </a:lnTo>
                <a:lnTo>
                  <a:pt x="694" y="56"/>
                </a:lnTo>
                <a:lnTo>
                  <a:pt x="700" y="55"/>
                </a:lnTo>
                <a:lnTo>
                  <a:pt x="706" y="55"/>
                </a:lnTo>
                <a:lnTo>
                  <a:pt x="712" y="30"/>
                </a:lnTo>
                <a:lnTo>
                  <a:pt x="718" y="22"/>
                </a:lnTo>
                <a:lnTo>
                  <a:pt x="725" y="22"/>
                </a:lnTo>
                <a:lnTo>
                  <a:pt x="731" y="19"/>
                </a:lnTo>
                <a:lnTo>
                  <a:pt x="737" y="13"/>
                </a:lnTo>
                <a:lnTo>
                  <a:pt x="743" y="10"/>
                </a:lnTo>
                <a:lnTo>
                  <a:pt x="749" y="0"/>
                </a:lnTo>
                <a:lnTo>
                  <a:pt x="756" y="0"/>
                </a:lnTo>
                <a:lnTo>
                  <a:pt x="762" y="0"/>
                </a:lnTo>
                <a:lnTo>
                  <a:pt x="768" y="0"/>
                </a:lnTo>
              </a:path>
            </a:pathLst>
          </a:custGeom>
          <a:noFill/>
          <a:ln w="1016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5" name="Freeform 15"/>
          <p:cNvSpPr>
            <a:spLocks/>
          </p:cNvSpPr>
          <p:nvPr/>
        </p:nvSpPr>
        <p:spPr bwMode="auto">
          <a:xfrm>
            <a:off x="1079500" y="3557588"/>
            <a:ext cx="7559675" cy="1955800"/>
          </a:xfrm>
          <a:custGeom>
            <a:avLst/>
            <a:gdLst>
              <a:gd name="T0" fmla="*/ 6 w 768"/>
              <a:gd name="T1" fmla="*/ 186 h 186"/>
              <a:gd name="T2" fmla="*/ 19 w 768"/>
              <a:gd name="T3" fmla="*/ 171 h 186"/>
              <a:gd name="T4" fmla="*/ 31 w 768"/>
              <a:gd name="T5" fmla="*/ 171 h 186"/>
              <a:gd name="T6" fmla="*/ 44 w 768"/>
              <a:gd name="T7" fmla="*/ 171 h 186"/>
              <a:gd name="T8" fmla="*/ 56 w 768"/>
              <a:gd name="T9" fmla="*/ 171 h 186"/>
              <a:gd name="T10" fmla="*/ 68 w 768"/>
              <a:gd name="T11" fmla="*/ 171 h 186"/>
              <a:gd name="T12" fmla="*/ 81 w 768"/>
              <a:gd name="T13" fmla="*/ 169 h 186"/>
              <a:gd name="T14" fmla="*/ 93 w 768"/>
              <a:gd name="T15" fmla="*/ 169 h 186"/>
              <a:gd name="T16" fmla="*/ 105 w 768"/>
              <a:gd name="T17" fmla="*/ 169 h 186"/>
              <a:gd name="T18" fmla="*/ 118 w 768"/>
              <a:gd name="T19" fmla="*/ 169 h 186"/>
              <a:gd name="T20" fmla="*/ 130 w 768"/>
              <a:gd name="T21" fmla="*/ 169 h 186"/>
              <a:gd name="T22" fmla="*/ 143 w 768"/>
              <a:gd name="T23" fmla="*/ 169 h 186"/>
              <a:gd name="T24" fmla="*/ 155 w 768"/>
              <a:gd name="T25" fmla="*/ 169 h 186"/>
              <a:gd name="T26" fmla="*/ 167 w 768"/>
              <a:gd name="T27" fmla="*/ 168 h 186"/>
              <a:gd name="T28" fmla="*/ 180 w 768"/>
              <a:gd name="T29" fmla="*/ 168 h 186"/>
              <a:gd name="T30" fmla="*/ 192 w 768"/>
              <a:gd name="T31" fmla="*/ 168 h 186"/>
              <a:gd name="T32" fmla="*/ 205 w 768"/>
              <a:gd name="T33" fmla="*/ 168 h 186"/>
              <a:gd name="T34" fmla="*/ 217 w 768"/>
              <a:gd name="T35" fmla="*/ 164 h 186"/>
              <a:gd name="T36" fmla="*/ 229 w 768"/>
              <a:gd name="T37" fmla="*/ 164 h 186"/>
              <a:gd name="T38" fmla="*/ 242 w 768"/>
              <a:gd name="T39" fmla="*/ 148 h 186"/>
              <a:gd name="T40" fmla="*/ 254 w 768"/>
              <a:gd name="T41" fmla="*/ 139 h 186"/>
              <a:gd name="T42" fmla="*/ 266 w 768"/>
              <a:gd name="T43" fmla="*/ 139 h 186"/>
              <a:gd name="T44" fmla="*/ 279 w 768"/>
              <a:gd name="T45" fmla="*/ 139 h 186"/>
              <a:gd name="T46" fmla="*/ 291 w 768"/>
              <a:gd name="T47" fmla="*/ 139 h 186"/>
              <a:gd name="T48" fmla="*/ 304 w 768"/>
              <a:gd name="T49" fmla="*/ 139 h 186"/>
              <a:gd name="T50" fmla="*/ 316 w 768"/>
              <a:gd name="T51" fmla="*/ 139 h 186"/>
              <a:gd name="T52" fmla="*/ 328 w 768"/>
              <a:gd name="T53" fmla="*/ 139 h 186"/>
              <a:gd name="T54" fmla="*/ 341 w 768"/>
              <a:gd name="T55" fmla="*/ 139 h 186"/>
              <a:gd name="T56" fmla="*/ 353 w 768"/>
              <a:gd name="T57" fmla="*/ 137 h 186"/>
              <a:gd name="T58" fmla="*/ 366 w 768"/>
              <a:gd name="T59" fmla="*/ 124 h 186"/>
              <a:gd name="T60" fmla="*/ 378 w 768"/>
              <a:gd name="T61" fmla="*/ 124 h 186"/>
              <a:gd name="T62" fmla="*/ 390 w 768"/>
              <a:gd name="T63" fmla="*/ 124 h 186"/>
              <a:gd name="T64" fmla="*/ 403 w 768"/>
              <a:gd name="T65" fmla="*/ 124 h 186"/>
              <a:gd name="T66" fmla="*/ 415 w 768"/>
              <a:gd name="T67" fmla="*/ 117 h 186"/>
              <a:gd name="T68" fmla="*/ 427 w 768"/>
              <a:gd name="T69" fmla="*/ 110 h 186"/>
              <a:gd name="T70" fmla="*/ 440 w 768"/>
              <a:gd name="T71" fmla="*/ 109 h 186"/>
              <a:gd name="T72" fmla="*/ 452 w 768"/>
              <a:gd name="T73" fmla="*/ 106 h 186"/>
              <a:gd name="T74" fmla="*/ 465 w 768"/>
              <a:gd name="T75" fmla="*/ 106 h 186"/>
              <a:gd name="T76" fmla="*/ 477 w 768"/>
              <a:gd name="T77" fmla="*/ 106 h 186"/>
              <a:gd name="T78" fmla="*/ 489 w 768"/>
              <a:gd name="T79" fmla="*/ 105 h 186"/>
              <a:gd name="T80" fmla="*/ 502 w 768"/>
              <a:gd name="T81" fmla="*/ 96 h 186"/>
              <a:gd name="T82" fmla="*/ 514 w 768"/>
              <a:gd name="T83" fmla="*/ 91 h 186"/>
              <a:gd name="T84" fmla="*/ 527 w 768"/>
              <a:gd name="T85" fmla="*/ 80 h 186"/>
              <a:gd name="T86" fmla="*/ 539 w 768"/>
              <a:gd name="T87" fmla="*/ 79 h 186"/>
              <a:gd name="T88" fmla="*/ 551 w 768"/>
              <a:gd name="T89" fmla="*/ 77 h 186"/>
              <a:gd name="T90" fmla="*/ 564 w 768"/>
              <a:gd name="T91" fmla="*/ 77 h 186"/>
              <a:gd name="T92" fmla="*/ 576 w 768"/>
              <a:gd name="T93" fmla="*/ 77 h 186"/>
              <a:gd name="T94" fmla="*/ 588 w 768"/>
              <a:gd name="T95" fmla="*/ 77 h 186"/>
              <a:gd name="T96" fmla="*/ 601 w 768"/>
              <a:gd name="T97" fmla="*/ 77 h 186"/>
              <a:gd name="T98" fmla="*/ 613 w 768"/>
              <a:gd name="T99" fmla="*/ 77 h 186"/>
              <a:gd name="T100" fmla="*/ 626 w 768"/>
              <a:gd name="T101" fmla="*/ 77 h 186"/>
              <a:gd name="T102" fmla="*/ 638 w 768"/>
              <a:gd name="T103" fmla="*/ 73 h 186"/>
              <a:gd name="T104" fmla="*/ 650 w 768"/>
              <a:gd name="T105" fmla="*/ 69 h 186"/>
              <a:gd name="T106" fmla="*/ 663 w 768"/>
              <a:gd name="T107" fmla="*/ 59 h 186"/>
              <a:gd name="T108" fmla="*/ 675 w 768"/>
              <a:gd name="T109" fmla="*/ 49 h 186"/>
              <a:gd name="T110" fmla="*/ 688 w 768"/>
              <a:gd name="T111" fmla="*/ 37 h 186"/>
              <a:gd name="T112" fmla="*/ 700 w 768"/>
              <a:gd name="T113" fmla="*/ 36 h 186"/>
              <a:gd name="T114" fmla="*/ 712 w 768"/>
              <a:gd name="T115" fmla="*/ 22 h 186"/>
              <a:gd name="T116" fmla="*/ 725 w 768"/>
              <a:gd name="T117" fmla="*/ 14 h 186"/>
              <a:gd name="T118" fmla="*/ 737 w 768"/>
              <a:gd name="T119" fmla="*/ 10 h 186"/>
              <a:gd name="T120" fmla="*/ 749 w 768"/>
              <a:gd name="T121" fmla="*/ 0 h 186"/>
              <a:gd name="T122" fmla="*/ 762 w 768"/>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8" h="186">
                <a:moveTo>
                  <a:pt x="0" y="186"/>
                </a:moveTo>
                <a:lnTo>
                  <a:pt x="6" y="186"/>
                </a:lnTo>
                <a:lnTo>
                  <a:pt x="13" y="186"/>
                </a:lnTo>
                <a:lnTo>
                  <a:pt x="19" y="171"/>
                </a:lnTo>
                <a:lnTo>
                  <a:pt x="25" y="171"/>
                </a:lnTo>
                <a:lnTo>
                  <a:pt x="31" y="171"/>
                </a:lnTo>
                <a:lnTo>
                  <a:pt x="37" y="171"/>
                </a:lnTo>
                <a:lnTo>
                  <a:pt x="44" y="171"/>
                </a:lnTo>
                <a:lnTo>
                  <a:pt x="50" y="171"/>
                </a:lnTo>
                <a:lnTo>
                  <a:pt x="56" y="171"/>
                </a:lnTo>
                <a:lnTo>
                  <a:pt x="62" y="171"/>
                </a:lnTo>
                <a:lnTo>
                  <a:pt x="68" y="171"/>
                </a:lnTo>
                <a:lnTo>
                  <a:pt x="74" y="171"/>
                </a:lnTo>
                <a:lnTo>
                  <a:pt x="81" y="169"/>
                </a:lnTo>
                <a:lnTo>
                  <a:pt x="87" y="169"/>
                </a:lnTo>
                <a:lnTo>
                  <a:pt x="93" y="169"/>
                </a:lnTo>
                <a:lnTo>
                  <a:pt x="99" y="169"/>
                </a:lnTo>
                <a:lnTo>
                  <a:pt x="105" y="169"/>
                </a:lnTo>
                <a:lnTo>
                  <a:pt x="112" y="169"/>
                </a:lnTo>
                <a:lnTo>
                  <a:pt x="118" y="169"/>
                </a:lnTo>
                <a:lnTo>
                  <a:pt x="124" y="169"/>
                </a:lnTo>
                <a:lnTo>
                  <a:pt x="130" y="169"/>
                </a:lnTo>
                <a:lnTo>
                  <a:pt x="136" y="169"/>
                </a:lnTo>
                <a:lnTo>
                  <a:pt x="143" y="169"/>
                </a:lnTo>
                <a:lnTo>
                  <a:pt x="149" y="169"/>
                </a:lnTo>
                <a:lnTo>
                  <a:pt x="155" y="169"/>
                </a:lnTo>
                <a:lnTo>
                  <a:pt x="161" y="168"/>
                </a:lnTo>
                <a:lnTo>
                  <a:pt x="167" y="168"/>
                </a:lnTo>
                <a:lnTo>
                  <a:pt x="174" y="168"/>
                </a:lnTo>
                <a:lnTo>
                  <a:pt x="180" y="168"/>
                </a:lnTo>
                <a:lnTo>
                  <a:pt x="186" y="168"/>
                </a:lnTo>
                <a:lnTo>
                  <a:pt x="192" y="168"/>
                </a:lnTo>
                <a:lnTo>
                  <a:pt x="198" y="168"/>
                </a:lnTo>
                <a:lnTo>
                  <a:pt x="205" y="168"/>
                </a:lnTo>
                <a:lnTo>
                  <a:pt x="211" y="168"/>
                </a:lnTo>
                <a:lnTo>
                  <a:pt x="217" y="164"/>
                </a:lnTo>
                <a:lnTo>
                  <a:pt x="223" y="164"/>
                </a:lnTo>
                <a:lnTo>
                  <a:pt x="229" y="164"/>
                </a:lnTo>
                <a:lnTo>
                  <a:pt x="235" y="164"/>
                </a:lnTo>
                <a:lnTo>
                  <a:pt x="242" y="148"/>
                </a:lnTo>
                <a:lnTo>
                  <a:pt x="248" y="139"/>
                </a:lnTo>
                <a:lnTo>
                  <a:pt x="254" y="139"/>
                </a:lnTo>
                <a:lnTo>
                  <a:pt x="260" y="139"/>
                </a:lnTo>
                <a:lnTo>
                  <a:pt x="266" y="139"/>
                </a:lnTo>
                <a:lnTo>
                  <a:pt x="273" y="139"/>
                </a:lnTo>
                <a:lnTo>
                  <a:pt x="279" y="139"/>
                </a:lnTo>
                <a:lnTo>
                  <a:pt x="285" y="139"/>
                </a:lnTo>
                <a:lnTo>
                  <a:pt x="291" y="139"/>
                </a:lnTo>
                <a:lnTo>
                  <a:pt x="297" y="139"/>
                </a:lnTo>
                <a:lnTo>
                  <a:pt x="304" y="139"/>
                </a:lnTo>
                <a:lnTo>
                  <a:pt x="310" y="139"/>
                </a:lnTo>
                <a:lnTo>
                  <a:pt x="316" y="139"/>
                </a:lnTo>
                <a:lnTo>
                  <a:pt x="322" y="139"/>
                </a:lnTo>
                <a:lnTo>
                  <a:pt x="328" y="139"/>
                </a:lnTo>
                <a:lnTo>
                  <a:pt x="335" y="139"/>
                </a:lnTo>
                <a:lnTo>
                  <a:pt x="341" y="139"/>
                </a:lnTo>
                <a:lnTo>
                  <a:pt x="347" y="139"/>
                </a:lnTo>
                <a:lnTo>
                  <a:pt x="353" y="137"/>
                </a:lnTo>
                <a:lnTo>
                  <a:pt x="359" y="137"/>
                </a:lnTo>
                <a:lnTo>
                  <a:pt x="366" y="124"/>
                </a:lnTo>
                <a:lnTo>
                  <a:pt x="372" y="124"/>
                </a:lnTo>
                <a:lnTo>
                  <a:pt x="378" y="124"/>
                </a:lnTo>
                <a:lnTo>
                  <a:pt x="384" y="124"/>
                </a:lnTo>
                <a:lnTo>
                  <a:pt x="390" y="124"/>
                </a:lnTo>
                <a:lnTo>
                  <a:pt x="396" y="124"/>
                </a:lnTo>
                <a:lnTo>
                  <a:pt x="403" y="124"/>
                </a:lnTo>
                <a:lnTo>
                  <a:pt x="409" y="118"/>
                </a:lnTo>
                <a:lnTo>
                  <a:pt x="415" y="117"/>
                </a:lnTo>
                <a:lnTo>
                  <a:pt x="421" y="117"/>
                </a:lnTo>
                <a:lnTo>
                  <a:pt x="427" y="110"/>
                </a:lnTo>
                <a:lnTo>
                  <a:pt x="434" y="110"/>
                </a:lnTo>
                <a:lnTo>
                  <a:pt x="440" y="109"/>
                </a:lnTo>
                <a:lnTo>
                  <a:pt x="446" y="106"/>
                </a:lnTo>
                <a:lnTo>
                  <a:pt x="452" y="106"/>
                </a:lnTo>
                <a:lnTo>
                  <a:pt x="458" y="106"/>
                </a:lnTo>
                <a:lnTo>
                  <a:pt x="465" y="106"/>
                </a:lnTo>
                <a:lnTo>
                  <a:pt x="471" y="106"/>
                </a:lnTo>
                <a:lnTo>
                  <a:pt x="477" y="106"/>
                </a:lnTo>
                <a:lnTo>
                  <a:pt x="483" y="106"/>
                </a:lnTo>
                <a:lnTo>
                  <a:pt x="489" y="105"/>
                </a:lnTo>
                <a:lnTo>
                  <a:pt x="496" y="97"/>
                </a:lnTo>
                <a:lnTo>
                  <a:pt x="502" y="96"/>
                </a:lnTo>
                <a:lnTo>
                  <a:pt x="508" y="93"/>
                </a:lnTo>
                <a:lnTo>
                  <a:pt x="514" y="91"/>
                </a:lnTo>
                <a:lnTo>
                  <a:pt x="520" y="91"/>
                </a:lnTo>
                <a:lnTo>
                  <a:pt x="527" y="80"/>
                </a:lnTo>
                <a:lnTo>
                  <a:pt x="533" y="80"/>
                </a:lnTo>
                <a:lnTo>
                  <a:pt x="539" y="79"/>
                </a:lnTo>
                <a:lnTo>
                  <a:pt x="545" y="78"/>
                </a:lnTo>
                <a:lnTo>
                  <a:pt x="551" y="77"/>
                </a:lnTo>
                <a:lnTo>
                  <a:pt x="557" y="77"/>
                </a:lnTo>
                <a:lnTo>
                  <a:pt x="564" y="77"/>
                </a:lnTo>
                <a:lnTo>
                  <a:pt x="570" y="77"/>
                </a:lnTo>
                <a:lnTo>
                  <a:pt x="576" y="77"/>
                </a:lnTo>
                <a:lnTo>
                  <a:pt x="582" y="77"/>
                </a:lnTo>
                <a:lnTo>
                  <a:pt x="588" y="77"/>
                </a:lnTo>
                <a:lnTo>
                  <a:pt x="595" y="77"/>
                </a:lnTo>
                <a:lnTo>
                  <a:pt x="601" y="77"/>
                </a:lnTo>
                <a:lnTo>
                  <a:pt x="607" y="77"/>
                </a:lnTo>
                <a:lnTo>
                  <a:pt x="613" y="77"/>
                </a:lnTo>
                <a:lnTo>
                  <a:pt x="619" y="77"/>
                </a:lnTo>
                <a:lnTo>
                  <a:pt x="626" y="77"/>
                </a:lnTo>
                <a:lnTo>
                  <a:pt x="632" y="73"/>
                </a:lnTo>
                <a:lnTo>
                  <a:pt x="638" y="73"/>
                </a:lnTo>
                <a:lnTo>
                  <a:pt x="644" y="73"/>
                </a:lnTo>
                <a:lnTo>
                  <a:pt x="650" y="69"/>
                </a:lnTo>
                <a:lnTo>
                  <a:pt x="657" y="59"/>
                </a:lnTo>
                <a:lnTo>
                  <a:pt x="663" y="59"/>
                </a:lnTo>
                <a:lnTo>
                  <a:pt x="669" y="54"/>
                </a:lnTo>
                <a:lnTo>
                  <a:pt x="675" y="49"/>
                </a:lnTo>
                <a:lnTo>
                  <a:pt x="681" y="43"/>
                </a:lnTo>
                <a:lnTo>
                  <a:pt x="688" y="37"/>
                </a:lnTo>
                <a:lnTo>
                  <a:pt x="694" y="37"/>
                </a:lnTo>
                <a:lnTo>
                  <a:pt x="700" y="36"/>
                </a:lnTo>
                <a:lnTo>
                  <a:pt x="706" y="36"/>
                </a:lnTo>
                <a:lnTo>
                  <a:pt x="712" y="22"/>
                </a:lnTo>
                <a:lnTo>
                  <a:pt x="718" y="14"/>
                </a:lnTo>
                <a:lnTo>
                  <a:pt x="725" y="14"/>
                </a:lnTo>
                <a:lnTo>
                  <a:pt x="731" y="11"/>
                </a:lnTo>
                <a:lnTo>
                  <a:pt x="737" y="10"/>
                </a:lnTo>
                <a:lnTo>
                  <a:pt x="743" y="8"/>
                </a:lnTo>
                <a:lnTo>
                  <a:pt x="749" y="0"/>
                </a:lnTo>
                <a:lnTo>
                  <a:pt x="756" y="0"/>
                </a:lnTo>
                <a:lnTo>
                  <a:pt x="762" y="0"/>
                </a:lnTo>
                <a:lnTo>
                  <a:pt x="768" y="0"/>
                </a:lnTo>
              </a:path>
            </a:pathLst>
          </a:custGeom>
          <a:noFill/>
          <a:ln w="10160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76" name="Rectangle 16"/>
          <p:cNvSpPr>
            <a:spLocks noChangeArrowheads="1"/>
          </p:cNvSpPr>
          <p:nvPr/>
        </p:nvSpPr>
        <p:spPr bwMode="auto">
          <a:xfrm>
            <a:off x="962025" y="5700713"/>
            <a:ext cx="169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0</a:t>
            </a:r>
            <a:endParaRPr lang="en-US" altLang="en-US" sz="3600" b="1">
              <a:solidFill>
                <a:srgbClr val="FFFF00"/>
              </a:solidFill>
              <a:latin typeface="Arial" charset="0"/>
            </a:endParaRPr>
          </a:p>
        </p:txBody>
      </p:sp>
      <p:sp>
        <p:nvSpPr>
          <p:cNvPr id="194577" name="Rectangle 17"/>
          <p:cNvSpPr>
            <a:spLocks noChangeArrowheads="1"/>
          </p:cNvSpPr>
          <p:nvPr/>
        </p:nvSpPr>
        <p:spPr bwMode="auto">
          <a:xfrm>
            <a:off x="2427288" y="5700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25</a:t>
            </a:r>
            <a:endParaRPr lang="en-US" altLang="en-US" sz="3600" b="1">
              <a:solidFill>
                <a:srgbClr val="FFFF00"/>
              </a:solidFill>
              <a:latin typeface="Arial" charset="0"/>
            </a:endParaRPr>
          </a:p>
        </p:txBody>
      </p:sp>
      <p:sp>
        <p:nvSpPr>
          <p:cNvPr id="194578" name="Rectangle 18"/>
          <p:cNvSpPr>
            <a:spLocks noChangeArrowheads="1"/>
          </p:cNvSpPr>
          <p:nvPr/>
        </p:nvSpPr>
        <p:spPr bwMode="auto">
          <a:xfrm>
            <a:off x="3954463" y="5700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50</a:t>
            </a:r>
            <a:endParaRPr lang="en-US" altLang="en-US" sz="3600" b="1">
              <a:solidFill>
                <a:srgbClr val="FFFF00"/>
              </a:solidFill>
              <a:latin typeface="Arial" charset="0"/>
            </a:endParaRPr>
          </a:p>
        </p:txBody>
      </p:sp>
      <p:sp>
        <p:nvSpPr>
          <p:cNvPr id="194579" name="Rectangle 19"/>
          <p:cNvSpPr>
            <a:spLocks noChangeArrowheads="1"/>
          </p:cNvSpPr>
          <p:nvPr/>
        </p:nvSpPr>
        <p:spPr bwMode="auto">
          <a:xfrm>
            <a:off x="5470525" y="5700713"/>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75</a:t>
            </a:r>
            <a:endParaRPr lang="en-US" altLang="en-US" sz="3600" b="1">
              <a:solidFill>
                <a:srgbClr val="FFFF00"/>
              </a:solidFill>
              <a:latin typeface="Arial" charset="0"/>
            </a:endParaRPr>
          </a:p>
        </p:txBody>
      </p:sp>
      <p:sp>
        <p:nvSpPr>
          <p:cNvPr id="194580" name="Rectangle 20"/>
          <p:cNvSpPr>
            <a:spLocks noChangeArrowheads="1"/>
          </p:cNvSpPr>
          <p:nvPr/>
        </p:nvSpPr>
        <p:spPr bwMode="auto">
          <a:xfrm>
            <a:off x="6935788" y="5700713"/>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100</a:t>
            </a:r>
            <a:endParaRPr lang="en-US" altLang="en-US" sz="3600" b="1">
              <a:solidFill>
                <a:srgbClr val="FFFF00"/>
              </a:solidFill>
              <a:latin typeface="Arial" charset="0"/>
            </a:endParaRPr>
          </a:p>
        </p:txBody>
      </p:sp>
      <p:sp>
        <p:nvSpPr>
          <p:cNvPr id="194581" name="Rectangle 21"/>
          <p:cNvSpPr>
            <a:spLocks noChangeArrowheads="1"/>
          </p:cNvSpPr>
          <p:nvPr/>
        </p:nvSpPr>
        <p:spPr bwMode="auto">
          <a:xfrm>
            <a:off x="8462963" y="5700713"/>
            <a:ext cx="509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00"/>
                </a:solidFill>
                <a:latin typeface="Arial" charset="0"/>
              </a:rPr>
              <a:t>125</a:t>
            </a:r>
            <a:endParaRPr lang="en-US" altLang="en-US" sz="3600" b="1">
              <a:solidFill>
                <a:srgbClr val="FFFF00"/>
              </a:solidFill>
              <a:latin typeface="Arial" charset="0"/>
            </a:endParaRPr>
          </a:p>
        </p:txBody>
      </p:sp>
      <p:sp>
        <p:nvSpPr>
          <p:cNvPr id="194582" name="Rectangle 22"/>
          <p:cNvSpPr>
            <a:spLocks noChangeArrowheads="1"/>
          </p:cNvSpPr>
          <p:nvPr/>
        </p:nvSpPr>
        <p:spPr bwMode="auto">
          <a:xfrm>
            <a:off x="3048000" y="3779838"/>
            <a:ext cx="13890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FF"/>
                </a:solidFill>
                <a:latin typeface="Arial" charset="0"/>
              </a:rPr>
              <a:t>Predicted</a:t>
            </a:r>
            <a:endParaRPr lang="en-US" altLang="en-US" sz="3200" b="1">
              <a:solidFill>
                <a:srgbClr val="FFFFFF"/>
              </a:solidFill>
              <a:latin typeface="Arial" charset="0"/>
            </a:endParaRPr>
          </a:p>
        </p:txBody>
      </p:sp>
      <p:sp>
        <p:nvSpPr>
          <p:cNvPr id="194583" name="Rectangle 23"/>
          <p:cNvSpPr>
            <a:spLocks noChangeArrowheads="1"/>
          </p:cNvSpPr>
          <p:nvPr/>
        </p:nvSpPr>
        <p:spPr bwMode="auto">
          <a:xfrm>
            <a:off x="5842000" y="4827588"/>
            <a:ext cx="931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400" b="1">
                <a:solidFill>
                  <a:srgbClr val="FFFFFF"/>
                </a:solidFill>
                <a:latin typeface="Arial" charset="0"/>
              </a:rPr>
              <a:t>Actual</a:t>
            </a:r>
            <a:endParaRPr lang="en-US" altLang="en-US" sz="3200" b="1">
              <a:solidFill>
                <a:srgbClr val="FFFFFF"/>
              </a:solidFill>
              <a:latin typeface="Arial" charset="0"/>
            </a:endParaRPr>
          </a:p>
        </p:txBody>
      </p:sp>
      <p:sp>
        <p:nvSpPr>
          <p:cNvPr id="194592" name="Line 32"/>
          <p:cNvSpPr>
            <a:spLocks noChangeShapeType="1"/>
          </p:cNvSpPr>
          <p:nvPr/>
        </p:nvSpPr>
        <p:spPr bwMode="auto">
          <a:xfrm flipV="1">
            <a:off x="2540000" y="5010150"/>
            <a:ext cx="0" cy="4762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93" name="Line 33"/>
          <p:cNvSpPr>
            <a:spLocks noChangeShapeType="1"/>
          </p:cNvSpPr>
          <p:nvPr/>
        </p:nvSpPr>
        <p:spPr bwMode="auto">
          <a:xfrm flipV="1">
            <a:off x="4048125" y="4229100"/>
            <a:ext cx="0" cy="12763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94" name="Line 34"/>
          <p:cNvSpPr>
            <a:spLocks noChangeShapeType="1"/>
          </p:cNvSpPr>
          <p:nvPr/>
        </p:nvSpPr>
        <p:spPr bwMode="auto">
          <a:xfrm flipV="1">
            <a:off x="5588000" y="3257550"/>
            <a:ext cx="0" cy="22288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95" name="Line 35"/>
          <p:cNvSpPr>
            <a:spLocks noChangeShapeType="1"/>
          </p:cNvSpPr>
          <p:nvPr/>
        </p:nvSpPr>
        <p:spPr bwMode="auto">
          <a:xfrm flipV="1">
            <a:off x="7096125" y="2343150"/>
            <a:ext cx="0" cy="316230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97" name="Line 37"/>
          <p:cNvSpPr>
            <a:spLocks noChangeShapeType="1"/>
          </p:cNvSpPr>
          <p:nvPr/>
        </p:nvSpPr>
        <p:spPr bwMode="auto">
          <a:xfrm flipV="1">
            <a:off x="8602663" y="1104900"/>
            <a:ext cx="0" cy="44005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1600">
              <a:solidFill>
                <a:srgbClr val="FFFFFF"/>
              </a:solidFill>
              <a:latin typeface="Arial" charset="0"/>
            </a:endParaRPr>
          </a:p>
        </p:txBody>
      </p:sp>
      <p:sp>
        <p:nvSpPr>
          <p:cNvPr id="194598" name="Text Box 38"/>
          <p:cNvSpPr txBox="1">
            <a:spLocks noChangeArrowheads="1"/>
          </p:cNvSpPr>
          <p:nvPr/>
        </p:nvSpPr>
        <p:spPr bwMode="auto">
          <a:xfrm rot="-5400000">
            <a:off x="-2143125" y="2990851"/>
            <a:ext cx="551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2400" b="1">
                <a:solidFill>
                  <a:srgbClr val="FFFFFF"/>
                </a:solidFill>
                <a:latin typeface="Arial" charset="0"/>
              </a:rPr>
              <a:t>VOLUMES</a:t>
            </a:r>
            <a:r>
              <a:rPr lang="en-US" altLang="en-US" sz="2400" b="1">
                <a:solidFill>
                  <a:srgbClr val="000000"/>
                </a:solidFill>
                <a:latin typeface="Arial" charset="0"/>
              </a:rPr>
              <a:t> </a:t>
            </a:r>
            <a:r>
              <a:rPr lang="en-US" altLang="en-US" sz="2400" b="1">
                <a:solidFill>
                  <a:srgbClr val="FFFFFF"/>
                </a:solidFill>
                <a:latin typeface="Arial" charset="0"/>
              </a:rPr>
              <a:t>FROM ALL DISCOVERIES</a:t>
            </a:r>
          </a:p>
        </p:txBody>
      </p:sp>
      <p:sp>
        <p:nvSpPr>
          <p:cNvPr id="194599" name="Text Box 39"/>
          <p:cNvSpPr txBox="1">
            <a:spLocks noChangeArrowheads="1"/>
          </p:cNvSpPr>
          <p:nvPr/>
        </p:nvSpPr>
        <p:spPr bwMode="auto">
          <a:xfrm>
            <a:off x="1123950" y="214313"/>
            <a:ext cx="747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altLang="en-US" sz="3600" b="1">
                <a:solidFill>
                  <a:srgbClr val="FFFFFF"/>
                </a:solidFill>
                <a:latin typeface="Arial" charset="0"/>
              </a:rPr>
              <a:t>GLOBAL DEEPWATER TARGETS</a:t>
            </a:r>
          </a:p>
        </p:txBody>
      </p:sp>
      <p:sp>
        <p:nvSpPr>
          <p:cNvPr id="194600" name="Text Box 40"/>
          <p:cNvSpPr txBox="1">
            <a:spLocks noChangeArrowheads="1"/>
          </p:cNvSpPr>
          <p:nvPr/>
        </p:nvSpPr>
        <p:spPr bwMode="auto">
          <a:xfrm>
            <a:off x="3200400" y="914400"/>
            <a:ext cx="4706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b="1">
                <a:solidFill>
                  <a:srgbClr val="FFFFFF"/>
                </a:solidFill>
                <a:latin typeface="Arial" charset="0"/>
              </a:rPr>
              <a:t>Predictive Accuracy = 45%</a:t>
            </a:r>
          </a:p>
        </p:txBody>
      </p:sp>
      <p:sp>
        <p:nvSpPr>
          <p:cNvPr id="194601" name="Text Box 41"/>
          <p:cNvSpPr txBox="1">
            <a:spLocks noChangeArrowheads="1"/>
          </p:cNvSpPr>
          <p:nvPr/>
        </p:nvSpPr>
        <p:spPr bwMode="auto">
          <a:xfrm>
            <a:off x="857250" y="1422400"/>
            <a:ext cx="5238750" cy="1778000"/>
          </a:xfrm>
          <a:prstGeom prst="rect">
            <a:avLst/>
          </a:prstGeom>
          <a:solidFill>
            <a:srgbClr val="FFFFFF"/>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110000"/>
              </a:lnSpc>
              <a:spcBef>
                <a:spcPct val="50000"/>
              </a:spcBef>
              <a:spcAft>
                <a:spcPct val="0"/>
              </a:spcAft>
            </a:pPr>
            <a:r>
              <a:rPr lang="en-US" altLang="en-US" sz="1600">
                <a:solidFill>
                  <a:srgbClr val="000000"/>
                </a:solidFill>
                <a:latin typeface="Arial" charset="0"/>
              </a:rPr>
              <a:t>“As with most exploration companies, BP has tended to. . . overestimate the potential discovery volumes prior to drilling -- this trend is even more pronounced for deep water prospects [where] volume estimation. . . remains significantly poorer than expected.”</a:t>
            </a:r>
          </a:p>
          <a:p>
            <a:pPr algn="r" eaLnBrk="0" fontAlgn="base" hangingPunct="0">
              <a:lnSpc>
                <a:spcPct val="75000"/>
              </a:lnSpc>
              <a:spcBef>
                <a:spcPct val="50000"/>
              </a:spcBef>
              <a:spcAft>
                <a:spcPct val="0"/>
              </a:spcAft>
            </a:pPr>
            <a:r>
              <a:rPr lang="en-US" altLang="en-US" sz="1600">
                <a:solidFill>
                  <a:srgbClr val="000000"/>
                </a:solidFill>
                <a:latin typeface="Arial" charset="0"/>
              </a:rPr>
              <a:t>Francis Harper (BP) 1999</a:t>
            </a:r>
          </a:p>
        </p:txBody>
      </p:sp>
    </p:spTree>
    <p:extLst>
      <p:ext uri="{BB962C8B-B14F-4D97-AF65-F5344CB8AC3E}">
        <p14:creationId xmlns:p14="http://schemas.microsoft.com/office/powerpoint/2010/main" val="2956910614"/>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609600"/>
            <a:ext cx="8674100" cy="923330"/>
          </a:xfrm>
          <a:prstGeom prst="rect">
            <a:avLst/>
          </a:prstGeom>
          <a:noFill/>
        </p:spPr>
        <p:txBody>
          <a:bodyPr wrap="square" rtlCol="0">
            <a:spAutoFit/>
          </a:bodyPr>
          <a:lstStyle/>
          <a:p>
            <a:pPr eaLnBrk="0" fontAlgn="base" hangingPunct="0">
              <a:spcBef>
                <a:spcPct val="0"/>
              </a:spcBef>
              <a:spcAft>
                <a:spcPct val="0"/>
              </a:spcAft>
            </a:pPr>
            <a:r>
              <a:rPr lang="en-US" sz="5400" b="1" u="sng" dirty="0">
                <a:solidFill>
                  <a:srgbClr val="FFFF00"/>
                </a:solidFill>
                <a:effectLst>
                  <a:outerShdw blurRad="38100" dist="38100" dir="2700000" algn="tl">
                    <a:srgbClr val="000000">
                      <a:alpha val="43137"/>
                    </a:srgbClr>
                  </a:outerShdw>
                </a:effectLst>
                <a:latin typeface="Verdana" pitchFamily="34" charset="0"/>
              </a:rPr>
              <a:t>COGNITIVE BIAS</a:t>
            </a:r>
            <a:r>
              <a:rPr lang="en-US" sz="4000" b="1" u="sng"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450850" y="2209800"/>
            <a:ext cx="8305800" cy="3046988"/>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Inherent thinking errors made in acquiring and processing information … preventing us from accurately grasping reality, even if confronted with the data needed to form an accurate view</a:t>
            </a:r>
            <a:r>
              <a:rPr lang="en-US" sz="3200" b="1" dirty="0">
                <a:solidFill>
                  <a:srgbClr val="2D2D8A">
                    <a:lumMod val="20000"/>
                    <a:lumOff val="80000"/>
                  </a:srgbClr>
                </a:solidFill>
                <a:effectLst>
                  <a:outerShdw blurRad="38100" dist="38100" dir="2700000" algn="tl">
                    <a:srgbClr val="000000">
                      <a:alpha val="43137"/>
                    </a:srgbClr>
                  </a:outerShdw>
                </a:effectLst>
                <a:latin typeface="Verdana" pitchFamily="34" charset="0"/>
              </a:rPr>
              <a:t>. </a:t>
            </a:r>
          </a:p>
        </p:txBody>
      </p:sp>
    </p:spTree>
    <p:extLst>
      <p:ext uri="{BB962C8B-B14F-4D97-AF65-F5344CB8AC3E}">
        <p14:creationId xmlns:p14="http://schemas.microsoft.com/office/powerpoint/2010/main" val="870963632"/>
      </p:ext>
    </p:extLst>
  </p:cSld>
  <p:clrMapOvr>
    <a:masterClrMapping/>
  </p:clrMapOvr>
  <p:transition xmlns:p14="http://schemas.microsoft.com/office/powerpoint/2010/mai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rotWithShape="1">
          <a:blip r:embed="rId3" cstate="print">
            <a:lum contrast="50000"/>
          </a:blip>
          <a:srcRect l="1505" t="2458" r="1235" b="2882"/>
          <a:stretch/>
        </p:blipFill>
        <p:spPr bwMode="auto">
          <a:xfrm>
            <a:off x="571500" y="1433512"/>
            <a:ext cx="8001000" cy="4586288"/>
          </a:xfrm>
          <a:prstGeom prst="rect">
            <a:avLst/>
          </a:prstGeom>
          <a:noFill/>
          <a:ln w="38100">
            <a:solidFill>
              <a:schemeClr val="tx1"/>
            </a:solidFill>
            <a:miter lim="800000"/>
            <a:headEnd/>
            <a:tailEnd/>
          </a:ln>
        </p:spPr>
      </p:pic>
      <p:sp>
        <p:nvSpPr>
          <p:cNvPr id="14339" name="Rectangle 2"/>
          <p:cNvSpPr>
            <a:spLocks noGrp="1" noChangeArrowheads="1"/>
          </p:cNvSpPr>
          <p:nvPr>
            <p:ph type="title"/>
          </p:nvPr>
        </p:nvSpPr>
        <p:spPr>
          <a:xfrm>
            <a:off x="0" y="88900"/>
            <a:ext cx="9144000" cy="993775"/>
          </a:xfrm>
        </p:spPr>
        <p:txBody>
          <a:bodyPr/>
          <a:lstStyle/>
          <a:p>
            <a:pPr eaLnBrk="1" hangingPunct="1"/>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Sequential Accumulation Plots</a:t>
            </a:r>
            <a:b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br>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Help Track Program Performance</a:t>
            </a:r>
          </a:p>
        </p:txBody>
      </p:sp>
      <p:sp>
        <p:nvSpPr>
          <p:cNvPr id="14341" name="Text Box 5"/>
          <p:cNvSpPr txBox="1">
            <a:spLocks noChangeArrowheads="1"/>
          </p:cNvSpPr>
          <p:nvPr/>
        </p:nvSpPr>
        <p:spPr bwMode="auto">
          <a:xfrm>
            <a:off x="5343525" y="6490285"/>
            <a:ext cx="3800475" cy="338554"/>
          </a:xfrm>
          <a:prstGeom prst="rect">
            <a:avLst/>
          </a:prstGeom>
          <a:noFill/>
          <a:ln w="12700" cap="rnd">
            <a:noFill/>
            <a:miter lim="800000"/>
            <a:headEnd type="none" w="med" len="lg"/>
            <a:tailEnd type="none" w="sm" len="sm"/>
          </a:ln>
        </p:spPr>
        <p:txBody>
          <a:bodyPr anchor="ctr">
            <a:spAutoFit/>
          </a:bodyPr>
          <a:lstStyle/>
          <a:p>
            <a:pPr algn="r" eaLnBrk="0" fontAlgn="base" hangingPunct="0">
              <a:spcBef>
                <a:spcPct val="0"/>
              </a:spcBef>
              <a:spcAft>
                <a:spcPct val="0"/>
              </a:spcAft>
            </a:pPr>
            <a:r>
              <a:rPr lang="en-US" sz="1600" cap="small" dirty="0">
                <a:solidFill>
                  <a:srgbClr val="FFFFFF"/>
                </a:solidFill>
                <a:latin typeface="Arial" pitchFamily="34" charset="0"/>
              </a:rPr>
              <a:t>After Clapp and Stibolt, 1991</a:t>
            </a:r>
          </a:p>
        </p:txBody>
      </p:sp>
    </p:spTree>
    <p:extLst>
      <p:ext uri="{BB962C8B-B14F-4D97-AF65-F5344CB8AC3E}">
        <p14:creationId xmlns:p14="http://schemas.microsoft.com/office/powerpoint/2010/main" val="3962255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8799"/>
            <a:ext cx="9004300" cy="523220"/>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srgbClr val="FFFF00"/>
                </a:solidFill>
                <a:effectLst>
                  <a:outerShdw blurRad="38100" dist="38100" dir="2700000" algn="tl">
                    <a:srgbClr val="000000">
                      <a:alpha val="43137"/>
                    </a:srgbClr>
                  </a:outerShdw>
                </a:effectLst>
                <a:latin typeface="Verdana" pitchFamily="34" charset="0"/>
              </a:rPr>
              <a:t>COMMON COGNITIVE BIASES IN </a:t>
            </a:r>
            <a:r>
              <a:rPr lang="en-US" sz="2800" b="1" dirty="0" err="1">
                <a:solidFill>
                  <a:srgbClr val="FFFF00"/>
                </a:solidFill>
                <a:effectLst>
                  <a:outerShdw blurRad="38100" dist="38100" dir="2700000" algn="tl">
                    <a:srgbClr val="000000">
                      <a:alpha val="43137"/>
                    </a:srgbClr>
                  </a:outerShdw>
                </a:effectLst>
                <a:latin typeface="Verdana" pitchFamily="34" charset="0"/>
              </a:rPr>
              <a:t>E&amp;P</a:t>
            </a:r>
            <a:endParaRPr lang="en-US" sz="2800" b="1" dirty="0">
              <a:solidFill>
                <a:srgbClr val="FFFF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419100" y="1371600"/>
            <a:ext cx="8661400" cy="4893647"/>
          </a:xfrm>
          <a:prstGeom prst="rect">
            <a:avLst/>
          </a:prstGeom>
          <a:noFill/>
        </p:spPr>
        <p:txBody>
          <a:bodyPr wrap="square" rtlCol="0">
            <a:spAutoFit/>
          </a:bodyPr>
          <a:lstStyle/>
          <a:p>
            <a:pPr marL="342900" indent="-342900" eaLnBrk="0" fontAlgn="base" hangingPunct="0">
              <a:spcBef>
                <a:spcPts val="1200"/>
              </a:spcBef>
              <a:spcAft>
                <a:spcPts val="600"/>
              </a:spcAft>
              <a:buFont typeface="+mj-lt"/>
              <a:buAutoNum type="arabicPeriod"/>
            </a:pPr>
            <a:r>
              <a:rPr lang="en-US" sz="2800" b="1" i="1" u="sng" dirty="0">
                <a:solidFill>
                  <a:schemeClr val="bg1"/>
                </a:solidFill>
                <a:effectLst>
                  <a:outerShdw blurRad="38100" dist="38100" dir="2700000" algn="tl">
                    <a:srgbClr val="000000">
                      <a:alpha val="43137"/>
                    </a:srgbClr>
                  </a:outerShdw>
                </a:effectLst>
                <a:latin typeface="Verdana" pitchFamily="34" charset="0"/>
              </a:rPr>
              <a:t>Confirmation Bias</a:t>
            </a:r>
            <a:r>
              <a:rPr lang="en-US" sz="2800" b="1" dirty="0">
                <a:solidFill>
                  <a:schemeClr val="bg1"/>
                </a:solidFill>
                <a:effectLst>
                  <a:outerShdw blurRad="38100" dist="38100" dir="2700000" algn="tl">
                    <a:srgbClr val="000000">
                      <a:alpha val="43137"/>
                    </a:srgbClr>
                  </a:outerShdw>
                </a:effectLst>
                <a:latin typeface="Verdana" pitchFamily="34" charset="0"/>
              </a:rPr>
              <a:t>: Ignoring Data that Don’t Fit Our Theories</a:t>
            </a:r>
          </a:p>
          <a:p>
            <a:pPr marL="342900" indent="-342900" eaLnBrk="0" fontAlgn="base" hangingPunct="0">
              <a:spcBef>
                <a:spcPts val="1200"/>
              </a:spcBef>
              <a:spcAft>
                <a:spcPts val="600"/>
              </a:spcAft>
              <a:buFont typeface="+mj-lt"/>
              <a:buAutoNum type="arabicPeriod"/>
            </a:pPr>
            <a:r>
              <a:rPr lang="en-US" sz="2800" b="1" i="1" u="sng" dirty="0">
                <a:solidFill>
                  <a:srgbClr val="2AF686"/>
                </a:solidFill>
                <a:effectLst>
                  <a:outerShdw blurRad="38100" dist="38100" dir="2700000" algn="tl">
                    <a:srgbClr val="000000">
                      <a:alpha val="43137"/>
                    </a:srgbClr>
                  </a:outerShdw>
                </a:effectLst>
                <a:latin typeface="Verdana" pitchFamily="34" charset="0"/>
              </a:rPr>
              <a:t>Overconfidence</a:t>
            </a:r>
            <a:r>
              <a:rPr lang="en-US" sz="2800" b="1" dirty="0">
                <a:solidFill>
                  <a:srgbClr val="2AF686"/>
                </a:solidFill>
                <a:effectLst>
                  <a:outerShdw blurRad="38100" dist="38100" dir="2700000" algn="tl">
                    <a:srgbClr val="000000">
                      <a:alpha val="43137"/>
                    </a:srgbClr>
                  </a:outerShdw>
                </a:effectLst>
                <a:latin typeface="Verdana" pitchFamily="34" charset="0"/>
              </a:rPr>
              <a:t>: Predictive Ranges are Too Narrow</a:t>
            </a:r>
          </a:p>
          <a:p>
            <a:pPr marL="342900" indent="-342900" eaLnBrk="0" fontAlgn="base" hangingPunct="0">
              <a:spcBef>
                <a:spcPts val="1200"/>
              </a:spcBef>
              <a:spcAft>
                <a:spcPts val="600"/>
              </a:spcAft>
              <a:buFont typeface="+mj-lt"/>
              <a:buAutoNum type="arabicPeriod"/>
            </a:pPr>
            <a:r>
              <a:rPr lang="en-US" sz="2800" b="1" i="1" u="sng" dirty="0">
                <a:solidFill>
                  <a:srgbClr val="FFC000"/>
                </a:solidFill>
                <a:effectLst>
                  <a:outerShdw blurRad="38100" dist="38100" dir="2700000" algn="tl">
                    <a:srgbClr val="000000">
                      <a:alpha val="43137"/>
                    </a:srgbClr>
                  </a:outerShdw>
                </a:effectLst>
                <a:latin typeface="Verdana" pitchFamily="34" charset="0"/>
              </a:rPr>
              <a:t>False Analogs</a:t>
            </a:r>
            <a:r>
              <a:rPr lang="en-US" sz="2800" b="1" dirty="0">
                <a:solidFill>
                  <a:srgbClr val="FFC000"/>
                </a:solidFill>
                <a:effectLst>
                  <a:outerShdw blurRad="38100" dist="38100" dir="2700000" algn="tl">
                    <a:srgbClr val="000000">
                      <a:alpha val="43137"/>
                    </a:srgbClr>
                  </a:outerShdw>
                </a:effectLst>
                <a:latin typeface="Verdana" pitchFamily="34" charset="0"/>
              </a:rPr>
              <a:t>: Unrepresentative models</a:t>
            </a:r>
          </a:p>
          <a:p>
            <a:pPr marL="342900" indent="-342900" eaLnBrk="0" fontAlgn="base" hangingPunct="0">
              <a:spcBef>
                <a:spcPts val="1200"/>
              </a:spcBef>
              <a:spcAft>
                <a:spcPts val="600"/>
              </a:spcAft>
              <a:buFont typeface="+mj-lt"/>
              <a:buAutoNum type="arabicPeriod"/>
            </a:pPr>
            <a:r>
              <a:rPr lang="en-US" sz="2800" b="1" i="1" u="sng" dirty="0">
                <a:solidFill>
                  <a:srgbClr val="FF66FF"/>
                </a:solidFill>
                <a:effectLst>
                  <a:outerShdw blurRad="38100" dist="38100" dir="2700000" algn="tl">
                    <a:srgbClr val="000000">
                      <a:alpha val="43137"/>
                    </a:srgbClr>
                  </a:outerShdw>
                </a:effectLst>
                <a:latin typeface="Verdana" pitchFamily="34" charset="0"/>
              </a:rPr>
              <a:t>Anchoring</a:t>
            </a:r>
            <a:r>
              <a:rPr lang="en-US" sz="2800" b="1" dirty="0">
                <a:solidFill>
                  <a:srgbClr val="FF66FF"/>
                </a:solidFill>
                <a:effectLst>
                  <a:outerShdw blurRad="38100" dist="38100" dir="2700000" algn="tl">
                    <a:srgbClr val="000000">
                      <a:alpha val="43137"/>
                    </a:srgbClr>
                  </a:outerShdw>
                </a:effectLst>
                <a:latin typeface="Verdana" pitchFamily="34" charset="0"/>
              </a:rPr>
              <a:t>: First Estimates bias Final Estimates</a:t>
            </a:r>
          </a:p>
          <a:p>
            <a:pPr marL="342900" indent="-342900" eaLnBrk="0" fontAlgn="base" hangingPunct="0">
              <a:spcBef>
                <a:spcPts val="1200"/>
              </a:spcBef>
              <a:spcAft>
                <a:spcPts val="600"/>
              </a:spcAft>
              <a:buFont typeface="+mj-lt"/>
              <a:buAutoNum type="arabicPeriod"/>
            </a:pPr>
            <a:r>
              <a:rPr lang="en-US" sz="2800" b="1" i="1" u="sng" dirty="0">
                <a:solidFill>
                  <a:srgbClr val="28D5F8"/>
                </a:solidFill>
                <a:effectLst>
                  <a:outerShdw blurRad="38100" dist="38100" dir="2700000" algn="tl">
                    <a:srgbClr val="000000">
                      <a:alpha val="43137"/>
                    </a:srgbClr>
                  </a:outerShdw>
                </a:effectLst>
                <a:latin typeface="Verdana" pitchFamily="34" charset="0"/>
              </a:rPr>
              <a:t>Motivational Bias</a:t>
            </a:r>
            <a:r>
              <a:rPr lang="en-US" sz="2800" b="1" dirty="0">
                <a:solidFill>
                  <a:srgbClr val="28D5F8"/>
                </a:solidFill>
                <a:effectLst>
                  <a:outerShdw blurRad="38100" dist="38100" dir="2700000" algn="tl">
                    <a:srgbClr val="000000">
                      <a:alpha val="43137"/>
                    </a:srgbClr>
                  </a:outerShdw>
                </a:effectLst>
                <a:latin typeface="Verdana" pitchFamily="34" charset="0"/>
              </a:rPr>
              <a:t>: Self-interest Influences Estimates</a:t>
            </a:r>
          </a:p>
        </p:txBody>
      </p:sp>
    </p:spTree>
    <p:extLst>
      <p:ext uri="{BB962C8B-B14F-4D97-AF65-F5344CB8AC3E}">
        <p14:creationId xmlns:p14="http://schemas.microsoft.com/office/powerpoint/2010/main" val="154077927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367104"/>
            <a:ext cx="8674100" cy="892552"/>
          </a:xfrm>
          <a:prstGeom prst="rect">
            <a:avLst/>
          </a:prstGeom>
          <a:noFill/>
        </p:spPr>
        <p:txBody>
          <a:bodyPr wrap="square" rtlCol="0">
            <a:spAutoFit/>
          </a:bodyPr>
          <a:lstStyle/>
          <a:p>
            <a:pPr eaLnBrk="0" fontAlgn="base" hangingPunct="0">
              <a:spcBef>
                <a:spcPct val="0"/>
              </a:spcBef>
              <a:spcAft>
                <a:spcPct val="0"/>
              </a:spcAft>
            </a:pPr>
            <a:r>
              <a:rPr lang="en-US" sz="2000" b="1" dirty="0" err="1">
                <a:solidFill>
                  <a:srgbClr val="FFFF00"/>
                </a:solidFill>
                <a:effectLst>
                  <a:outerShdw blurRad="38100" dist="38100" dir="2700000" algn="tl">
                    <a:srgbClr val="000000">
                      <a:alpha val="43137"/>
                    </a:srgbClr>
                  </a:outerShdw>
                </a:effectLst>
                <a:latin typeface="Verdana" pitchFamily="34" charset="0"/>
              </a:rPr>
              <a:t>E&amp;P</a:t>
            </a:r>
            <a:r>
              <a:rPr lang="en-US" sz="2000" b="1" dirty="0">
                <a:solidFill>
                  <a:srgbClr val="FFFF00"/>
                </a:solidFill>
                <a:effectLst>
                  <a:outerShdw blurRad="38100" dist="38100" dir="2700000" algn="tl">
                    <a:srgbClr val="000000">
                      <a:alpha val="43137"/>
                    </a:srgbClr>
                  </a:outerShdw>
                </a:effectLst>
                <a:latin typeface="Verdana" pitchFamily="34" charset="0"/>
              </a:rPr>
              <a:t> COGNITIVE BIAS </a:t>
            </a:r>
          </a:p>
          <a:p>
            <a:pPr eaLnBrk="0" fontAlgn="base" hangingPunct="0">
              <a:spcBef>
                <a:spcPct val="0"/>
              </a:spcBef>
              <a:spcAft>
                <a:spcPct val="0"/>
              </a:spcAft>
            </a:pPr>
            <a:r>
              <a:rPr lang="en-US" sz="3200" b="1" i="1" dirty="0">
                <a:solidFill>
                  <a:srgbClr val="FFFF00"/>
                </a:solidFill>
                <a:effectLst>
                  <a:outerShdw blurRad="38100" dist="38100" dir="2700000" algn="tl">
                    <a:srgbClr val="000000">
                      <a:alpha val="43137"/>
                    </a:srgbClr>
                  </a:outerShdw>
                </a:effectLst>
                <a:latin typeface="Verdana" pitchFamily="34" charset="0"/>
              </a:rPr>
              <a:t>COMMON CAUSES --</a:t>
            </a:r>
          </a:p>
        </p:txBody>
      </p:sp>
      <p:sp>
        <p:nvSpPr>
          <p:cNvPr id="3" name="TextBox 2"/>
          <p:cNvSpPr txBox="1"/>
          <p:nvPr/>
        </p:nvSpPr>
        <p:spPr>
          <a:xfrm>
            <a:off x="635000" y="1600200"/>
            <a:ext cx="8305800" cy="4585871"/>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Premature identification of </a:t>
            </a:r>
            <a:r>
              <a:rPr lang="en-US" sz="2200" b="1" i="1" dirty="0">
                <a:solidFill>
                  <a:srgbClr val="FFFFFF"/>
                </a:solidFill>
                <a:effectLst>
                  <a:outerShdw blurRad="38100" dist="38100" dir="2700000" algn="tl">
                    <a:srgbClr val="000000">
                      <a:alpha val="43137"/>
                    </a:srgbClr>
                  </a:outerShdw>
                </a:effectLst>
                <a:latin typeface="Verdana" pitchFamily="34" charset="0"/>
              </a:rPr>
              <a:t>“The Answer”</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Personal Hubris/Arrogance</a:t>
            </a:r>
            <a:r>
              <a:rPr lang="en-US" sz="2200" b="1" i="1" dirty="0">
                <a:solidFill>
                  <a:srgbClr val="92D050"/>
                </a:solidFill>
                <a:effectLst>
                  <a:outerShdw blurRad="38100" dist="38100" dir="2700000" algn="tl">
                    <a:srgbClr val="000000">
                      <a:alpha val="43137"/>
                    </a:srgbClr>
                  </a:outerShdw>
                </a:effectLst>
                <a:latin typeface="Verdana" pitchFamily="34" charset="0"/>
              </a:rPr>
              <a:t> </a:t>
            </a:r>
          </a:p>
          <a:p>
            <a:pPr marL="285750" indent="-285750" eaLnBrk="0" fontAlgn="base" hangingPunct="0">
              <a:spcBef>
                <a:spcPts val="600"/>
              </a:spcBef>
              <a:spcAft>
                <a:spcPct val="0"/>
              </a:spcAft>
              <a:buFont typeface="Arial" pitchFamily="34" charset="0"/>
              <a:buChar char="•"/>
            </a:pPr>
            <a:r>
              <a:rPr lang="en-US" sz="2200" b="1" dirty="0">
                <a:solidFill>
                  <a:srgbClr val="FF66FF"/>
                </a:solidFill>
                <a:effectLst>
                  <a:outerShdw blurRad="38100" dist="38100" dir="2700000" algn="tl">
                    <a:srgbClr val="000000">
                      <a:alpha val="43137"/>
                    </a:srgbClr>
                  </a:outerShdw>
                </a:effectLst>
                <a:latin typeface="Verdana" pitchFamily="34" charset="0"/>
              </a:rPr>
              <a:t>No consistent system for Project Assessment</a:t>
            </a:r>
          </a:p>
          <a:p>
            <a:pPr marL="285750" indent="-285750" eaLnBrk="0" fontAlgn="base" hangingPunct="0">
              <a:spcBef>
                <a:spcPts val="600"/>
              </a:spcBef>
              <a:spcAft>
                <a:spcPct val="0"/>
              </a:spcAft>
              <a:buFont typeface="Arial" pitchFamily="34" charset="0"/>
              <a:buChar char="•"/>
            </a:pPr>
            <a:r>
              <a:rPr lang="en-US" sz="2200" b="1" dirty="0">
                <a:solidFill>
                  <a:srgbClr val="FFC000"/>
                </a:solidFill>
                <a:effectLst>
                  <a:outerShdw blurRad="38100" dist="38100" dir="2700000" algn="tl">
                    <a:srgbClr val="000000">
                      <a:alpha val="43137"/>
                    </a:srgbClr>
                  </a:outerShdw>
                </a:effectLst>
                <a:latin typeface="Verdana" pitchFamily="34" charset="0"/>
              </a:rPr>
              <a:t>Lack of Perspective</a:t>
            </a:r>
          </a:p>
          <a:p>
            <a:pPr marL="285750" indent="-285750" eaLnBrk="0" fontAlgn="base" hangingPunct="0">
              <a:spcBef>
                <a:spcPts val="600"/>
              </a:spcBef>
              <a:spcAft>
                <a:spcPct val="0"/>
              </a:spcAft>
              <a:buFont typeface="Arial" pitchFamily="34" charset="0"/>
              <a:buChar char="•"/>
            </a:pPr>
            <a:r>
              <a:rPr lang="en-US" sz="2200" b="1" dirty="0">
                <a:solidFill>
                  <a:srgbClr val="28D5F8"/>
                </a:solidFill>
                <a:effectLst>
                  <a:outerShdw blurRad="38100" dist="38100" dir="2700000" algn="tl">
                    <a:srgbClr val="000000">
                      <a:alpha val="43137"/>
                    </a:srgbClr>
                  </a:outerShdw>
                </a:effectLst>
                <a:latin typeface="Verdana" pitchFamily="34" charset="0"/>
              </a:rPr>
              <a:t>Lack of Imagination</a:t>
            </a:r>
            <a:endParaRPr lang="en-US" sz="2200" b="1" i="1" dirty="0">
              <a:solidFill>
                <a:srgbClr val="28D5F8"/>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Laziness</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Excessive Personal Self-interest</a:t>
            </a:r>
          </a:p>
          <a:p>
            <a:pPr marL="285750" indent="-285750" eaLnBrk="0" fontAlgn="base" hangingPunct="0">
              <a:spcBef>
                <a:spcPts val="600"/>
              </a:spcBef>
              <a:spcAft>
                <a:spcPct val="0"/>
              </a:spcAft>
              <a:buFont typeface="Arial" pitchFamily="34" charset="0"/>
              <a:buChar char="•"/>
            </a:pPr>
            <a:r>
              <a:rPr lang="en-US" sz="2200" b="1" dirty="0">
                <a:solidFill>
                  <a:srgbClr val="FF66FF"/>
                </a:solidFill>
                <a:effectLst>
                  <a:outerShdw blurRad="38100" dist="38100" dir="2700000" algn="tl">
                    <a:srgbClr val="000000">
                      <a:alpha val="43137"/>
                    </a:srgbClr>
                  </a:outerShdw>
                </a:effectLst>
                <a:latin typeface="Verdana" pitchFamily="34" charset="0"/>
              </a:rPr>
              <a:t>Unrealistic limitations of Time and Budget</a:t>
            </a:r>
          </a:p>
          <a:p>
            <a:pPr marL="285750" indent="-285750" eaLnBrk="0" fontAlgn="base" hangingPunct="0">
              <a:spcBef>
                <a:spcPts val="600"/>
              </a:spcBef>
              <a:spcAft>
                <a:spcPct val="0"/>
              </a:spcAft>
              <a:buFont typeface="Arial" pitchFamily="34" charset="0"/>
              <a:buChar char="•"/>
            </a:pPr>
            <a:r>
              <a:rPr lang="en-US" sz="2200" b="1" dirty="0">
                <a:solidFill>
                  <a:srgbClr val="FFC000"/>
                </a:solidFill>
                <a:effectLst>
                  <a:outerShdw blurRad="38100" dist="38100" dir="2700000" algn="tl">
                    <a:srgbClr val="000000">
                      <a:alpha val="43137"/>
                    </a:srgbClr>
                  </a:outerShdw>
                </a:effectLst>
                <a:latin typeface="Verdana" pitchFamily="34" charset="0"/>
              </a:rPr>
              <a:t>Inadequate comparison of </a:t>
            </a:r>
            <a:r>
              <a:rPr lang="en-US" sz="2200" b="1" i="1" dirty="0">
                <a:solidFill>
                  <a:srgbClr val="FFC000"/>
                </a:solidFill>
                <a:effectLst>
                  <a:outerShdw blurRad="38100" dist="38100" dir="2700000" algn="tl">
                    <a:srgbClr val="000000">
                      <a:alpha val="43137"/>
                    </a:srgbClr>
                  </a:outerShdw>
                </a:effectLst>
                <a:latin typeface="Verdana" pitchFamily="34" charset="0"/>
              </a:rPr>
              <a:t>Risk</a:t>
            </a:r>
            <a:r>
              <a:rPr lang="en-US" sz="2200" b="1" dirty="0">
                <a:solidFill>
                  <a:srgbClr val="FFC000"/>
                </a:solidFill>
                <a:effectLst>
                  <a:outerShdw blurRad="38100" dist="38100" dir="2700000" algn="tl">
                    <a:srgbClr val="000000">
                      <a:alpha val="43137"/>
                    </a:srgbClr>
                  </a:outerShdw>
                </a:effectLst>
                <a:latin typeface="Verdana" pitchFamily="34" charset="0"/>
              </a:rPr>
              <a:t> vs. </a:t>
            </a:r>
            <a:r>
              <a:rPr lang="en-US" sz="2200" b="1" i="1" dirty="0">
                <a:solidFill>
                  <a:srgbClr val="FFC000"/>
                </a:solidFill>
                <a:effectLst>
                  <a:outerShdw blurRad="38100" dist="38100" dir="2700000" algn="tl">
                    <a:srgbClr val="000000">
                      <a:alpha val="43137"/>
                    </a:srgbClr>
                  </a:outerShdw>
                </a:effectLst>
                <a:latin typeface="Verdana" pitchFamily="34" charset="0"/>
              </a:rPr>
              <a:t>Reward</a:t>
            </a:r>
          </a:p>
          <a:p>
            <a:pPr marL="285750" indent="-285750" eaLnBrk="0" fontAlgn="base" hangingPunct="0">
              <a:spcBef>
                <a:spcPts val="600"/>
              </a:spcBef>
              <a:spcAft>
                <a:spcPct val="0"/>
              </a:spcAft>
              <a:buFont typeface="Arial" pitchFamily="34" charset="0"/>
              <a:buChar char="•"/>
            </a:pPr>
            <a:r>
              <a:rPr lang="en-US" sz="2200" b="1" dirty="0">
                <a:solidFill>
                  <a:srgbClr val="28D5F8"/>
                </a:solidFill>
                <a:effectLst>
                  <a:outerShdw blurRad="38100" dist="38100" dir="2700000" algn="tl">
                    <a:srgbClr val="000000">
                      <a:alpha val="43137"/>
                    </a:srgbClr>
                  </a:outerShdw>
                </a:effectLst>
                <a:latin typeface="Verdana" pitchFamily="34" charset="0"/>
              </a:rPr>
              <a:t>No Post-audits</a:t>
            </a:r>
          </a:p>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Faulty Reward System:  </a:t>
            </a:r>
            <a:r>
              <a:rPr lang="en-US" sz="2200" b="1" i="1" dirty="0">
                <a:solidFill>
                  <a:srgbClr val="FFFFFF"/>
                </a:solidFill>
                <a:effectLst>
                  <a:outerShdw blurRad="38100" dist="38100" dir="2700000" algn="tl">
                    <a:srgbClr val="000000">
                      <a:alpha val="43137"/>
                    </a:srgbClr>
                  </a:outerShdw>
                </a:effectLst>
                <a:latin typeface="Verdana" pitchFamily="34" charset="0"/>
              </a:rPr>
              <a:t>Activity</a:t>
            </a:r>
            <a:r>
              <a:rPr lang="en-US" sz="2200" b="1" dirty="0">
                <a:solidFill>
                  <a:srgbClr val="FFFFFF"/>
                </a:solidFill>
                <a:effectLst>
                  <a:outerShdw blurRad="38100" dist="38100" dir="2700000" algn="tl">
                    <a:srgbClr val="000000">
                      <a:alpha val="43137"/>
                    </a:srgbClr>
                  </a:outerShdw>
                </a:effectLst>
                <a:latin typeface="Verdana" pitchFamily="34" charset="0"/>
              </a:rPr>
              <a:t> vs. </a:t>
            </a:r>
            <a:r>
              <a:rPr lang="en-US" sz="2200" b="1" i="1" dirty="0">
                <a:solidFill>
                  <a:srgbClr val="FFFFFF"/>
                </a:solidFill>
                <a:effectLst>
                  <a:outerShdw blurRad="38100" dist="38100" dir="2700000" algn="tl">
                    <a:srgbClr val="000000">
                      <a:alpha val="43137"/>
                    </a:srgbClr>
                  </a:outerShdw>
                </a:effectLst>
                <a:latin typeface="Verdana" pitchFamily="34" charset="0"/>
              </a:rPr>
              <a:t>Results</a:t>
            </a:r>
          </a:p>
        </p:txBody>
      </p:sp>
    </p:spTree>
    <p:extLst>
      <p:ext uri="{BB962C8B-B14F-4D97-AF65-F5344CB8AC3E}">
        <p14:creationId xmlns:p14="http://schemas.microsoft.com/office/powerpoint/2010/main" val="8928428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bg2"/>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374578" y="639763"/>
            <a:ext cx="7260116" cy="9233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0" fontAlgn="base" hangingPunct="0">
              <a:spcBef>
                <a:spcPct val="50000"/>
              </a:spcBef>
              <a:spcAft>
                <a:spcPct val="0"/>
              </a:spcAft>
            </a:pPr>
            <a:r>
              <a:rPr lang="en-US" altLang="en-US" sz="5400" u="sng" dirty="0">
                <a:solidFill>
                  <a:srgbClr val="FFFF00"/>
                </a:solidFill>
                <a:latin typeface="Arial Narrow Bold" charset="0"/>
              </a:rPr>
              <a:t>BIGGEST CHALLENGE:</a:t>
            </a:r>
          </a:p>
        </p:txBody>
      </p:sp>
      <p:sp>
        <p:nvSpPr>
          <p:cNvPr id="242691" name="Text Box 3"/>
          <p:cNvSpPr txBox="1">
            <a:spLocks noChangeArrowheads="1"/>
          </p:cNvSpPr>
          <p:nvPr/>
        </p:nvSpPr>
        <p:spPr bwMode="auto">
          <a:xfrm>
            <a:off x="156932" y="1838463"/>
            <a:ext cx="8825716" cy="19389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lgn="l">
              <a:tabLst>
                <a:tab pos="914400" algn="l"/>
              </a:tabLst>
              <a:defRPr>
                <a:solidFill>
                  <a:schemeClr val="tx1"/>
                </a:solidFill>
                <a:latin typeface="Arial" charset="0"/>
              </a:defRPr>
            </a:lvl1pPr>
            <a:lvl2pPr marL="914400" indent="-457200" algn="l">
              <a:tabLst>
                <a:tab pos="914400" algn="l"/>
              </a:tabLst>
              <a:defRPr>
                <a:solidFill>
                  <a:schemeClr val="tx1"/>
                </a:solidFill>
                <a:latin typeface="Arial" charset="0"/>
              </a:defRPr>
            </a:lvl2pPr>
            <a:lvl3pPr marL="1028700" algn="l">
              <a:tabLst>
                <a:tab pos="914400" algn="l"/>
              </a:tabLst>
              <a:defRPr>
                <a:solidFill>
                  <a:schemeClr val="tx1"/>
                </a:solidFill>
                <a:latin typeface="Arial" charset="0"/>
              </a:defRPr>
            </a:lvl3pPr>
            <a:lvl4pPr algn="l">
              <a:tabLst>
                <a:tab pos="914400" algn="l"/>
              </a:tabLst>
              <a:defRPr>
                <a:solidFill>
                  <a:schemeClr val="tx1"/>
                </a:solidFill>
                <a:latin typeface="Arial" charset="0"/>
              </a:defRPr>
            </a:lvl4pPr>
            <a:lvl5pPr algn="l">
              <a:tabLst>
                <a:tab pos="914400" algn="l"/>
              </a:tabLst>
              <a:defRPr>
                <a:solidFill>
                  <a:schemeClr val="tx1"/>
                </a:solidFill>
                <a:latin typeface="Arial" charset="0"/>
              </a:defRPr>
            </a:lvl5pPr>
            <a:lvl6pPr fontAlgn="base">
              <a:spcBef>
                <a:spcPct val="0"/>
              </a:spcBef>
              <a:spcAft>
                <a:spcPct val="0"/>
              </a:spcAft>
              <a:tabLst>
                <a:tab pos="914400" algn="l"/>
              </a:tabLst>
              <a:defRPr>
                <a:solidFill>
                  <a:schemeClr val="tx1"/>
                </a:solidFill>
                <a:latin typeface="Arial" charset="0"/>
              </a:defRPr>
            </a:lvl6pPr>
            <a:lvl7pPr fontAlgn="base">
              <a:spcBef>
                <a:spcPct val="0"/>
              </a:spcBef>
              <a:spcAft>
                <a:spcPct val="0"/>
              </a:spcAft>
              <a:tabLst>
                <a:tab pos="914400" algn="l"/>
              </a:tabLst>
              <a:defRPr>
                <a:solidFill>
                  <a:schemeClr val="tx1"/>
                </a:solidFill>
                <a:latin typeface="Arial" charset="0"/>
              </a:defRPr>
            </a:lvl7pPr>
            <a:lvl8pPr fontAlgn="base">
              <a:spcBef>
                <a:spcPct val="0"/>
              </a:spcBef>
              <a:spcAft>
                <a:spcPct val="0"/>
              </a:spcAft>
              <a:tabLst>
                <a:tab pos="914400" algn="l"/>
              </a:tabLst>
              <a:defRPr>
                <a:solidFill>
                  <a:schemeClr val="tx1"/>
                </a:solidFill>
                <a:latin typeface="Arial" charset="0"/>
              </a:defRPr>
            </a:lvl8pPr>
            <a:lvl9pPr fontAlgn="base">
              <a:spcBef>
                <a:spcPct val="0"/>
              </a:spcBef>
              <a:spcAft>
                <a:spcPct val="0"/>
              </a:spcAft>
              <a:tabLst>
                <a:tab pos="914400" algn="l"/>
              </a:tabLst>
              <a:defRPr>
                <a:solidFill>
                  <a:schemeClr val="tx1"/>
                </a:solidFill>
                <a:latin typeface="Arial" charset="0"/>
              </a:defRPr>
            </a:lvl9pPr>
          </a:lstStyle>
          <a:p>
            <a:pPr marL="457200" lvl="1" indent="0" eaLnBrk="0" fontAlgn="base" hangingPunct="0">
              <a:spcBef>
                <a:spcPct val="75000"/>
              </a:spcBef>
              <a:spcAft>
                <a:spcPct val="0"/>
              </a:spcAft>
            </a:pPr>
            <a:r>
              <a:rPr lang="en-US" altLang="en-US" sz="4000" i="1" dirty="0">
                <a:solidFill>
                  <a:srgbClr val="FFFFFF"/>
                </a:solidFill>
                <a:latin typeface="Arial Narrow Bold" charset="0"/>
              </a:rPr>
              <a:t>Convincing Educated Technical &amp; Management Professionals that  THEY are subject to Cognitive Bias . . . </a:t>
            </a:r>
            <a:r>
              <a:rPr lang="en-US" altLang="en-US" sz="4000" dirty="0">
                <a:solidFill>
                  <a:srgbClr val="FFFFFF"/>
                </a:solidFill>
                <a:latin typeface="Arial Narrow Bold" charset="0"/>
              </a:rPr>
              <a:t>. . </a:t>
            </a:r>
          </a:p>
        </p:txBody>
      </p:sp>
      <p:sp>
        <p:nvSpPr>
          <p:cNvPr id="2" name="Rectangle 1"/>
          <p:cNvSpPr/>
          <p:nvPr/>
        </p:nvSpPr>
        <p:spPr>
          <a:xfrm>
            <a:off x="543207" y="4520717"/>
            <a:ext cx="853791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fontAlgn="base" hangingPunct="0">
              <a:spcBef>
                <a:spcPct val="0"/>
              </a:spcBef>
              <a:spcAft>
                <a:spcPct val="0"/>
              </a:spcAft>
            </a:pPr>
            <a:r>
              <a:rPr lang="en-US" sz="3600" b="1" i="1" spc="50" dirty="0">
                <a:ln w="11430"/>
                <a:solidFill>
                  <a:srgbClr val="FF0000"/>
                </a:solidFill>
                <a:effectLst>
                  <a:outerShdw blurRad="76200" dist="50800" dir="5400000" algn="tl" rotWithShape="0">
                    <a:srgbClr val="000000">
                      <a:alpha val="65000"/>
                    </a:srgbClr>
                  </a:outerShdw>
                </a:effectLst>
                <a:latin typeface="Verdana" pitchFamily="34" charset="0"/>
              </a:rPr>
              <a:t>. . . JUST LIKE EVERYONE ELSE!</a:t>
            </a:r>
          </a:p>
        </p:txBody>
      </p:sp>
    </p:spTree>
    <p:extLst>
      <p:ext uri="{BB962C8B-B14F-4D97-AF65-F5344CB8AC3E}">
        <p14:creationId xmlns:p14="http://schemas.microsoft.com/office/powerpoint/2010/main" val="379008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773797" y="2398713"/>
            <a:ext cx="55964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8000" b="1" cap="small" spc="-300" dirty="0">
                <a:solidFill>
                  <a:srgbClr val="FFFFFF"/>
                </a:solidFill>
                <a:effectLst>
                  <a:outerShdw blurRad="38100" dist="38100" dir="2700000" algn="tl">
                    <a:srgbClr val="000000">
                      <a:alpha val="43137"/>
                    </a:srgbClr>
                  </a:outerShdw>
                </a:effectLst>
                <a:latin typeface="Verdana" pitchFamily="34" charset="0"/>
              </a:rPr>
              <a:t>EXERCISE</a:t>
            </a:r>
          </a:p>
        </p:txBody>
      </p:sp>
    </p:spTree>
    <p:extLst>
      <p:ext uri="{BB962C8B-B14F-4D97-AF65-F5344CB8AC3E}">
        <p14:creationId xmlns:p14="http://schemas.microsoft.com/office/powerpoint/2010/main" val="263123397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1000" tmFilter="0, 0; .2, .5; .8, .5; 1, 0"/>
                                        <p:tgtEl>
                                          <p:spTgt spid="156674"/>
                                        </p:tgtEl>
                                      </p:cBhvr>
                                    </p:animEffect>
                                    <p:animScale>
                                      <p:cBhvr>
                                        <p:cTn id="7" dur="500" autoRev="1" fill="hold"/>
                                        <p:tgtEl>
                                          <p:spTgt spid="1566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heep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86658"/>
      </p:ext>
    </p:extLst>
  </p:cSld>
  <p:clrMapOvr>
    <a:masterClrMapping/>
  </p:clrMapOvr>
  <p:transition xmlns:p14="http://schemas.microsoft.com/office/powerpoint/2010/mai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619003" y="2398713"/>
            <a:ext cx="790601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4400" b="1" cap="small" spc="-300" dirty="0">
                <a:solidFill>
                  <a:srgbClr val="FFFFFF"/>
                </a:solidFill>
                <a:effectLst>
                  <a:outerShdw blurRad="38100" dist="38100" dir="2700000" algn="tl">
                    <a:srgbClr val="000000">
                      <a:alpha val="43137"/>
                    </a:srgbClr>
                  </a:outerShdw>
                </a:effectLst>
                <a:latin typeface="Verdana" pitchFamily="34" charset="0"/>
              </a:rPr>
              <a:t>How Many Sheep Are There?</a:t>
            </a:r>
          </a:p>
        </p:txBody>
      </p:sp>
    </p:spTree>
    <p:extLst>
      <p:ext uri="{BB962C8B-B14F-4D97-AF65-F5344CB8AC3E}">
        <p14:creationId xmlns:p14="http://schemas.microsoft.com/office/powerpoint/2010/main" val="320191670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1000" tmFilter="0, 0; .2, .5; .8, .5; 1, 0"/>
                                        <p:tgtEl>
                                          <p:spTgt spid="156674"/>
                                        </p:tgtEl>
                                      </p:cBhvr>
                                    </p:animEffect>
                                    <p:animScale>
                                      <p:cBhvr>
                                        <p:cTn id="7" dur="500" autoRev="1" fill="hold"/>
                                        <p:tgtEl>
                                          <p:spTgt spid="1566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rot="16200000">
            <a:off x="6350" y="4973638"/>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1" name="Rectangle 3"/>
          <p:cNvSpPr>
            <a:spLocks noChangeArrowheads="1"/>
          </p:cNvSpPr>
          <p:nvPr/>
        </p:nvSpPr>
        <p:spPr bwMode="auto">
          <a:xfrm>
            <a:off x="15875" y="1130300"/>
            <a:ext cx="9137650" cy="539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2" name="Rectangle 4"/>
          <p:cNvSpPr>
            <a:spLocks noChangeArrowheads="1"/>
          </p:cNvSpPr>
          <p:nvPr/>
        </p:nvSpPr>
        <p:spPr bwMode="auto">
          <a:xfrm>
            <a:off x="744538" y="1603375"/>
            <a:ext cx="75326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3" name="Line 5"/>
          <p:cNvSpPr>
            <a:spLocks noChangeShapeType="1"/>
          </p:cNvSpPr>
          <p:nvPr/>
        </p:nvSpPr>
        <p:spPr bwMode="auto">
          <a:xfrm>
            <a:off x="1195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4" name="Line 6"/>
          <p:cNvSpPr>
            <a:spLocks noChangeShapeType="1"/>
          </p:cNvSpPr>
          <p:nvPr/>
        </p:nvSpPr>
        <p:spPr bwMode="auto">
          <a:xfrm>
            <a:off x="14605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5" name="Line 7"/>
          <p:cNvSpPr>
            <a:spLocks noChangeShapeType="1"/>
          </p:cNvSpPr>
          <p:nvPr/>
        </p:nvSpPr>
        <p:spPr bwMode="auto">
          <a:xfrm>
            <a:off x="1646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6" name="Line 8"/>
          <p:cNvSpPr>
            <a:spLocks noChangeShapeType="1"/>
          </p:cNvSpPr>
          <p:nvPr/>
        </p:nvSpPr>
        <p:spPr bwMode="auto">
          <a:xfrm>
            <a:off x="1801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7" name="Line 9"/>
          <p:cNvSpPr>
            <a:spLocks noChangeShapeType="1"/>
          </p:cNvSpPr>
          <p:nvPr/>
        </p:nvSpPr>
        <p:spPr bwMode="auto">
          <a:xfrm>
            <a:off x="19113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8" name="Line 10"/>
          <p:cNvSpPr>
            <a:spLocks noChangeShapeType="1"/>
          </p:cNvSpPr>
          <p:nvPr/>
        </p:nvSpPr>
        <p:spPr bwMode="auto">
          <a:xfrm>
            <a:off x="2020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9" name="Line 11"/>
          <p:cNvSpPr>
            <a:spLocks noChangeShapeType="1"/>
          </p:cNvSpPr>
          <p:nvPr/>
        </p:nvSpPr>
        <p:spPr bwMode="auto">
          <a:xfrm>
            <a:off x="20986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0" name="Line 12"/>
          <p:cNvSpPr>
            <a:spLocks noChangeShapeType="1"/>
          </p:cNvSpPr>
          <p:nvPr/>
        </p:nvSpPr>
        <p:spPr bwMode="auto">
          <a:xfrm>
            <a:off x="21764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1" name="Line 13"/>
          <p:cNvSpPr>
            <a:spLocks noChangeShapeType="1"/>
          </p:cNvSpPr>
          <p:nvPr/>
        </p:nvSpPr>
        <p:spPr bwMode="auto">
          <a:xfrm>
            <a:off x="2705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2" name="Line 14"/>
          <p:cNvSpPr>
            <a:spLocks noChangeShapeType="1"/>
          </p:cNvSpPr>
          <p:nvPr/>
        </p:nvSpPr>
        <p:spPr bwMode="auto">
          <a:xfrm>
            <a:off x="29702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3" name="Line 15"/>
          <p:cNvSpPr>
            <a:spLocks noChangeShapeType="1"/>
          </p:cNvSpPr>
          <p:nvPr/>
        </p:nvSpPr>
        <p:spPr bwMode="auto">
          <a:xfrm>
            <a:off x="3155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4" name="Line 16"/>
          <p:cNvSpPr>
            <a:spLocks noChangeShapeType="1"/>
          </p:cNvSpPr>
          <p:nvPr/>
        </p:nvSpPr>
        <p:spPr bwMode="auto">
          <a:xfrm>
            <a:off x="3297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5" name="Line 17"/>
          <p:cNvSpPr>
            <a:spLocks noChangeShapeType="1"/>
          </p:cNvSpPr>
          <p:nvPr/>
        </p:nvSpPr>
        <p:spPr bwMode="auto">
          <a:xfrm>
            <a:off x="34210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6" name="Line 18"/>
          <p:cNvSpPr>
            <a:spLocks noChangeShapeType="1"/>
          </p:cNvSpPr>
          <p:nvPr/>
        </p:nvSpPr>
        <p:spPr bwMode="auto">
          <a:xfrm>
            <a:off x="3530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7" name="Line 19"/>
          <p:cNvSpPr>
            <a:spLocks noChangeShapeType="1"/>
          </p:cNvSpPr>
          <p:nvPr/>
        </p:nvSpPr>
        <p:spPr bwMode="auto">
          <a:xfrm>
            <a:off x="3608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8" name="Line 20"/>
          <p:cNvSpPr>
            <a:spLocks noChangeShapeType="1"/>
          </p:cNvSpPr>
          <p:nvPr/>
        </p:nvSpPr>
        <p:spPr bwMode="auto">
          <a:xfrm>
            <a:off x="36861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9" name="Line 21"/>
          <p:cNvSpPr>
            <a:spLocks noChangeShapeType="1"/>
          </p:cNvSpPr>
          <p:nvPr/>
        </p:nvSpPr>
        <p:spPr bwMode="auto">
          <a:xfrm>
            <a:off x="4214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0" name="Line 22"/>
          <p:cNvSpPr>
            <a:spLocks noChangeShapeType="1"/>
          </p:cNvSpPr>
          <p:nvPr/>
        </p:nvSpPr>
        <p:spPr bwMode="auto">
          <a:xfrm>
            <a:off x="44799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1" name="Line 23"/>
          <p:cNvSpPr>
            <a:spLocks noChangeShapeType="1"/>
          </p:cNvSpPr>
          <p:nvPr/>
        </p:nvSpPr>
        <p:spPr bwMode="auto">
          <a:xfrm>
            <a:off x="4665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2" name="Line 24"/>
          <p:cNvSpPr>
            <a:spLocks noChangeShapeType="1"/>
          </p:cNvSpPr>
          <p:nvPr/>
        </p:nvSpPr>
        <p:spPr bwMode="auto">
          <a:xfrm>
            <a:off x="4806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3" name="Line 25"/>
          <p:cNvSpPr>
            <a:spLocks noChangeShapeType="1"/>
          </p:cNvSpPr>
          <p:nvPr/>
        </p:nvSpPr>
        <p:spPr bwMode="auto">
          <a:xfrm>
            <a:off x="49307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4" name="Line 26"/>
          <p:cNvSpPr>
            <a:spLocks noChangeShapeType="1"/>
          </p:cNvSpPr>
          <p:nvPr/>
        </p:nvSpPr>
        <p:spPr bwMode="auto">
          <a:xfrm>
            <a:off x="50244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5" name="Line 27"/>
          <p:cNvSpPr>
            <a:spLocks noChangeShapeType="1"/>
          </p:cNvSpPr>
          <p:nvPr/>
        </p:nvSpPr>
        <p:spPr bwMode="auto">
          <a:xfrm>
            <a:off x="5118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6" name="Line 28"/>
          <p:cNvSpPr>
            <a:spLocks noChangeShapeType="1"/>
          </p:cNvSpPr>
          <p:nvPr/>
        </p:nvSpPr>
        <p:spPr bwMode="auto">
          <a:xfrm>
            <a:off x="5195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7" name="Line 29"/>
          <p:cNvSpPr>
            <a:spLocks noChangeShapeType="1"/>
          </p:cNvSpPr>
          <p:nvPr/>
        </p:nvSpPr>
        <p:spPr bwMode="auto">
          <a:xfrm>
            <a:off x="5724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8" name="Line 30"/>
          <p:cNvSpPr>
            <a:spLocks noChangeShapeType="1"/>
          </p:cNvSpPr>
          <p:nvPr/>
        </p:nvSpPr>
        <p:spPr bwMode="auto">
          <a:xfrm>
            <a:off x="59896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9" name="Line 31"/>
          <p:cNvSpPr>
            <a:spLocks noChangeShapeType="1"/>
          </p:cNvSpPr>
          <p:nvPr/>
        </p:nvSpPr>
        <p:spPr bwMode="auto">
          <a:xfrm>
            <a:off x="6175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0" name="Line 32"/>
          <p:cNvSpPr>
            <a:spLocks noChangeShapeType="1"/>
          </p:cNvSpPr>
          <p:nvPr/>
        </p:nvSpPr>
        <p:spPr bwMode="auto">
          <a:xfrm>
            <a:off x="6316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1" name="Line 33"/>
          <p:cNvSpPr>
            <a:spLocks noChangeShapeType="1"/>
          </p:cNvSpPr>
          <p:nvPr/>
        </p:nvSpPr>
        <p:spPr bwMode="auto">
          <a:xfrm>
            <a:off x="64404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2" name="Line 34"/>
          <p:cNvSpPr>
            <a:spLocks noChangeShapeType="1"/>
          </p:cNvSpPr>
          <p:nvPr/>
        </p:nvSpPr>
        <p:spPr bwMode="auto">
          <a:xfrm>
            <a:off x="65341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3" name="Line 35"/>
          <p:cNvSpPr>
            <a:spLocks noChangeShapeType="1"/>
          </p:cNvSpPr>
          <p:nvPr/>
        </p:nvSpPr>
        <p:spPr bwMode="auto">
          <a:xfrm>
            <a:off x="6627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4" name="Line 36"/>
          <p:cNvSpPr>
            <a:spLocks noChangeShapeType="1"/>
          </p:cNvSpPr>
          <p:nvPr/>
        </p:nvSpPr>
        <p:spPr bwMode="auto">
          <a:xfrm>
            <a:off x="6705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5" name="Line 37"/>
          <p:cNvSpPr>
            <a:spLocks noChangeShapeType="1"/>
          </p:cNvSpPr>
          <p:nvPr/>
        </p:nvSpPr>
        <p:spPr bwMode="auto">
          <a:xfrm>
            <a:off x="72183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6" name="Line 38"/>
          <p:cNvSpPr>
            <a:spLocks noChangeShapeType="1"/>
          </p:cNvSpPr>
          <p:nvPr/>
        </p:nvSpPr>
        <p:spPr bwMode="auto">
          <a:xfrm>
            <a:off x="74834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7" name="Line 39"/>
          <p:cNvSpPr>
            <a:spLocks noChangeShapeType="1"/>
          </p:cNvSpPr>
          <p:nvPr/>
        </p:nvSpPr>
        <p:spPr bwMode="auto">
          <a:xfrm>
            <a:off x="76708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8" name="Line 40"/>
          <p:cNvSpPr>
            <a:spLocks noChangeShapeType="1"/>
          </p:cNvSpPr>
          <p:nvPr/>
        </p:nvSpPr>
        <p:spPr bwMode="auto">
          <a:xfrm>
            <a:off x="7826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9" name="Line 41"/>
          <p:cNvSpPr>
            <a:spLocks noChangeShapeType="1"/>
          </p:cNvSpPr>
          <p:nvPr/>
        </p:nvSpPr>
        <p:spPr bwMode="auto">
          <a:xfrm>
            <a:off x="79502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0" name="Line 42"/>
          <p:cNvSpPr>
            <a:spLocks noChangeShapeType="1"/>
          </p:cNvSpPr>
          <p:nvPr/>
        </p:nvSpPr>
        <p:spPr bwMode="auto">
          <a:xfrm>
            <a:off x="80438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1" name="Line 43"/>
          <p:cNvSpPr>
            <a:spLocks noChangeShapeType="1"/>
          </p:cNvSpPr>
          <p:nvPr/>
        </p:nvSpPr>
        <p:spPr bwMode="auto">
          <a:xfrm>
            <a:off x="8137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2" name="Line 44"/>
          <p:cNvSpPr>
            <a:spLocks noChangeShapeType="1"/>
          </p:cNvSpPr>
          <p:nvPr/>
        </p:nvSpPr>
        <p:spPr bwMode="auto">
          <a:xfrm>
            <a:off x="82153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3" name="Line 45"/>
          <p:cNvSpPr>
            <a:spLocks noChangeShapeType="1"/>
          </p:cNvSpPr>
          <p:nvPr/>
        </p:nvSpPr>
        <p:spPr bwMode="auto">
          <a:xfrm>
            <a:off x="744538"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4" name="Line 46"/>
          <p:cNvSpPr>
            <a:spLocks noChangeShapeType="1"/>
          </p:cNvSpPr>
          <p:nvPr/>
        </p:nvSpPr>
        <p:spPr bwMode="auto">
          <a:xfrm>
            <a:off x="2254250"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5" name="Line 47"/>
          <p:cNvSpPr>
            <a:spLocks noChangeShapeType="1"/>
          </p:cNvSpPr>
          <p:nvPr/>
        </p:nvSpPr>
        <p:spPr bwMode="auto">
          <a:xfrm>
            <a:off x="376396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6" name="Line 48"/>
          <p:cNvSpPr>
            <a:spLocks noChangeShapeType="1"/>
          </p:cNvSpPr>
          <p:nvPr/>
        </p:nvSpPr>
        <p:spPr bwMode="auto">
          <a:xfrm>
            <a:off x="676751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7" name="Line 49"/>
          <p:cNvSpPr>
            <a:spLocks noChangeShapeType="1"/>
          </p:cNvSpPr>
          <p:nvPr/>
        </p:nvSpPr>
        <p:spPr bwMode="auto">
          <a:xfrm>
            <a:off x="8277225"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8" name="Rectangle 50"/>
          <p:cNvSpPr>
            <a:spLocks noChangeArrowheads="1"/>
          </p:cNvSpPr>
          <p:nvPr/>
        </p:nvSpPr>
        <p:spPr bwMode="auto">
          <a:xfrm>
            <a:off x="744538" y="1603375"/>
            <a:ext cx="7532687" cy="432435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9" name="Line 51"/>
          <p:cNvSpPr>
            <a:spLocks noChangeShapeType="1"/>
          </p:cNvSpPr>
          <p:nvPr/>
        </p:nvSpPr>
        <p:spPr bwMode="auto">
          <a:xfrm>
            <a:off x="5257800" y="1603375"/>
            <a:ext cx="1588" cy="432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0" name="Line 52"/>
          <p:cNvSpPr>
            <a:spLocks noChangeShapeType="1"/>
          </p:cNvSpPr>
          <p:nvPr/>
        </p:nvSpPr>
        <p:spPr bwMode="auto">
          <a:xfrm>
            <a:off x="744538" y="1603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1" name="Line 53"/>
          <p:cNvSpPr>
            <a:spLocks noChangeShapeType="1"/>
          </p:cNvSpPr>
          <p:nvPr/>
        </p:nvSpPr>
        <p:spPr bwMode="auto">
          <a:xfrm>
            <a:off x="8277225" y="1603375"/>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2" name="Line 54"/>
          <p:cNvSpPr>
            <a:spLocks noChangeShapeType="1"/>
          </p:cNvSpPr>
          <p:nvPr/>
        </p:nvSpPr>
        <p:spPr bwMode="auto">
          <a:xfrm flipH="1">
            <a:off x="744538" y="1857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3" name="Line 55"/>
          <p:cNvSpPr>
            <a:spLocks noChangeShapeType="1"/>
          </p:cNvSpPr>
          <p:nvPr/>
        </p:nvSpPr>
        <p:spPr bwMode="auto">
          <a:xfrm>
            <a:off x="744538" y="1857375"/>
            <a:ext cx="1587" cy="381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4" name="Line 56"/>
          <p:cNvSpPr>
            <a:spLocks noChangeShapeType="1"/>
          </p:cNvSpPr>
          <p:nvPr/>
        </p:nvSpPr>
        <p:spPr bwMode="auto">
          <a:xfrm>
            <a:off x="744538" y="2238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5" name="Line 57"/>
          <p:cNvSpPr>
            <a:spLocks noChangeShapeType="1"/>
          </p:cNvSpPr>
          <p:nvPr/>
        </p:nvSpPr>
        <p:spPr bwMode="auto">
          <a:xfrm>
            <a:off x="8277225" y="2238375"/>
            <a:ext cx="1588" cy="3397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6" name="Line 58"/>
          <p:cNvSpPr>
            <a:spLocks noChangeShapeType="1"/>
          </p:cNvSpPr>
          <p:nvPr/>
        </p:nvSpPr>
        <p:spPr bwMode="auto">
          <a:xfrm flipH="1">
            <a:off x="744538" y="25781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7" name="Line 59"/>
          <p:cNvSpPr>
            <a:spLocks noChangeShapeType="1"/>
          </p:cNvSpPr>
          <p:nvPr/>
        </p:nvSpPr>
        <p:spPr bwMode="auto">
          <a:xfrm>
            <a:off x="744538" y="2578100"/>
            <a:ext cx="1587"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8" name="Line 60"/>
          <p:cNvSpPr>
            <a:spLocks noChangeShapeType="1"/>
          </p:cNvSpPr>
          <p:nvPr/>
        </p:nvSpPr>
        <p:spPr bwMode="auto">
          <a:xfrm>
            <a:off x="744538" y="29813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9" name="Line 61"/>
          <p:cNvSpPr>
            <a:spLocks noChangeShapeType="1"/>
          </p:cNvSpPr>
          <p:nvPr/>
        </p:nvSpPr>
        <p:spPr bwMode="auto">
          <a:xfrm>
            <a:off x="8277225" y="2981325"/>
            <a:ext cx="1588" cy="2968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0" name="Line 62"/>
          <p:cNvSpPr>
            <a:spLocks noChangeShapeType="1"/>
          </p:cNvSpPr>
          <p:nvPr/>
        </p:nvSpPr>
        <p:spPr bwMode="auto">
          <a:xfrm flipH="1">
            <a:off x="744538" y="3278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1" name="Line 63"/>
          <p:cNvSpPr>
            <a:spLocks noChangeShapeType="1"/>
          </p:cNvSpPr>
          <p:nvPr/>
        </p:nvSpPr>
        <p:spPr bwMode="auto">
          <a:xfrm>
            <a:off x="744538" y="3278188"/>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2" name="Line 64"/>
          <p:cNvSpPr>
            <a:spLocks noChangeShapeType="1"/>
          </p:cNvSpPr>
          <p:nvPr/>
        </p:nvSpPr>
        <p:spPr bwMode="auto">
          <a:xfrm>
            <a:off x="744538" y="3532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3" name="Line 65"/>
          <p:cNvSpPr>
            <a:spLocks noChangeShapeType="1"/>
          </p:cNvSpPr>
          <p:nvPr/>
        </p:nvSpPr>
        <p:spPr bwMode="auto">
          <a:xfrm>
            <a:off x="8277225" y="3532188"/>
            <a:ext cx="1588" cy="2333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4" name="Line 66"/>
          <p:cNvSpPr>
            <a:spLocks noChangeShapeType="1"/>
          </p:cNvSpPr>
          <p:nvPr/>
        </p:nvSpPr>
        <p:spPr bwMode="auto">
          <a:xfrm flipH="1">
            <a:off x="744538" y="376555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5" name="Line 67"/>
          <p:cNvSpPr>
            <a:spLocks noChangeShapeType="1"/>
          </p:cNvSpPr>
          <p:nvPr/>
        </p:nvSpPr>
        <p:spPr bwMode="auto">
          <a:xfrm>
            <a:off x="744538" y="3765550"/>
            <a:ext cx="1587" cy="2333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6" name="Line 68"/>
          <p:cNvSpPr>
            <a:spLocks noChangeShapeType="1"/>
          </p:cNvSpPr>
          <p:nvPr/>
        </p:nvSpPr>
        <p:spPr bwMode="auto">
          <a:xfrm>
            <a:off x="744538" y="3998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7" name="Line 69"/>
          <p:cNvSpPr>
            <a:spLocks noChangeShapeType="1"/>
          </p:cNvSpPr>
          <p:nvPr/>
        </p:nvSpPr>
        <p:spPr bwMode="auto">
          <a:xfrm>
            <a:off x="8277225" y="3998913"/>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8" name="Line 70"/>
          <p:cNvSpPr>
            <a:spLocks noChangeShapeType="1"/>
          </p:cNvSpPr>
          <p:nvPr/>
        </p:nvSpPr>
        <p:spPr bwMode="auto">
          <a:xfrm flipH="1">
            <a:off x="744538" y="4252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9" name="Line 71"/>
          <p:cNvSpPr>
            <a:spLocks noChangeShapeType="1"/>
          </p:cNvSpPr>
          <p:nvPr/>
        </p:nvSpPr>
        <p:spPr bwMode="auto">
          <a:xfrm>
            <a:off x="744538" y="4252913"/>
            <a:ext cx="1587" cy="2968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0" name="Line 72"/>
          <p:cNvSpPr>
            <a:spLocks noChangeShapeType="1"/>
          </p:cNvSpPr>
          <p:nvPr/>
        </p:nvSpPr>
        <p:spPr bwMode="auto">
          <a:xfrm>
            <a:off x="744538" y="45497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1" name="Line 73"/>
          <p:cNvSpPr>
            <a:spLocks noChangeShapeType="1"/>
          </p:cNvSpPr>
          <p:nvPr/>
        </p:nvSpPr>
        <p:spPr bwMode="auto">
          <a:xfrm>
            <a:off x="8277225" y="4549775"/>
            <a:ext cx="1588"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2" name="Line 74"/>
          <p:cNvSpPr>
            <a:spLocks noChangeShapeType="1"/>
          </p:cNvSpPr>
          <p:nvPr/>
        </p:nvSpPr>
        <p:spPr bwMode="auto">
          <a:xfrm flipH="1">
            <a:off x="744538" y="49530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3" name="Line 75"/>
          <p:cNvSpPr>
            <a:spLocks noChangeShapeType="1"/>
          </p:cNvSpPr>
          <p:nvPr/>
        </p:nvSpPr>
        <p:spPr bwMode="auto">
          <a:xfrm>
            <a:off x="744538" y="4953000"/>
            <a:ext cx="1587" cy="33813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4" name="Line 76"/>
          <p:cNvSpPr>
            <a:spLocks noChangeShapeType="1"/>
          </p:cNvSpPr>
          <p:nvPr/>
        </p:nvSpPr>
        <p:spPr bwMode="auto">
          <a:xfrm>
            <a:off x="744538" y="529113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5" name="Line 77"/>
          <p:cNvSpPr>
            <a:spLocks noChangeShapeType="1"/>
          </p:cNvSpPr>
          <p:nvPr/>
        </p:nvSpPr>
        <p:spPr bwMode="auto">
          <a:xfrm>
            <a:off x="8277225" y="5291138"/>
            <a:ext cx="1588" cy="382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6" name="Line 78"/>
          <p:cNvSpPr>
            <a:spLocks noChangeShapeType="1"/>
          </p:cNvSpPr>
          <p:nvPr/>
        </p:nvSpPr>
        <p:spPr bwMode="auto">
          <a:xfrm flipH="1">
            <a:off x="744538" y="5673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7" name="Line 79"/>
          <p:cNvSpPr>
            <a:spLocks noChangeShapeType="1"/>
          </p:cNvSpPr>
          <p:nvPr/>
        </p:nvSpPr>
        <p:spPr bwMode="auto">
          <a:xfrm>
            <a:off x="744538" y="5673725"/>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8" name="Line 80"/>
          <p:cNvSpPr>
            <a:spLocks noChangeShapeType="1"/>
          </p:cNvSpPr>
          <p:nvPr/>
        </p:nvSpPr>
        <p:spPr bwMode="auto">
          <a:xfrm>
            <a:off x="744538" y="5927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9" name="Rectangle 81"/>
          <p:cNvSpPr>
            <a:spLocks noChangeArrowheads="1"/>
          </p:cNvSpPr>
          <p:nvPr/>
        </p:nvSpPr>
        <p:spPr bwMode="auto">
          <a:xfrm>
            <a:off x="8432800" y="5556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P98</a:t>
            </a:r>
            <a:endParaRPr lang="en-US" sz="2400">
              <a:solidFill>
                <a:srgbClr val="000000"/>
              </a:solidFill>
              <a:latin typeface="Verdana" pitchFamily="34" charset="0"/>
            </a:endParaRPr>
          </a:p>
        </p:txBody>
      </p:sp>
      <p:sp>
        <p:nvSpPr>
          <p:cNvPr id="145490" name="Rectangle 82"/>
          <p:cNvSpPr>
            <a:spLocks noChangeArrowheads="1"/>
          </p:cNvSpPr>
          <p:nvPr/>
        </p:nvSpPr>
        <p:spPr bwMode="auto">
          <a:xfrm>
            <a:off x="8432800" y="5175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P95</a:t>
            </a:r>
            <a:endParaRPr lang="en-US" sz="2400">
              <a:solidFill>
                <a:srgbClr val="000000"/>
              </a:solidFill>
              <a:latin typeface="Verdana" pitchFamily="34" charset="0"/>
            </a:endParaRPr>
          </a:p>
        </p:txBody>
      </p:sp>
      <p:sp>
        <p:nvSpPr>
          <p:cNvPr id="145491" name="Rectangle 83"/>
          <p:cNvSpPr>
            <a:spLocks noChangeArrowheads="1"/>
          </p:cNvSpPr>
          <p:nvPr/>
        </p:nvSpPr>
        <p:spPr bwMode="auto">
          <a:xfrm>
            <a:off x="8432800" y="48355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P90</a:t>
            </a:r>
            <a:endParaRPr lang="en-US" sz="3200" b="1">
              <a:solidFill>
                <a:srgbClr val="000000"/>
              </a:solidFill>
              <a:latin typeface="Verdana" pitchFamily="34" charset="0"/>
            </a:endParaRPr>
          </a:p>
        </p:txBody>
      </p:sp>
      <p:sp>
        <p:nvSpPr>
          <p:cNvPr id="145492" name="Rectangle 84"/>
          <p:cNvSpPr>
            <a:spLocks noChangeArrowheads="1"/>
          </p:cNvSpPr>
          <p:nvPr/>
        </p:nvSpPr>
        <p:spPr bwMode="auto">
          <a:xfrm>
            <a:off x="8432800" y="443230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P80</a:t>
            </a:r>
            <a:endParaRPr lang="en-US" sz="2400">
              <a:solidFill>
                <a:srgbClr val="000000"/>
              </a:solidFill>
              <a:latin typeface="Verdana" pitchFamily="34" charset="0"/>
            </a:endParaRPr>
          </a:p>
        </p:txBody>
      </p:sp>
      <p:sp>
        <p:nvSpPr>
          <p:cNvPr id="145493" name="Rectangle 85"/>
          <p:cNvSpPr>
            <a:spLocks noChangeArrowheads="1"/>
          </p:cNvSpPr>
          <p:nvPr/>
        </p:nvSpPr>
        <p:spPr bwMode="auto">
          <a:xfrm>
            <a:off x="8432800" y="4135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P70</a:t>
            </a:r>
            <a:endParaRPr lang="en-US" sz="2400">
              <a:solidFill>
                <a:srgbClr val="000000"/>
              </a:solidFill>
              <a:latin typeface="Verdana" pitchFamily="34" charset="0"/>
            </a:endParaRPr>
          </a:p>
        </p:txBody>
      </p:sp>
      <p:sp>
        <p:nvSpPr>
          <p:cNvPr id="145494" name="Rectangle 86"/>
          <p:cNvSpPr>
            <a:spLocks noChangeArrowheads="1"/>
          </p:cNvSpPr>
          <p:nvPr/>
        </p:nvSpPr>
        <p:spPr bwMode="auto">
          <a:xfrm>
            <a:off x="8432800" y="3881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P60</a:t>
            </a:r>
            <a:endParaRPr lang="en-US" sz="2400">
              <a:solidFill>
                <a:srgbClr val="000000"/>
              </a:solidFill>
              <a:latin typeface="Verdana" pitchFamily="34" charset="0"/>
            </a:endParaRPr>
          </a:p>
        </p:txBody>
      </p:sp>
      <p:sp>
        <p:nvSpPr>
          <p:cNvPr id="145495" name="Rectangle 87"/>
          <p:cNvSpPr>
            <a:spLocks noChangeArrowheads="1"/>
          </p:cNvSpPr>
          <p:nvPr/>
        </p:nvSpPr>
        <p:spPr bwMode="auto">
          <a:xfrm>
            <a:off x="8432800" y="15287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P1</a:t>
            </a:r>
            <a:endParaRPr lang="en-US" sz="2400">
              <a:solidFill>
                <a:srgbClr val="000000"/>
              </a:solidFill>
              <a:latin typeface="Verdana" pitchFamily="34" charset="0"/>
            </a:endParaRPr>
          </a:p>
        </p:txBody>
      </p:sp>
      <p:sp>
        <p:nvSpPr>
          <p:cNvPr id="145496" name="Rectangle 88"/>
          <p:cNvSpPr>
            <a:spLocks noChangeArrowheads="1"/>
          </p:cNvSpPr>
          <p:nvPr/>
        </p:nvSpPr>
        <p:spPr bwMode="auto">
          <a:xfrm>
            <a:off x="8432800" y="173990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a:t>
            </a:r>
            <a:endParaRPr lang="en-US" sz="2400">
              <a:solidFill>
                <a:srgbClr val="000000"/>
              </a:solidFill>
              <a:latin typeface="Verdana" pitchFamily="34" charset="0"/>
            </a:endParaRPr>
          </a:p>
        </p:txBody>
      </p:sp>
      <p:sp>
        <p:nvSpPr>
          <p:cNvPr id="145497" name="Rectangle 89"/>
          <p:cNvSpPr>
            <a:spLocks noChangeArrowheads="1"/>
          </p:cNvSpPr>
          <p:nvPr/>
        </p:nvSpPr>
        <p:spPr bwMode="auto">
          <a:xfrm>
            <a:off x="8432800" y="21224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a:t>
            </a:r>
            <a:endParaRPr lang="en-US" sz="2400">
              <a:solidFill>
                <a:srgbClr val="000000"/>
              </a:solidFill>
              <a:latin typeface="Verdana" pitchFamily="34" charset="0"/>
            </a:endParaRPr>
          </a:p>
        </p:txBody>
      </p:sp>
      <p:sp>
        <p:nvSpPr>
          <p:cNvPr id="145498" name="Rectangle 90"/>
          <p:cNvSpPr>
            <a:spLocks noChangeArrowheads="1"/>
          </p:cNvSpPr>
          <p:nvPr/>
        </p:nvSpPr>
        <p:spPr bwMode="auto">
          <a:xfrm>
            <a:off x="8432800" y="24606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P10</a:t>
            </a:r>
            <a:endParaRPr lang="en-US">
              <a:solidFill>
                <a:srgbClr val="000000"/>
              </a:solidFill>
              <a:latin typeface="Verdana" pitchFamily="34" charset="0"/>
            </a:endParaRPr>
          </a:p>
        </p:txBody>
      </p:sp>
      <p:sp>
        <p:nvSpPr>
          <p:cNvPr id="145499" name="Rectangle 91"/>
          <p:cNvSpPr>
            <a:spLocks noChangeArrowheads="1"/>
          </p:cNvSpPr>
          <p:nvPr/>
        </p:nvSpPr>
        <p:spPr bwMode="auto">
          <a:xfrm>
            <a:off x="8432800" y="28638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P20</a:t>
            </a:r>
            <a:endParaRPr lang="en-US" sz="2400">
              <a:solidFill>
                <a:srgbClr val="000000"/>
              </a:solidFill>
              <a:latin typeface="Verdana" pitchFamily="34" charset="0"/>
            </a:endParaRPr>
          </a:p>
        </p:txBody>
      </p:sp>
      <p:sp>
        <p:nvSpPr>
          <p:cNvPr id="145500" name="Rectangle 92"/>
          <p:cNvSpPr>
            <a:spLocks noChangeArrowheads="1"/>
          </p:cNvSpPr>
          <p:nvPr/>
        </p:nvSpPr>
        <p:spPr bwMode="auto">
          <a:xfrm>
            <a:off x="8432800" y="3160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P30</a:t>
            </a:r>
            <a:endParaRPr lang="en-US" sz="2400">
              <a:solidFill>
                <a:srgbClr val="000000"/>
              </a:solidFill>
              <a:latin typeface="Verdana" pitchFamily="34" charset="0"/>
            </a:endParaRPr>
          </a:p>
        </p:txBody>
      </p:sp>
      <p:sp>
        <p:nvSpPr>
          <p:cNvPr id="145501" name="Rectangle 93"/>
          <p:cNvSpPr>
            <a:spLocks noChangeArrowheads="1"/>
          </p:cNvSpPr>
          <p:nvPr/>
        </p:nvSpPr>
        <p:spPr bwMode="auto">
          <a:xfrm>
            <a:off x="8432800" y="3414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P40</a:t>
            </a:r>
            <a:endParaRPr lang="en-US" sz="2400">
              <a:solidFill>
                <a:srgbClr val="000000"/>
              </a:solidFill>
              <a:latin typeface="Verdana" pitchFamily="34" charset="0"/>
            </a:endParaRPr>
          </a:p>
        </p:txBody>
      </p:sp>
      <p:sp>
        <p:nvSpPr>
          <p:cNvPr id="145502" name="Rectangle 94"/>
          <p:cNvSpPr>
            <a:spLocks noChangeArrowheads="1"/>
          </p:cNvSpPr>
          <p:nvPr/>
        </p:nvSpPr>
        <p:spPr bwMode="auto">
          <a:xfrm>
            <a:off x="8432800" y="3648075"/>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P50</a:t>
            </a:r>
            <a:endParaRPr lang="en-US" sz="2400">
              <a:solidFill>
                <a:srgbClr val="000000"/>
              </a:solidFill>
              <a:latin typeface="Verdana" pitchFamily="34" charset="0"/>
            </a:endParaRPr>
          </a:p>
        </p:txBody>
      </p:sp>
      <p:sp>
        <p:nvSpPr>
          <p:cNvPr id="145503" name="Rectangle 95"/>
          <p:cNvSpPr>
            <a:spLocks noChangeArrowheads="1"/>
          </p:cNvSpPr>
          <p:nvPr/>
        </p:nvSpPr>
        <p:spPr bwMode="auto">
          <a:xfrm>
            <a:off x="8432800" y="58118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P99</a:t>
            </a:r>
            <a:endParaRPr lang="en-US" sz="2400">
              <a:solidFill>
                <a:srgbClr val="000000"/>
              </a:solidFill>
              <a:latin typeface="Verdana" pitchFamily="34" charset="0"/>
            </a:endParaRPr>
          </a:p>
        </p:txBody>
      </p:sp>
      <p:sp>
        <p:nvSpPr>
          <p:cNvPr id="145504" name="Rectangle 96"/>
          <p:cNvSpPr>
            <a:spLocks noChangeArrowheads="1"/>
          </p:cNvSpPr>
          <p:nvPr/>
        </p:nvSpPr>
        <p:spPr bwMode="auto">
          <a:xfrm>
            <a:off x="1428750" y="2058988"/>
            <a:ext cx="4508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5" name="Rectangle 97"/>
          <p:cNvSpPr>
            <a:spLocks noChangeArrowheads="1"/>
          </p:cNvSpPr>
          <p:nvPr/>
        </p:nvSpPr>
        <p:spPr bwMode="auto">
          <a:xfrm>
            <a:off x="1304925" y="1995488"/>
            <a:ext cx="638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6" name="Rectangle 98"/>
          <p:cNvSpPr>
            <a:spLocks noChangeArrowheads="1"/>
          </p:cNvSpPr>
          <p:nvPr/>
        </p:nvSpPr>
        <p:spPr bwMode="auto">
          <a:xfrm>
            <a:off x="774700" y="2603500"/>
            <a:ext cx="7467600" cy="2311400"/>
          </a:xfrm>
          <a:prstGeom prst="rect">
            <a:avLst/>
          </a:prstGeom>
          <a:solidFill>
            <a:srgbClr val="FFCC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7" name="Line 99"/>
          <p:cNvSpPr>
            <a:spLocks noChangeShapeType="1"/>
          </p:cNvSpPr>
          <p:nvPr/>
        </p:nvSpPr>
        <p:spPr bwMode="auto">
          <a:xfrm flipV="1">
            <a:off x="2246313" y="1617663"/>
            <a:ext cx="5303837" cy="429736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8" name="Line 100"/>
          <p:cNvSpPr>
            <a:spLocks noChangeShapeType="1"/>
          </p:cNvSpPr>
          <p:nvPr/>
        </p:nvSpPr>
        <p:spPr bwMode="auto">
          <a:xfrm flipV="1">
            <a:off x="3500438" y="2635250"/>
            <a:ext cx="2782887" cy="22621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9" name="Text Box 101"/>
          <p:cNvSpPr txBox="1">
            <a:spLocks noChangeArrowheads="1"/>
          </p:cNvSpPr>
          <p:nvPr/>
        </p:nvSpPr>
        <p:spPr bwMode="auto">
          <a:xfrm>
            <a:off x="2656129" y="3572153"/>
            <a:ext cx="3528530" cy="3693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eaLnBrk="0" fontAlgn="base" hangingPunct="0">
              <a:spcBef>
                <a:spcPct val="0"/>
              </a:spcBef>
              <a:spcAft>
                <a:spcPct val="0"/>
              </a:spcAft>
            </a:pPr>
            <a:r>
              <a:rPr lang="en-US" b="1" dirty="0">
                <a:solidFill>
                  <a:srgbClr val="000000"/>
                </a:solidFill>
                <a:latin typeface="Verdana" pitchFamily="34" charset="0"/>
              </a:rPr>
              <a:t>80 % Confidence Interval</a:t>
            </a:r>
          </a:p>
        </p:txBody>
      </p:sp>
      <p:sp>
        <p:nvSpPr>
          <p:cNvPr id="145510" name="Text Box 102"/>
          <p:cNvSpPr txBox="1">
            <a:spLocks noChangeArrowheads="1"/>
          </p:cNvSpPr>
          <p:nvPr/>
        </p:nvSpPr>
        <p:spPr bwMode="auto">
          <a:xfrm>
            <a:off x="5375087" y="1455499"/>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SMALL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P10 VALUE</a:t>
            </a:r>
          </a:p>
        </p:txBody>
      </p:sp>
      <p:sp>
        <p:nvSpPr>
          <p:cNvPr id="145511" name="Text Box 103"/>
          <p:cNvSpPr txBox="1">
            <a:spLocks noChangeArrowheads="1"/>
          </p:cNvSpPr>
          <p:nvPr/>
        </p:nvSpPr>
        <p:spPr bwMode="auto">
          <a:xfrm>
            <a:off x="1066800" y="5105400"/>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LARGE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P90 VALUE</a:t>
            </a:r>
          </a:p>
        </p:txBody>
      </p:sp>
      <p:sp>
        <p:nvSpPr>
          <p:cNvPr id="145512" name="Text Box 104"/>
          <p:cNvSpPr txBox="1">
            <a:spLocks noChangeArrowheads="1"/>
          </p:cNvSpPr>
          <p:nvPr/>
        </p:nvSpPr>
        <p:spPr bwMode="auto">
          <a:xfrm>
            <a:off x="111125" y="294322"/>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2600" b="1" dirty="0">
                <a:solidFill>
                  <a:srgbClr val="FFFFFF"/>
                </a:solidFill>
                <a:effectLst>
                  <a:outerShdw blurRad="38100" dist="38100" dir="2700000" algn="tl">
                    <a:srgbClr val="000000">
                      <a:alpha val="43137"/>
                    </a:srgbClr>
                  </a:outerShdw>
                </a:effectLst>
                <a:latin typeface="Verdana" pitchFamily="34" charset="0"/>
              </a:rPr>
              <a:t>ESTIMATING WITH PROBABILISTIC RANGES</a:t>
            </a:r>
          </a:p>
        </p:txBody>
      </p:sp>
      <p:sp>
        <p:nvSpPr>
          <p:cNvPr id="2" name="TextBox 1"/>
          <p:cNvSpPr txBox="1"/>
          <p:nvPr/>
        </p:nvSpPr>
        <p:spPr>
          <a:xfrm>
            <a:off x="3200400" y="6183868"/>
            <a:ext cx="27432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NUMBER OF SHEEP </a:t>
            </a:r>
          </a:p>
        </p:txBody>
      </p:sp>
      <p:sp>
        <p:nvSpPr>
          <p:cNvPr id="107" name="TextBox 106"/>
          <p:cNvSpPr txBox="1"/>
          <p:nvPr/>
        </p:nvSpPr>
        <p:spPr>
          <a:xfrm>
            <a:off x="2133600" y="5879068"/>
            <a:ext cx="457200" cy="369332"/>
          </a:xfrm>
          <a:prstGeom prst="rect">
            <a:avLst/>
          </a:prstGeom>
          <a:noFill/>
        </p:spPr>
        <p:txBody>
          <a:bodyPr wrap="square" rtlCol="0">
            <a:spAutoFit/>
          </a:bodyPr>
          <a:lstStyle/>
          <a:p>
            <a:r>
              <a:rPr lang="en-US" b="1" dirty="0"/>
              <a:t>1</a:t>
            </a:r>
          </a:p>
        </p:txBody>
      </p:sp>
      <p:sp>
        <p:nvSpPr>
          <p:cNvPr id="108" name="TextBox 107"/>
          <p:cNvSpPr txBox="1"/>
          <p:nvPr/>
        </p:nvSpPr>
        <p:spPr>
          <a:xfrm>
            <a:off x="3505200" y="5867400"/>
            <a:ext cx="609600" cy="369332"/>
          </a:xfrm>
          <a:prstGeom prst="rect">
            <a:avLst/>
          </a:prstGeom>
          <a:noFill/>
        </p:spPr>
        <p:txBody>
          <a:bodyPr wrap="square" rtlCol="0">
            <a:spAutoFit/>
          </a:bodyPr>
          <a:lstStyle/>
          <a:p>
            <a:r>
              <a:rPr lang="en-US" b="1" dirty="0"/>
              <a:t>10</a:t>
            </a:r>
          </a:p>
        </p:txBody>
      </p:sp>
      <p:sp>
        <p:nvSpPr>
          <p:cNvPr id="109" name="TextBox 108"/>
          <p:cNvSpPr txBox="1"/>
          <p:nvPr/>
        </p:nvSpPr>
        <p:spPr>
          <a:xfrm>
            <a:off x="4953000" y="5867400"/>
            <a:ext cx="609600" cy="369332"/>
          </a:xfrm>
          <a:prstGeom prst="rect">
            <a:avLst/>
          </a:prstGeom>
          <a:noFill/>
        </p:spPr>
        <p:txBody>
          <a:bodyPr wrap="square" rtlCol="0">
            <a:spAutoFit/>
          </a:bodyPr>
          <a:lstStyle/>
          <a:p>
            <a:r>
              <a:rPr lang="en-US" b="1" dirty="0"/>
              <a:t>100</a:t>
            </a:r>
          </a:p>
        </p:txBody>
      </p:sp>
      <p:sp>
        <p:nvSpPr>
          <p:cNvPr id="110" name="TextBox 109"/>
          <p:cNvSpPr txBox="1"/>
          <p:nvPr/>
        </p:nvSpPr>
        <p:spPr>
          <a:xfrm>
            <a:off x="6400800" y="5867400"/>
            <a:ext cx="755650" cy="369332"/>
          </a:xfrm>
          <a:prstGeom prst="rect">
            <a:avLst/>
          </a:prstGeom>
          <a:noFill/>
        </p:spPr>
        <p:txBody>
          <a:bodyPr wrap="square" rtlCol="0">
            <a:spAutoFit/>
          </a:bodyPr>
          <a:lstStyle/>
          <a:p>
            <a:r>
              <a:rPr lang="en-US" b="1" dirty="0"/>
              <a:t>1000</a:t>
            </a:r>
          </a:p>
        </p:txBody>
      </p:sp>
      <p:cxnSp>
        <p:nvCxnSpPr>
          <p:cNvPr id="5" name="Straight Arrow Connector 4"/>
          <p:cNvCxnSpPr/>
          <p:nvPr/>
        </p:nvCxnSpPr>
        <p:spPr bwMode="auto">
          <a:xfrm>
            <a:off x="5724525" y="6324600"/>
            <a:ext cx="175895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p:nvPr/>
        </p:nvCxnSpPr>
        <p:spPr bwMode="auto">
          <a:xfrm>
            <a:off x="1295400" y="6324600"/>
            <a:ext cx="1758950" cy="0"/>
          </a:xfrm>
          <a:prstGeom prst="straightConnector1">
            <a:avLst/>
          </a:prstGeom>
          <a:solidFill>
            <a:schemeClr val="accent1"/>
          </a:solidFill>
          <a:ln w="381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3308207"/>
      </p:ext>
    </p:extLst>
  </p:cSld>
  <p:clrMapOvr>
    <a:masterClrMapping/>
  </p:clrMapOvr>
  <p:transition xmlns:p14="http://schemas.microsoft.com/office/powerpoint/2010/mai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57325" y="1471613"/>
            <a:ext cx="68659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dirty="0">
                <a:solidFill>
                  <a:srgbClr val="FFFF00"/>
                </a:solidFill>
                <a:effectLst>
                  <a:outerShdw blurRad="38100" dist="38100" dir="2700000" algn="tl">
                    <a:srgbClr val="C0C0C0"/>
                  </a:outerShdw>
                </a:effectLst>
                <a:latin typeface="Arial" charset="0"/>
              </a:rPr>
              <a:t>Write down </a:t>
            </a:r>
            <a:r>
              <a:rPr lang="en-US" sz="4000" b="1" dirty="0" err="1">
                <a:solidFill>
                  <a:srgbClr val="FFFF00"/>
                </a:solidFill>
                <a:effectLst>
                  <a:outerShdw blurRad="38100" dist="38100" dir="2700000" algn="tl">
                    <a:srgbClr val="C0C0C0"/>
                  </a:outerShdw>
                </a:effectLst>
                <a:latin typeface="Arial" charset="0"/>
              </a:rPr>
              <a:t>P90</a:t>
            </a:r>
            <a:r>
              <a:rPr lang="en-US" sz="4000" b="1" dirty="0">
                <a:solidFill>
                  <a:srgbClr val="FFFF00"/>
                </a:solidFill>
                <a:effectLst>
                  <a:outerShdw blurRad="38100" dist="38100" dir="2700000" algn="tl">
                    <a:srgbClr val="C0C0C0"/>
                  </a:outerShdw>
                </a:effectLst>
                <a:latin typeface="Arial" charset="0"/>
              </a:rPr>
              <a:t> and </a:t>
            </a:r>
            <a:r>
              <a:rPr lang="en-US" sz="4000" b="1" dirty="0" err="1">
                <a:solidFill>
                  <a:srgbClr val="FFFF00"/>
                </a:solidFill>
                <a:effectLst>
                  <a:outerShdw blurRad="38100" dist="38100" dir="2700000" algn="tl">
                    <a:srgbClr val="C0C0C0"/>
                  </a:outerShdw>
                </a:effectLst>
                <a:latin typeface="Arial" charset="0"/>
              </a:rPr>
              <a:t>P10</a:t>
            </a:r>
            <a:r>
              <a:rPr lang="en-US" sz="4000" b="1" dirty="0">
                <a:solidFill>
                  <a:srgbClr val="FFFF00"/>
                </a:solidFill>
                <a:effectLst>
                  <a:outerShdw blurRad="38100" dist="38100" dir="2700000" algn="tl">
                    <a:srgbClr val="C0C0C0"/>
                  </a:outerShdw>
                </a:effectLst>
                <a:latin typeface="Arial" charset="0"/>
              </a:rPr>
              <a:t> estimates for the flock of sheep:</a:t>
            </a:r>
          </a:p>
          <a:p>
            <a:pPr fontAlgn="base">
              <a:spcBef>
                <a:spcPct val="50000"/>
              </a:spcBef>
              <a:spcAft>
                <a:spcPct val="0"/>
              </a:spcAft>
            </a:pPr>
            <a:r>
              <a:rPr lang="en-US" sz="4000" b="1" dirty="0" err="1">
                <a:solidFill>
                  <a:srgbClr val="FFFF00"/>
                </a:solidFill>
                <a:effectLst>
                  <a:outerShdw blurRad="38100" dist="38100" dir="2700000" algn="tl">
                    <a:srgbClr val="C0C0C0"/>
                  </a:outerShdw>
                </a:effectLst>
                <a:latin typeface="Arial" charset="0"/>
              </a:rPr>
              <a:t>P90</a:t>
            </a:r>
            <a:r>
              <a:rPr lang="en-US" sz="4000" b="1" dirty="0">
                <a:solidFill>
                  <a:srgbClr val="FFFF00"/>
                </a:solidFill>
                <a:effectLst>
                  <a:outerShdw blurRad="38100" dist="38100" dir="2700000" algn="tl">
                    <a:srgbClr val="C0C0C0"/>
                  </a:outerShdw>
                </a:effectLst>
                <a:latin typeface="Arial" charset="0"/>
              </a:rPr>
              <a:t> = ___ &gt; low number</a:t>
            </a:r>
          </a:p>
          <a:p>
            <a:pPr fontAlgn="base">
              <a:spcBef>
                <a:spcPct val="50000"/>
              </a:spcBef>
              <a:spcAft>
                <a:spcPct val="0"/>
              </a:spcAft>
            </a:pPr>
            <a:r>
              <a:rPr lang="en-US" sz="4000" b="1" dirty="0" err="1">
                <a:solidFill>
                  <a:srgbClr val="FFFF00"/>
                </a:solidFill>
                <a:effectLst>
                  <a:outerShdw blurRad="38100" dist="38100" dir="2700000" algn="tl">
                    <a:srgbClr val="C0C0C0"/>
                  </a:outerShdw>
                </a:effectLst>
                <a:latin typeface="Arial" charset="0"/>
              </a:rPr>
              <a:t>P10</a:t>
            </a:r>
            <a:r>
              <a:rPr lang="en-US" sz="4000" b="1" dirty="0">
                <a:solidFill>
                  <a:srgbClr val="FFFF00"/>
                </a:solidFill>
                <a:effectLst>
                  <a:outerShdw blurRad="38100" dist="38100" dir="2700000" algn="tl">
                    <a:srgbClr val="C0C0C0"/>
                  </a:outerShdw>
                </a:effectLst>
                <a:latin typeface="Arial" charset="0"/>
              </a:rPr>
              <a:t> = ___ &gt; high number</a:t>
            </a:r>
          </a:p>
        </p:txBody>
      </p:sp>
    </p:spTree>
    <p:extLst>
      <p:ext uri="{BB962C8B-B14F-4D97-AF65-F5344CB8AC3E}">
        <p14:creationId xmlns:p14="http://schemas.microsoft.com/office/powerpoint/2010/main" val="5008042"/>
      </p:ext>
    </p:extLst>
  </p:cSld>
  <p:clrMapOvr>
    <a:masterClrMapping/>
  </p:clrMapOvr>
  <p:transition xmlns:p14="http://schemas.microsoft.com/office/powerpoint/2010/mai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heep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90879"/>
      </p:ext>
    </p:extLst>
  </p:cSld>
  <p:clrMapOvr>
    <a:masterClrMapping/>
  </p:clrMapOvr>
  <p:transition xmlns:p14="http://schemas.microsoft.com/office/powerpoint/2010/mai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8178800" cy="646331"/>
          </a:xfrm>
          <a:prstGeom prst="rect">
            <a:avLst/>
          </a:prstGeom>
          <a:noFill/>
        </p:spPr>
        <p:txBody>
          <a:bodyPr wrap="square" rtlCol="0">
            <a:spAutoFit/>
          </a:bodyPr>
          <a:lstStyle/>
          <a:p>
            <a:pPr eaLnBrk="0" fontAlgn="base" hangingPunct="0">
              <a:spcBef>
                <a:spcPct val="0"/>
              </a:spcBef>
              <a:spcAft>
                <a:spcPct val="0"/>
              </a:spcAft>
            </a:pPr>
            <a:r>
              <a:rPr lang="en-US" sz="3600" b="1" u="sng" dirty="0">
                <a:solidFill>
                  <a:srgbClr val="FFFF00"/>
                </a:solidFill>
                <a:effectLst>
                  <a:outerShdw blurRad="38100" dist="38100" dir="2700000" algn="tl">
                    <a:srgbClr val="000000">
                      <a:alpha val="43137"/>
                    </a:srgbClr>
                  </a:outerShdw>
                </a:effectLst>
                <a:latin typeface="Verdana" pitchFamily="34" charset="0"/>
              </a:rPr>
              <a:t>INSTRUCTIONS</a:t>
            </a:r>
            <a:r>
              <a:rPr lang="en-US" sz="3200" b="1" u="sng"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451768" y="2514600"/>
            <a:ext cx="8305800" cy="1569660"/>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Without discussing it with anyone nearby, write down what you see on the next slide _____________</a:t>
            </a:r>
            <a:r>
              <a:rPr lang="en-US" sz="3200" b="1" dirty="0">
                <a:solidFill>
                  <a:srgbClr val="2D2D8A">
                    <a:lumMod val="20000"/>
                    <a:lumOff val="80000"/>
                  </a:srgbClr>
                </a:solidFill>
                <a:effectLst>
                  <a:outerShdw blurRad="38100" dist="38100" dir="2700000" algn="tl">
                    <a:srgbClr val="000000">
                      <a:alpha val="43137"/>
                    </a:srgbClr>
                  </a:outerShdw>
                </a:effectLst>
                <a:latin typeface="Verdana" pitchFamily="34" charset="0"/>
              </a:rPr>
              <a:t> </a:t>
            </a:r>
          </a:p>
        </p:txBody>
      </p:sp>
    </p:spTree>
    <p:extLst>
      <p:ext uri="{BB962C8B-B14F-4D97-AF65-F5344CB8AC3E}">
        <p14:creationId xmlns:p14="http://schemas.microsoft.com/office/powerpoint/2010/main" val="2661276562"/>
      </p:ext>
    </p:extLst>
  </p:cSld>
  <p:clrMapOvr>
    <a:masterClrMapping/>
  </p:clrMapOvr>
  <p:transition xmlns:p14="http://schemas.microsoft.com/office/powerpoint/2010/mai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954337"/>
      </p:ext>
    </p:extLst>
  </p:cSld>
  <p:clrMapOvr>
    <a:masterClrMapping/>
  </p:clrMapOvr>
  <p:transition xmlns:p14="http://schemas.microsoft.com/office/powerpoint/2010/mai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1266654" y="4111130"/>
            <a:ext cx="68980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latin typeface="Britannic Bold" panose="020B0903060703020204" pitchFamily="34" charset="0"/>
              </a:rPr>
              <a:t> . . . . </a:t>
            </a:r>
            <a:r>
              <a:rPr lang="en-US" sz="4000" b="1">
                <a:solidFill>
                  <a:srgbClr val="FFFF00"/>
                </a:solidFill>
                <a:effectLst>
                  <a:outerShdw blurRad="38100" dist="38100" dir="2700000" algn="tl">
                    <a:srgbClr val="000000">
                      <a:alpha val="43137"/>
                    </a:srgbClr>
                  </a:outerShdw>
                </a:effectLst>
                <a:latin typeface="Britannic Bold" panose="020B0903060703020204" pitchFamily="34" charset="0"/>
              </a:rPr>
              <a:t>HOLD</a:t>
            </a:r>
            <a:r>
              <a:rPr lang="en-US" sz="3200" b="1">
                <a:solidFill>
                  <a:srgbClr val="FFFF00"/>
                </a:solidFill>
                <a:effectLst>
                  <a:outerShdw blurRad="38100" dist="38100" dir="2700000" algn="tl">
                    <a:srgbClr val="000000">
                      <a:alpha val="43137"/>
                    </a:srgbClr>
                  </a:outerShdw>
                </a:effectLst>
                <a:latin typeface="Britannic Bold" panose="020B0903060703020204" pitchFamily="34" charset="0"/>
              </a:rPr>
              <a:t> </a:t>
            </a:r>
            <a:r>
              <a:rPr lang="en-US" sz="4000" b="1" dirty="0">
                <a:solidFill>
                  <a:srgbClr val="FFFF00"/>
                </a:solidFill>
                <a:effectLst>
                  <a:outerShdw blurRad="38100" dist="38100" dir="2700000" algn="tl">
                    <a:srgbClr val="000000">
                      <a:alpha val="43137"/>
                    </a:srgbClr>
                  </a:outerShdw>
                </a:effectLst>
                <a:latin typeface="Britannic Bold" panose="020B0903060703020204" pitchFamily="34" charset="0"/>
              </a:rPr>
              <a:t>UP YOUR HAND</a:t>
            </a:r>
            <a:r>
              <a:rPr lang="en-US" sz="4000" b="1">
                <a:solidFill>
                  <a:srgbClr val="FFFF00"/>
                </a:solidFill>
                <a:effectLst>
                  <a:outerShdw blurRad="38100" dist="38100" dir="2700000" algn="tl">
                    <a:srgbClr val="000000">
                      <a:alpha val="43137"/>
                    </a:srgbClr>
                  </a:outerShdw>
                </a:effectLst>
                <a:latin typeface="Britannic Bold" panose="020B0903060703020204" pitchFamily="34" charset="0"/>
              </a:rPr>
              <a:t>!</a:t>
            </a:r>
            <a:r>
              <a:rPr lang="en-US" sz="4000" b="1">
                <a:solidFill>
                  <a:srgbClr val="FFFF00"/>
                </a:solidFill>
                <a:effectLst>
                  <a:outerShdw blurRad="38100" dist="38100" dir="2700000" algn="tl">
                    <a:srgbClr val="000000">
                      <a:alpha val="43137"/>
                    </a:srgbClr>
                  </a:outerShdw>
                </a:effectLst>
                <a:latin typeface="Verdana" pitchFamily="34" charset="0"/>
              </a:rPr>
              <a:t> </a:t>
            </a:r>
            <a:endParaRPr lang="en-US" sz="4000" b="1" dirty="0">
              <a:solidFill>
                <a:srgbClr val="FFFF00"/>
              </a:solidFill>
              <a:effectLst>
                <a:outerShdw blurRad="38100" dist="38100" dir="2700000" algn="tl">
                  <a:srgbClr val="000000">
                    <a:alpha val="43137"/>
                  </a:srgbClr>
                </a:outerShdw>
              </a:effectLst>
              <a:latin typeface="Verdana" pitchFamily="34" charset="0"/>
            </a:endParaRPr>
          </a:p>
        </p:txBody>
      </p:sp>
      <p:sp>
        <p:nvSpPr>
          <p:cNvPr id="159749" name="Text Box 5"/>
          <p:cNvSpPr txBox="1">
            <a:spLocks noChangeArrowheads="1"/>
          </p:cNvSpPr>
          <p:nvPr/>
        </p:nvSpPr>
        <p:spPr bwMode="auto">
          <a:xfrm>
            <a:off x="479425" y="317500"/>
            <a:ext cx="608371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Verdana" pitchFamily="34" charset="0"/>
              </a:rPr>
              <a:t>UNCERTAINTY:</a:t>
            </a:r>
          </a:p>
        </p:txBody>
      </p:sp>
      <p:sp>
        <p:nvSpPr>
          <p:cNvPr id="159750" name="Text Box 6"/>
          <p:cNvSpPr txBox="1">
            <a:spLocks noChangeArrowheads="1"/>
          </p:cNvSpPr>
          <p:nvPr/>
        </p:nvSpPr>
        <p:spPr bwMode="auto">
          <a:xfrm>
            <a:off x="639674" y="1944451"/>
            <a:ext cx="73741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4000" b="1" dirty="0">
                <a:solidFill>
                  <a:srgbClr val="FFFFFF"/>
                </a:solidFill>
                <a:effectLst>
                  <a:outerShdw blurRad="38100" dist="38100" dir="2700000" algn="tl">
                    <a:srgbClr val="000000">
                      <a:alpha val="43137"/>
                    </a:srgbClr>
                  </a:outerShdw>
                </a:effectLst>
                <a:latin typeface="Britannic Bold" pitchFamily="34" charset="0"/>
              </a:rPr>
              <a:t>IF YOUR RANGE INCLUDED </a:t>
            </a:r>
            <a:r>
              <a:rPr lang="en-US" sz="4800" b="1" u="sng" dirty="0">
                <a:solidFill>
                  <a:srgbClr val="FFFFFF"/>
                </a:solidFill>
                <a:effectLst>
                  <a:outerShdw blurRad="38100" dist="38100" dir="2700000" algn="tl">
                    <a:srgbClr val="000000">
                      <a:alpha val="43137"/>
                    </a:srgbClr>
                  </a:outerShdw>
                </a:effectLst>
                <a:latin typeface="Britannic Bold" pitchFamily="34" charset="0"/>
              </a:rPr>
              <a:t>175</a:t>
            </a:r>
          </a:p>
        </p:txBody>
      </p:sp>
    </p:spTree>
    <p:extLst>
      <p:ext uri="{BB962C8B-B14F-4D97-AF65-F5344CB8AC3E}">
        <p14:creationId xmlns:p14="http://schemas.microsoft.com/office/powerpoint/2010/main" val="4215869605"/>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9750">
                                            <p:txEl>
                                              <p:pRg st="0" end="0"/>
                                            </p:txEl>
                                          </p:spTgt>
                                        </p:tgtEl>
                                        <p:attrNameLst>
                                          <p:attrName>style.visibility</p:attrName>
                                        </p:attrNameLst>
                                      </p:cBhvr>
                                      <p:to>
                                        <p:strVal val="visible"/>
                                      </p:to>
                                    </p:set>
                                    <p:animEffect transition="in" filter="circle(out)">
                                      <p:cBhvr>
                                        <p:cTn id="7" dur="2000"/>
                                        <p:tgtEl>
                                          <p:spTgt spid="1597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59746">
                                            <p:txEl>
                                              <p:pRg st="0" end="0"/>
                                            </p:txEl>
                                          </p:spTgt>
                                        </p:tgtEl>
                                        <p:attrNameLst>
                                          <p:attrName>style.visibility</p:attrName>
                                        </p:attrNameLst>
                                      </p:cBhvr>
                                      <p:to>
                                        <p:strVal val="visible"/>
                                      </p:to>
                                    </p:set>
                                    <p:animEffect transition="in" filter="circle(out)">
                                      <p:cBhvr>
                                        <p:cTn id="12" dur="2000"/>
                                        <p:tgtEl>
                                          <p:spTgt spid="159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build="p"/>
      <p:bldP spid="15975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7150"/>
            <a:ext cx="9577388" cy="67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36534"/>
      </p:ext>
    </p:extLst>
  </p:cSld>
  <p:clrMapOvr>
    <a:masterClrMapping/>
  </p:clrMapOvr>
  <p:transition xmlns:p14="http://schemas.microsoft.com/office/powerpoint/2010/mai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551518" y="2398713"/>
            <a:ext cx="80409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4400" b="1" cap="small" spc="-300" dirty="0">
                <a:solidFill>
                  <a:srgbClr val="FFFFFF"/>
                </a:solidFill>
                <a:effectLst>
                  <a:outerShdw blurRad="38100" dist="38100" dir="2700000" algn="tl">
                    <a:srgbClr val="000000">
                      <a:alpha val="43137"/>
                    </a:srgbClr>
                  </a:outerShdw>
                </a:effectLst>
                <a:latin typeface="Verdana" pitchFamily="34" charset="0"/>
              </a:rPr>
              <a:t>How </a:t>
            </a:r>
            <a:r>
              <a:rPr lang="en-US" sz="4400" b="1" cap="small" spc="-300">
                <a:solidFill>
                  <a:srgbClr val="FFFFFF"/>
                </a:solidFill>
                <a:effectLst>
                  <a:outerShdw blurRad="38100" dist="38100" dir="2700000" algn="tl">
                    <a:srgbClr val="000000">
                      <a:alpha val="43137"/>
                    </a:srgbClr>
                  </a:outerShdw>
                </a:effectLst>
                <a:latin typeface="Verdana" pitchFamily="34" charset="0"/>
              </a:rPr>
              <a:t>Many Beans </a:t>
            </a:r>
            <a:r>
              <a:rPr lang="en-US" sz="4400" b="1" cap="small" spc="-300" dirty="0">
                <a:solidFill>
                  <a:srgbClr val="FFFFFF"/>
                </a:solidFill>
                <a:effectLst>
                  <a:outerShdw blurRad="38100" dist="38100" dir="2700000" algn="tl">
                    <a:srgbClr val="000000">
                      <a:alpha val="43137"/>
                    </a:srgbClr>
                  </a:outerShdw>
                </a:effectLst>
                <a:latin typeface="Verdana" pitchFamily="34" charset="0"/>
              </a:rPr>
              <a:t>Are There?</a:t>
            </a:r>
          </a:p>
        </p:txBody>
      </p:sp>
    </p:spTree>
    <p:extLst>
      <p:ext uri="{BB962C8B-B14F-4D97-AF65-F5344CB8AC3E}">
        <p14:creationId xmlns:p14="http://schemas.microsoft.com/office/powerpoint/2010/main" val="34807595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4000" fill="hold" grpId="0" nodeType="clickEffect">
                                  <p:stCondLst>
                                    <p:cond delay="0"/>
                                  </p:stCondLst>
                                  <p:childTnLst>
                                    <p:animEffect transition="out" filter="fade">
                                      <p:cBhvr>
                                        <p:cTn id="6" dur="1000" tmFilter="0, 0; .2, .5; .8, .5; 1, 0"/>
                                        <p:tgtEl>
                                          <p:spTgt spid="156674"/>
                                        </p:tgtEl>
                                      </p:cBhvr>
                                    </p:animEffect>
                                    <p:animScale>
                                      <p:cBhvr>
                                        <p:cTn id="7" dur="500" autoRev="1" fill="hold"/>
                                        <p:tgtEl>
                                          <p:spTgt spid="1566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rot="16200000">
            <a:off x="6350" y="4973638"/>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1" name="Rectangle 3"/>
          <p:cNvSpPr>
            <a:spLocks noChangeArrowheads="1"/>
          </p:cNvSpPr>
          <p:nvPr/>
        </p:nvSpPr>
        <p:spPr bwMode="auto">
          <a:xfrm>
            <a:off x="15875" y="1130300"/>
            <a:ext cx="9137650" cy="539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2" name="Rectangle 4"/>
          <p:cNvSpPr>
            <a:spLocks noChangeArrowheads="1"/>
          </p:cNvSpPr>
          <p:nvPr/>
        </p:nvSpPr>
        <p:spPr bwMode="auto">
          <a:xfrm>
            <a:off x="744538" y="1603375"/>
            <a:ext cx="75326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3" name="Line 5"/>
          <p:cNvSpPr>
            <a:spLocks noChangeShapeType="1"/>
          </p:cNvSpPr>
          <p:nvPr/>
        </p:nvSpPr>
        <p:spPr bwMode="auto">
          <a:xfrm>
            <a:off x="1195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4" name="Line 6"/>
          <p:cNvSpPr>
            <a:spLocks noChangeShapeType="1"/>
          </p:cNvSpPr>
          <p:nvPr/>
        </p:nvSpPr>
        <p:spPr bwMode="auto">
          <a:xfrm>
            <a:off x="14605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5" name="Line 7"/>
          <p:cNvSpPr>
            <a:spLocks noChangeShapeType="1"/>
          </p:cNvSpPr>
          <p:nvPr/>
        </p:nvSpPr>
        <p:spPr bwMode="auto">
          <a:xfrm>
            <a:off x="1646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6" name="Line 8"/>
          <p:cNvSpPr>
            <a:spLocks noChangeShapeType="1"/>
          </p:cNvSpPr>
          <p:nvPr/>
        </p:nvSpPr>
        <p:spPr bwMode="auto">
          <a:xfrm>
            <a:off x="1801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7" name="Line 9"/>
          <p:cNvSpPr>
            <a:spLocks noChangeShapeType="1"/>
          </p:cNvSpPr>
          <p:nvPr/>
        </p:nvSpPr>
        <p:spPr bwMode="auto">
          <a:xfrm>
            <a:off x="19113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8" name="Line 10"/>
          <p:cNvSpPr>
            <a:spLocks noChangeShapeType="1"/>
          </p:cNvSpPr>
          <p:nvPr/>
        </p:nvSpPr>
        <p:spPr bwMode="auto">
          <a:xfrm>
            <a:off x="2020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9" name="Line 11"/>
          <p:cNvSpPr>
            <a:spLocks noChangeShapeType="1"/>
          </p:cNvSpPr>
          <p:nvPr/>
        </p:nvSpPr>
        <p:spPr bwMode="auto">
          <a:xfrm>
            <a:off x="20986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0" name="Line 12"/>
          <p:cNvSpPr>
            <a:spLocks noChangeShapeType="1"/>
          </p:cNvSpPr>
          <p:nvPr/>
        </p:nvSpPr>
        <p:spPr bwMode="auto">
          <a:xfrm>
            <a:off x="21764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1" name="Line 13"/>
          <p:cNvSpPr>
            <a:spLocks noChangeShapeType="1"/>
          </p:cNvSpPr>
          <p:nvPr/>
        </p:nvSpPr>
        <p:spPr bwMode="auto">
          <a:xfrm>
            <a:off x="2705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2" name="Line 14"/>
          <p:cNvSpPr>
            <a:spLocks noChangeShapeType="1"/>
          </p:cNvSpPr>
          <p:nvPr/>
        </p:nvSpPr>
        <p:spPr bwMode="auto">
          <a:xfrm>
            <a:off x="29702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3" name="Line 15"/>
          <p:cNvSpPr>
            <a:spLocks noChangeShapeType="1"/>
          </p:cNvSpPr>
          <p:nvPr/>
        </p:nvSpPr>
        <p:spPr bwMode="auto">
          <a:xfrm>
            <a:off x="3155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4" name="Line 16"/>
          <p:cNvSpPr>
            <a:spLocks noChangeShapeType="1"/>
          </p:cNvSpPr>
          <p:nvPr/>
        </p:nvSpPr>
        <p:spPr bwMode="auto">
          <a:xfrm>
            <a:off x="3297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5" name="Line 17"/>
          <p:cNvSpPr>
            <a:spLocks noChangeShapeType="1"/>
          </p:cNvSpPr>
          <p:nvPr/>
        </p:nvSpPr>
        <p:spPr bwMode="auto">
          <a:xfrm>
            <a:off x="34210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6" name="Line 18"/>
          <p:cNvSpPr>
            <a:spLocks noChangeShapeType="1"/>
          </p:cNvSpPr>
          <p:nvPr/>
        </p:nvSpPr>
        <p:spPr bwMode="auto">
          <a:xfrm>
            <a:off x="3530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7" name="Line 19"/>
          <p:cNvSpPr>
            <a:spLocks noChangeShapeType="1"/>
          </p:cNvSpPr>
          <p:nvPr/>
        </p:nvSpPr>
        <p:spPr bwMode="auto">
          <a:xfrm>
            <a:off x="3608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8" name="Line 20"/>
          <p:cNvSpPr>
            <a:spLocks noChangeShapeType="1"/>
          </p:cNvSpPr>
          <p:nvPr/>
        </p:nvSpPr>
        <p:spPr bwMode="auto">
          <a:xfrm>
            <a:off x="36861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9" name="Line 21"/>
          <p:cNvSpPr>
            <a:spLocks noChangeShapeType="1"/>
          </p:cNvSpPr>
          <p:nvPr/>
        </p:nvSpPr>
        <p:spPr bwMode="auto">
          <a:xfrm>
            <a:off x="4214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0" name="Line 22"/>
          <p:cNvSpPr>
            <a:spLocks noChangeShapeType="1"/>
          </p:cNvSpPr>
          <p:nvPr/>
        </p:nvSpPr>
        <p:spPr bwMode="auto">
          <a:xfrm>
            <a:off x="44799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1" name="Line 23"/>
          <p:cNvSpPr>
            <a:spLocks noChangeShapeType="1"/>
          </p:cNvSpPr>
          <p:nvPr/>
        </p:nvSpPr>
        <p:spPr bwMode="auto">
          <a:xfrm>
            <a:off x="4665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2" name="Line 24"/>
          <p:cNvSpPr>
            <a:spLocks noChangeShapeType="1"/>
          </p:cNvSpPr>
          <p:nvPr/>
        </p:nvSpPr>
        <p:spPr bwMode="auto">
          <a:xfrm>
            <a:off x="4806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3" name="Line 25"/>
          <p:cNvSpPr>
            <a:spLocks noChangeShapeType="1"/>
          </p:cNvSpPr>
          <p:nvPr/>
        </p:nvSpPr>
        <p:spPr bwMode="auto">
          <a:xfrm>
            <a:off x="49307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4" name="Line 26"/>
          <p:cNvSpPr>
            <a:spLocks noChangeShapeType="1"/>
          </p:cNvSpPr>
          <p:nvPr/>
        </p:nvSpPr>
        <p:spPr bwMode="auto">
          <a:xfrm>
            <a:off x="50244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5" name="Line 27"/>
          <p:cNvSpPr>
            <a:spLocks noChangeShapeType="1"/>
          </p:cNvSpPr>
          <p:nvPr/>
        </p:nvSpPr>
        <p:spPr bwMode="auto">
          <a:xfrm>
            <a:off x="5118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6" name="Line 28"/>
          <p:cNvSpPr>
            <a:spLocks noChangeShapeType="1"/>
          </p:cNvSpPr>
          <p:nvPr/>
        </p:nvSpPr>
        <p:spPr bwMode="auto">
          <a:xfrm>
            <a:off x="5195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7" name="Line 29"/>
          <p:cNvSpPr>
            <a:spLocks noChangeShapeType="1"/>
          </p:cNvSpPr>
          <p:nvPr/>
        </p:nvSpPr>
        <p:spPr bwMode="auto">
          <a:xfrm>
            <a:off x="5724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8" name="Line 30"/>
          <p:cNvSpPr>
            <a:spLocks noChangeShapeType="1"/>
          </p:cNvSpPr>
          <p:nvPr/>
        </p:nvSpPr>
        <p:spPr bwMode="auto">
          <a:xfrm>
            <a:off x="59896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9" name="Line 31"/>
          <p:cNvSpPr>
            <a:spLocks noChangeShapeType="1"/>
          </p:cNvSpPr>
          <p:nvPr/>
        </p:nvSpPr>
        <p:spPr bwMode="auto">
          <a:xfrm>
            <a:off x="6175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0" name="Line 32"/>
          <p:cNvSpPr>
            <a:spLocks noChangeShapeType="1"/>
          </p:cNvSpPr>
          <p:nvPr/>
        </p:nvSpPr>
        <p:spPr bwMode="auto">
          <a:xfrm>
            <a:off x="6316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1" name="Line 33"/>
          <p:cNvSpPr>
            <a:spLocks noChangeShapeType="1"/>
          </p:cNvSpPr>
          <p:nvPr/>
        </p:nvSpPr>
        <p:spPr bwMode="auto">
          <a:xfrm>
            <a:off x="64404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2" name="Line 34"/>
          <p:cNvSpPr>
            <a:spLocks noChangeShapeType="1"/>
          </p:cNvSpPr>
          <p:nvPr/>
        </p:nvSpPr>
        <p:spPr bwMode="auto">
          <a:xfrm>
            <a:off x="65341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3" name="Line 35"/>
          <p:cNvSpPr>
            <a:spLocks noChangeShapeType="1"/>
          </p:cNvSpPr>
          <p:nvPr/>
        </p:nvSpPr>
        <p:spPr bwMode="auto">
          <a:xfrm>
            <a:off x="6627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4" name="Line 36"/>
          <p:cNvSpPr>
            <a:spLocks noChangeShapeType="1"/>
          </p:cNvSpPr>
          <p:nvPr/>
        </p:nvSpPr>
        <p:spPr bwMode="auto">
          <a:xfrm>
            <a:off x="6705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5" name="Line 37"/>
          <p:cNvSpPr>
            <a:spLocks noChangeShapeType="1"/>
          </p:cNvSpPr>
          <p:nvPr/>
        </p:nvSpPr>
        <p:spPr bwMode="auto">
          <a:xfrm>
            <a:off x="72183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6" name="Line 38"/>
          <p:cNvSpPr>
            <a:spLocks noChangeShapeType="1"/>
          </p:cNvSpPr>
          <p:nvPr/>
        </p:nvSpPr>
        <p:spPr bwMode="auto">
          <a:xfrm>
            <a:off x="74834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7" name="Line 39"/>
          <p:cNvSpPr>
            <a:spLocks noChangeShapeType="1"/>
          </p:cNvSpPr>
          <p:nvPr/>
        </p:nvSpPr>
        <p:spPr bwMode="auto">
          <a:xfrm>
            <a:off x="76708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8" name="Line 40"/>
          <p:cNvSpPr>
            <a:spLocks noChangeShapeType="1"/>
          </p:cNvSpPr>
          <p:nvPr/>
        </p:nvSpPr>
        <p:spPr bwMode="auto">
          <a:xfrm>
            <a:off x="7826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9" name="Line 41"/>
          <p:cNvSpPr>
            <a:spLocks noChangeShapeType="1"/>
          </p:cNvSpPr>
          <p:nvPr/>
        </p:nvSpPr>
        <p:spPr bwMode="auto">
          <a:xfrm>
            <a:off x="79502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0" name="Line 42"/>
          <p:cNvSpPr>
            <a:spLocks noChangeShapeType="1"/>
          </p:cNvSpPr>
          <p:nvPr/>
        </p:nvSpPr>
        <p:spPr bwMode="auto">
          <a:xfrm>
            <a:off x="80438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1" name="Line 43"/>
          <p:cNvSpPr>
            <a:spLocks noChangeShapeType="1"/>
          </p:cNvSpPr>
          <p:nvPr/>
        </p:nvSpPr>
        <p:spPr bwMode="auto">
          <a:xfrm>
            <a:off x="8137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2" name="Line 44"/>
          <p:cNvSpPr>
            <a:spLocks noChangeShapeType="1"/>
          </p:cNvSpPr>
          <p:nvPr/>
        </p:nvSpPr>
        <p:spPr bwMode="auto">
          <a:xfrm>
            <a:off x="82153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3" name="Line 45"/>
          <p:cNvSpPr>
            <a:spLocks noChangeShapeType="1"/>
          </p:cNvSpPr>
          <p:nvPr/>
        </p:nvSpPr>
        <p:spPr bwMode="auto">
          <a:xfrm>
            <a:off x="744538"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4" name="Line 46"/>
          <p:cNvSpPr>
            <a:spLocks noChangeShapeType="1"/>
          </p:cNvSpPr>
          <p:nvPr/>
        </p:nvSpPr>
        <p:spPr bwMode="auto">
          <a:xfrm>
            <a:off x="2254250"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5" name="Line 47"/>
          <p:cNvSpPr>
            <a:spLocks noChangeShapeType="1"/>
          </p:cNvSpPr>
          <p:nvPr/>
        </p:nvSpPr>
        <p:spPr bwMode="auto">
          <a:xfrm>
            <a:off x="376396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6" name="Line 48"/>
          <p:cNvSpPr>
            <a:spLocks noChangeShapeType="1"/>
          </p:cNvSpPr>
          <p:nvPr/>
        </p:nvSpPr>
        <p:spPr bwMode="auto">
          <a:xfrm>
            <a:off x="676751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7" name="Line 49"/>
          <p:cNvSpPr>
            <a:spLocks noChangeShapeType="1"/>
          </p:cNvSpPr>
          <p:nvPr/>
        </p:nvSpPr>
        <p:spPr bwMode="auto">
          <a:xfrm>
            <a:off x="8277225"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8" name="Rectangle 50"/>
          <p:cNvSpPr>
            <a:spLocks noChangeArrowheads="1"/>
          </p:cNvSpPr>
          <p:nvPr/>
        </p:nvSpPr>
        <p:spPr bwMode="auto">
          <a:xfrm>
            <a:off x="744538" y="1603375"/>
            <a:ext cx="7532687" cy="432435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9" name="Line 51"/>
          <p:cNvSpPr>
            <a:spLocks noChangeShapeType="1"/>
          </p:cNvSpPr>
          <p:nvPr/>
        </p:nvSpPr>
        <p:spPr bwMode="auto">
          <a:xfrm>
            <a:off x="5257800" y="1603375"/>
            <a:ext cx="1588" cy="432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0" name="Line 52"/>
          <p:cNvSpPr>
            <a:spLocks noChangeShapeType="1"/>
          </p:cNvSpPr>
          <p:nvPr/>
        </p:nvSpPr>
        <p:spPr bwMode="auto">
          <a:xfrm>
            <a:off x="744538" y="1603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1" name="Line 53"/>
          <p:cNvSpPr>
            <a:spLocks noChangeShapeType="1"/>
          </p:cNvSpPr>
          <p:nvPr/>
        </p:nvSpPr>
        <p:spPr bwMode="auto">
          <a:xfrm>
            <a:off x="8277225" y="1603375"/>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2" name="Line 54"/>
          <p:cNvSpPr>
            <a:spLocks noChangeShapeType="1"/>
          </p:cNvSpPr>
          <p:nvPr/>
        </p:nvSpPr>
        <p:spPr bwMode="auto">
          <a:xfrm flipH="1">
            <a:off x="744538" y="1857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3" name="Line 55"/>
          <p:cNvSpPr>
            <a:spLocks noChangeShapeType="1"/>
          </p:cNvSpPr>
          <p:nvPr/>
        </p:nvSpPr>
        <p:spPr bwMode="auto">
          <a:xfrm>
            <a:off x="744538" y="1857375"/>
            <a:ext cx="1587" cy="381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4" name="Line 56"/>
          <p:cNvSpPr>
            <a:spLocks noChangeShapeType="1"/>
          </p:cNvSpPr>
          <p:nvPr/>
        </p:nvSpPr>
        <p:spPr bwMode="auto">
          <a:xfrm>
            <a:off x="744538" y="2238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5" name="Line 57"/>
          <p:cNvSpPr>
            <a:spLocks noChangeShapeType="1"/>
          </p:cNvSpPr>
          <p:nvPr/>
        </p:nvSpPr>
        <p:spPr bwMode="auto">
          <a:xfrm>
            <a:off x="8277225" y="2238375"/>
            <a:ext cx="1588" cy="3397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6" name="Line 58"/>
          <p:cNvSpPr>
            <a:spLocks noChangeShapeType="1"/>
          </p:cNvSpPr>
          <p:nvPr/>
        </p:nvSpPr>
        <p:spPr bwMode="auto">
          <a:xfrm flipH="1">
            <a:off x="744538" y="25781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7" name="Line 59"/>
          <p:cNvSpPr>
            <a:spLocks noChangeShapeType="1"/>
          </p:cNvSpPr>
          <p:nvPr/>
        </p:nvSpPr>
        <p:spPr bwMode="auto">
          <a:xfrm>
            <a:off x="744538" y="2578100"/>
            <a:ext cx="1587"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8" name="Line 60"/>
          <p:cNvSpPr>
            <a:spLocks noChangeShapeType="1"/>
          </p:cNvSpPr>
          <p:nvPr/>
        </p:nvSpPr>
        <p:spPr bwMode="auto">
          <a:xfrm>
            <a:off x="744538" y="29813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9" name="Line 61"/>
          <p:cNvSpPr>
            <a:spLocks noChangeShapeType="1"/>
          </p:cNvSpPr>
          <p:nvPr/>
        </p:nvSpPr>
        <p:spPr bwMode="auto">
          <a:xfrm>
            <a:off x="8277225" y="2981325"/>
            <a:ext cx="1588" cy="2968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0" name="Line 62"/>
          <p:cNvSpPr>
            <a:spLocks noChangeShapeType="1"/>
          </p:cNvSpPr>
          <p:nvPr/>
        </p:nvSpPr>
        <p:spPr bwMode="auto">
          <a:xfrm flipH="1">
            <a:off x="744538" y="3278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1" name="Line 63"/>
          <p:cNvSpPr>
            <a:spLocks noChangeShapeType="1"/>
          </p:cNvSpPr>
          <p:nvPr/>
        </p:nvSpPr>
        <p:spPr bwMode="auto">
          <a:xfrm>
            <a:off x="744538" y="3278188"/>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2" name="Line 64"/>
          <p:cNvSpPr>
            <a:spLocks noChangeShapeType="1"/>
          </p:cNvSpPr>
          <p:nvPr/>
        </p:nvSpPr>
        <p:spPr bwMode="auto">
          <a:xfrm>
            <a:off x="744538" y="3532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3" name="Line 65"/>
          <p:cNvSpPr>
            <a:spLocks noChangeShapeType="1"/>
          </p:cNvSpPr>
          <p:nvPr/>
        </p:nvSpPr>
        <p:spPr bwMode="auto">
          <a:xfrm>
            <a:off x="8277225" y="3532188"/>
            <a:ext cx="1588" cy="2333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4" name="Line 66"/>
          <p:cNvSpPr>
            <a:spLocks noChangeShapeType="1"/>
          </p:cNvSpPr>
          <p:nvPr/>
        </p:nvSpPr>
        <p:spPr bwMode="auto">
          <a:xfrm flipH="1">
            <a:off x="744538" y="376555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5" name="Line 67"/>
          <p:cNvSpPr>
            <a:spLocks noChangeShapeType="1"/>
          </p:cNvSpPr>
          <p:nvPr/>
        </p:nvSpPr>
        <p:spPr bwMode="auto">
          <a:xfrm>
            <a:off x="744538" y="3765550"/>
            <a:ext cx="1587" cy="2333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6" name="Line 68"/>
          <p:cNvSpPr>
            <a:spLocks noChangeShapeType="1"/>
          </p:cNvSpPr>
          <p:nvPr/>
        </p:nvSpPr>
        <p:spPr bwMode="auto">
          <a:xfrm>
            <a:off x="744538" y="3998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7" name="Line 69"/>
          <p:cNvSpPr>
            <a:spLocks noChangeShapeType="1"/>
          </p:cNvSpPr>
          <p:nvPr/>
        </p:nvSpPr>
        <p:spPr bwMode="auto">
          <a:xfrm>
            <a:off x="8277225" y="3998913"/>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8" name="Line 70"/>
          <p:cNvSpPr>
            <a:spLocks noChangeShapeType="1"/>
          </p:cNvSpPr>
          <p:nvPr/>
        </p:nvSpPr>
        <p:spPr bwMode="auto">
          <a:xfrm flipH="1">
            <a:off x="744538" y="4252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9" name="Line 71"/>
          <p:cNvSpPr>
            <a:spLocks noChangeShapeType="1"/>
          </p:cNvSpPr>
          <p:nvPr/>
        </p:nvSpPr>
        <p:spPr bwMode="auto">
          <a:xfrm>
            <a:off x="744538" y="4252913"/>
            <a:ext cx="1587" cy="2968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0" name="Line 72"/>
          <p:cNvSpPr>
            <a:spLocks noChangeShapeType="1"/>
          </p:cNvSpPr>
          <p:nvPr/>
        </p:nvSpPr>
        <p:spPr bwMode="auto">
          <a:xfrm>
            <a:off x="744538" y="45497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1" name="Line 73"/>
          <p:cNvSpPr>
            <a:spLocks noChangeShapeType="1"/>
          </p:cNvSpPr>
          <p:nvPr/>
        </p:nvSpPr>
        <p:spPr bwMode="auto">
          <a:xfrm>
            <a:off x="8277225" y="4549775"/>
            <a:ext cx="1588"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2" name="Line 74"/>
          <p:cNvSpPr>
            <a:spLocks noChangeShapeType="1"/>
          </p:cNvSpPr>
          <p:nvPr/>
        </p:nvSpPr>
        <p:spPr bwMode="auto">
          <a:xfrm flipH="1">
            <a:off x="744538" y="49530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3" name="Line 75"/>
          <p:cNvSpPr>
            <a:spLocks noChangeShapeType="1"/>
          </p:cNvSpPr>
          <p:nvPr/>
        </p:nvSpPr>
        <p:spPr bwMode="auto">
          <a:xfrm>
            <a:off x="744538" y="4953000"/>
            <a:ext cx="1587" cy="33813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4" name="Line 76"/>
          <p:cNvSpPr>
            <a:spLocks noChangeShapeType="1"/>
          </p:cNvSpPr>
          <p:nvPr/>
        </p:nvSpPr>
        <p:spPr bwMode="auto">
          <a:xfrm>
            <a:off x="744538" y="529113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5" name="Line 77"/>
          <p:cNvSpPr>
            <a:spLocks noChangeShapeType="1"/>
          </p:cNvSpPr>
          <p:nvPr/>
        </p:nvSpPr>
        <p:spPr bwMode="auto">
          <a:xfrm>
            <a:off x="8277225" y="5291138"/>
            <a:ext cx="1588" cy="382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6" name="Line 78"/>
          <p:cNvSpPr>
            <a:spLocks noChangeShapeType="1"/>
          </p:cNvSpPr>
          <p:nvPr/>
        </p:nvSpPr>
        <p:spPr bwMode="auto">
          <a:xfrm flipH="1">
            <a:off x="744538" y="5673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7" name="Line 79"/>
          <p:cNvSpPr>
            <a:spLocks noChangeShapeType="1"/>
          </p:cNvSpPr>
          <p:nvPr/>
        </p:nvSpPr>
        <p:spPr bwMode="auto">
          <a:xfrm>
            <a:off x="744538" y="5673725"/>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8" name="Line 80"/>
          <p:cNvSpPr>
            <a:spLocks noChangeShapeType="1"/>
          </p:cNvSpPr>
          <p:nvPr/>
        </p:nvSpPr>
        <p:spPr bwMode="auto">
          <a:xfrm>
            <a:off x="744538" y="5927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9" name="Rectangle 81"/>
          <p:cNvSpPr>
            <a:spLocks noChangeArrowheads="1"/>
          </p:cNvSpPr>
          <p:nvPr/>
        </p:nvSpPr>
        <p:spPr bwMode="auto">
          <a:xfrm>
            <a:off x="8432800" y="5556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P98</a:t>
            </a:r>
            <a:endParaRPr lang="en-US" sz="2400">
              <a:solidFill>
                <a:srgbClr val="000000"/>
              </a:solidFill>
              <a:latin typeface="Verdana" pitchFamily="34" charset="0"/>
            </a:endParaRPr>
          </a:p>
        </p:txBody>
      </p:sp>
      <p:sp>
        <p:nvSpPr>
          <p:cNvPr id="145490" name="Rectangle 82"/>
          <p:cNvSpPr>
            <a:spLocks noChangeArrowheads="1"/>
          </p:cNvSpPr>
          <p:nvPr/>
        </p:nvSpPr>
        <p:spPr bwMode="auto">
          <a:xfrm>
            <a:off x="8432800" y="5175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P95</a:t>
            </a:r>
            <a:endParaRPr lang="en-US" sz="2400">
              <a:solidFill>
                <a:srgbClr val="000000"/>
              </a:solidFill>
              <a:latin typeface="Verdana" pitchFamily="34" charset="0"/>
            </a:endParaRPr>
          </a:p>
        </p:txBody>
      </p:sp>
      <p:sp>
        <p:nvSpPr>
          <p:cNvPr id="145491" name="Rectangle 83"/>
          <p:cNvSpPr>
            <a:spLocks noChangeArrowheads="1"/>
          </p:cNvSpPr>
          <p:nvPr/>
        </p:nvSpPr>
        <p:spPr bwMode="auto">
          <a:xfrm>
            <a:off x="8432800" y="48355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P90</a:t>
            </a:r>
            <a:endParaRPr lang="en-US" sz="3200" b="1">
              <a:solidFill>
                <a:srgbClr val="000000"/>
              </a:solidFill>
              <a:latin typeface="Verdana" pitchFamily="34" charset="0"/>
            </a:endParaRPr>
          </a:p>
        </p:txBody>
      </p:sp>
      <p:sp>
        <p:nvSpPr>
          <p:cNvPr id="145492" name="Rectangle 84"/>
          <p:cNvSpPr>
            <a:spLocks noChangeArrowheads="1"/>
          </p:cNvSpPr>
          <p:nvPr/>
        </p:nvSpPr>
        <p:spPr bwMode="auto">
          <a:xfrm>
            <a:off x="8432800" y="443230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P80</a:t>
            </a:r>
            <a:endParaRPr lang="en-US" sz="2400">
              <a:solidFill>
                <a:srgbClr val="000000"/>
              </a:solidFill>
              <a:latin typeface="Verdana" pitchFamily="34" charset="0"/>
            </a:endParaRPr>
          </a:p>
        </p:txBody>
      </p:sp>
      <p:sp>
        <p:nvSpPr>
          <p:cNvPr id="145493" name="Rectangle 85"/>
          <p:cNvSpPr>
            <a:spLocks noChangeArrowheads="1"/>
          </p:cNvSpPr>
          <p:nvPr/>
        </p:nvSpPr>
        <p:spPr bwMode="auto">
          <a:xfrm>
            <a:off x="8432800" y="4135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P70</a:t>
            </a:r>
            <a:endParaRPr lang="en-US" sz="2400">
              <a:solidFill>
                <a:srgbClr val="000000"/>
              </a:solidFill>
              <a:latin typeface="Verdana" pitchFamily="34" charset="0"/>
            </a:endParaRPr>
          </a:p>
        </p:txBody>
      </p:sp>
      <p:sp>
        <p:nvSpPr>
          <p:cNvPr id="145494" name="Rectangle 86"/>
          <p:cNvSpPr>
            <a:spLocks noChangeArrowheads="1"/>
          </p:cNvSpPr>
          <p:nvPr/>
        </p:nvSpPr>
        <p:spPr bwMode="auto">
          <a:xfrm>
            <a:off x="8432800" y="3881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P60</a:t>
            </a:r>
            <a:endParaRPr lang="en-US" sz="2400">
              <a:solidFill>
                <a:srgbClr val="000000"/>
              </a:solidFill>
              <a:latin typeface="Verdana" pitchFamily="34" charset="0"/>
            </a:endParaRPr>
          </a:p>
        </p:txBody>
      </p:sp>
      <p:sp>
        <p:nvSpPr>
          <p:cNvPr id="145495" name="Rectangle 87"/>
          <p:cNvSpPr>
            <a:spLocks noChangeArrowheads="1"/>
          </p:cNvSpPr>
          <p:nvPr/>
        </p:nvSpPr>
        <p:spPr bwMode="auto">
          <a:xfrm>
            <a:off x="8432800" y="15287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P1</a:t>
            </a:r>
            <a:endParaRPr lang="en-US" sz="2400">
              <a:solidFill>
                <a:srgbClr val="000000"/>
              </a:solidFill>
              <a:latin typeface="Verdana" pitchFamily="34" charset="0"/>
            </a:endParaRPr>
          </a:p>
        </p:txBody>
      </p:sp>
      <p:sp>
        <p:nvSpPr>
          <p:cNvPr id="145496" name="Rectangle 88"/>
          <p:cNvSpPr>
            <a:spLocks noChangeArrowheads="1"/>
          </p:cNvSpPr>
          <p:nvPr/>
        </p:nvSpPr>
        <p:spPr bwMode="auto">
          <a:xfrm>
            <a:off x="8432800" y="173990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a:t>
            </a:r>
            <a:endParaRPr lang="en-US" sz="2400">
              <a:solidFill>
                <a:srgbClr val="000000"/>
              </a:solidFill>
              <a:latin typeface="Verdana" pitchFamily="34" charset="0"/>
            </a:endParaRPr>
          </a:p>
        </p:txBody>
      </p:sp>
      <p:sp>
        <p:nvSpPr>
          <p:cNvPr id="145497" name="Rectangle 89"/>
          <p:cNvSpPr>
            <a:spLocks noChangeArrowheads="1"/>
          </p:cNvSpPr>
          <p:nvPr/>
        </p:nvSpPr>
        <p:spPr bwMode="auto">
          <a:xfrm>
            <a:off x="8432800" y="21224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a:t>
            </a:r>
            <a:endParaRPr lang="en-US" sz="2400">
              <a:solidFill>
                <a:srgbClr val="000000"/>
              </a:solidFill>
              <a:latin typeface="Verdana" pitchFamily="34" charset="0"/>
            </a:endParaRPr>
          </a:p>
        </p:txBody>
      </p:sp>
      <p:sp>
        <p:nvSpPr>
          <p:cNvPr id="145498" name="Rectangle 90"/>
          <p:cNvSpPr>
            <a:spLocks noChangeArrowheads="1"/>
          </p:cNvSpPr>
          <p:nvPr/>
        </p:nvSpPr>
        <p:spPr bwMode="auto">
          <a:xfrm>
            <a:off x="8432800" y="24606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P10</a:t>
            </a:r>
            <a:endParaRPr lang="en-US">
              <a:solidFill>
                <a:srgbClr val="000000"/>
              </a:solidFill>
              <a:latin typeface="Verdana" pitchFamily="34" charset="0"/>
            </a:endParaRPr>
          </a:p>
        </p:txBody>
      </p:sp>
      <p:sp>
        <p:nvSpPr>
          <p:cNvPr id="145499" name="Rectangle 91"/>
          <p:cNvSpPr>
            <a:spLocks noChangeArrowheads="1"/>
          </p:cNvSpPr>
          <p:nvPr/>
        </p:nvSpPr>
        <p:spPr bwMode="auto">
          <a:xfrm>
            <a:off x="8432800" y="28638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P20</a:t>
            </a:r>
            <a:endParaRPr lang="en-US" sz="2400">
              <a:solidFill>
                <a:srgbClr val="000000"/>
              </a:solidFill>
              <a:latin typeface="Verdana" pitchFamily="34" charset="0"/>
            </a:endParaRPr>
          </a:p>
        </p:txBody>
      </p:sp>
      <p:sp>
        <p:nvSpPr>
          <p:cNvPr id="145500" name="Rectangle 92"/>
          <p:cNvSpPr>
            <a:spLocks noChangeArrowheads="1"/>
          </p:cNvSpPr>
          <p:nvPr/>
        </p:nvSpPr>
        <p:spPr bwMode="auto">
          <a:xfrm>
            <a:off x="8432800" y="3160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P30</a:t>
            </a:r>
            <a:endParaRPr lang="en-US" sz="2400">
              <a:solidFill>
                <a:srgbClr val="000000"/>
              </a:solidFill>
              <a:latin typeface="Verdana" pitchFamily="34" charset="0"/>
            </a:endParaRPr>
          </a:p>
        </p:txBody>
      </p:sp>
      <p:sp>
        <p:nvSpPr>
          <p:cNvPr id="145501" name="Rectangle 93"/>
          <p:cNvSpPr>
            <a:spLocks noChangeArrowheads="1"/>
          </p:cNvSpPr>
          <p:nvPr/>
        </p:nvSpPr>
        <p:spPr bwMode="auto">
          <a:xfrm>
            <a:off x="8432800" y="3414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P40</a:t>
            </a:r>
            <a:endParaRPr lang="en-US" sz="2400">
              <a:solidFill>
                <a:srgbClr val="000000"/>
              </a:solidFill>
              <a:latin typeface="Verdana" pitchFamily="34" charset="0"/>
            </a:endParaRPr>
          </a:p>
        </p:txBody>
      </p:sp>
      <p:sp>
        <p:nvSpPr>
          <p:cNvPr id="145502" name="Rectangle 94"/>
          <p:cNvSpPr>
            <a:spLocks noChangeArrowheads="1"/>
          </p:cNvSpPr>
          <p:nvPr/>
        </p:nvSpPr>
        <p:spPr bwMode="auto">
          <a:xfrm>
            <a:off x="8432800" y="3648075"/>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P50</a:t>
            </a:r>
            <a:endParaRPr lang="en-US" sz="2400">
              <a:solidFill>
                <a:srgbClr val="000000"/>
              </a:solidFill>
              <a:latin typeface="Verdana" pitchFamily="34" charset="0"/>
            </a:endParaRPr>
          </a:p>
        </p:txBody>
      </p:sp>
      <p:sp>
        <p:nvSpPr>
          <p:cNvPr id="145503" name="Rectangle 95"/>
          <p:cNvSpPr>
            <a:spLocks noChangeArrowheads="1"/>
          </p:cNvSpPr>
          <p:nvPr/>
        </p:nvSpPr>
        <p:spPr bwMode="auto">
          <a:xfrm>
            <a:off x="8432800" y="58118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P99</a:t>
            </a:r>
            <a:endParaRPr lang="en-US" sz="2400">
              <a:solidFill>
                <a:srgbClr val="000000"/>
              </a:solidFill>
              <a:latin typeface="Verdana" pitchFamily="34" charset="0"/>
            </a:endParaRPr>
          </a:p>
        </p:txBody>
      </p:sp>
      <p:sp>
        <p:nvSpPr>
          <p:cNvPr id="145504" name="Rectangle 96"/>
          <p:cNvSpPr>
            <a:spLocks noChangeArrowheads="1"/>
          </p:cNvSpPr>
          <p:nvPr/>
        </p:nvSpPr>
        <p:spPr bwMode="auto">
          <a:xfrm>
            <a:off x="1428750" y="2058988"/>
            <a:ext cx="4508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5" name="Rectangle 97"/>
          <p:cNvSpPr>
            <a:spLocks noChangeArrowheads="1"/>
          </p:cNvSpPr>
          <p:nvPr/>
        </p:nvSpPr>
        <p:spPr bwMode="auto">
          <a:xfrm>
            <a:off x="1304925" y="1995488"/>
            <a:ext cx="638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6" name="Rectangle 98"/>
          <p:cNvSpPr>
            <a:spLocks noChangeArrowheads="1"/>
          </p:cNvSpPr>
          <p:nvPr/>
        </p:nvSpPr>
        <p:spPr bwMode="auto">
          <a:xfrm>
            <a:off x="774700" y="2603500"/>
            <a:ext cx="7467600" cy="2311400"/>
          </a:xfrm>
          <a:prstGeom prst="rect">
            <a:avLst/>
          </a:prstGeom>
          <a:solidFill>
            <a:srgbClr val="FFCC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7" name="Line 99"/>
          <p:cNvSpPr>
            <a:spLocks noChangeShapeType="1"/>
          </p:cNvSpPr>
          <p:nvPr/>
        </p:nvSpPr>
        <p:spPr bwMode="auto">
          <a:xfrm flipV="1">
            <a:off x="2246313" y="1617663"/>
            <a:ext cx="5303837" cy="429736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8" name="Line 100"/>
          <p:cNvSpPr>
            <a:spLocks noChangeShapeType="1"/>
          </p:cNvSpPr>
          <p:nvPr/>
        </p:nvSpPr>
        <p:spPr bwMode="auto">
          <a:xfrm flipV="1">
            <a:off x="3500438" y="2635250"/>
            <a:ext cx="2782887" cy="22621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9" name="Text Box 101"/>
          <p:cNvSpPr txBox="1">
            <a:spLocks noChangeArrowheads="1"/>
          </p:cNvSpPr>
          <p:nvPr/>
        </p:nvSpPr>
        <p:spPr bwMode="auto">
          <a:xfrm>
            <a:off x="2656129" y="3572153"/>
            <a:ext cx="3528530" cy="3693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eaLnBrk="0" fontAlgn="base" hangingPunct="0">
              <a:spcBef>
                <a:spcPct val="0"/>
              </a:spcBef>
              <a:spcAft>
                <a:spcPct val="0"/>
              </a:spcAft>
            </a:pPr>
            <a:r>
              <a:rPr lang="en-US" b="1" dirty="0">
                <a:solidFill>
                  <a:srgbClr val="000000"/>
                </a:solidFill>
                <a:latin typeface="Verdana" pitchFamily="34" charset="0"/>
              </a:rPr>
              <a:t>80 % Confidence Interval</a:t>
            </a:r>
          </a:p>
        </p:txBody>
      </p:sp>
      <p:sp>
        <p:nvSpPr>
          <p:cNvPr id="145510" name="Text Box 102"/>
          <p:cNvSpPr txBox="1">
            <a:spLocks noChangeArrowheads="1"/>
          </p:cNvSpPr>
          <p:nvPr/>
        </p:nvSpPr>
        <p:spPr bwMode="auto">
          <a:xfrm>
            <a:off x="5375087" y="1455499"/>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SMALL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P10 VALUE</a:t>
            </a:r>
          </a:p>
        </p:txBody>
      </p:sp>
      <p:sp>
        <p:nvSpPr>
          <p:cNvPr id="145511" name="Text Box 103"/>
          <p:cNvSpPr txBox="1">
            <a:spLocks noChangeArrowheads="1"/>
          </p:cNvSpPr>
          <p:nvPr/>
        </p:nvSpPr>
        <p:spPr bwMode="auto">
          <a:xfrm>
            <a:off x="1066800" y="5105400"/>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LARGE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P90 VALUE</a:t>
            </a:r>
          </a:p>
        </p:txBody>
      </p:sp>
      <p:sp>
        <p:nvSpPr>
          <p:cNvPr id="145512" name="Text Box 104"/>
          <p:cNvSpPr txBox="1">
            <a:spLocks noChangeArrowheads="1"/>
          </p:cNvSpPr>
          <p:nvPr/>
        </p:nvSpPr>
        <p:spPr bwMode="auto">
          <a:xfrm>
            <a:off x="111125" y="294322"/>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2600" b="1" dirty="0">
                <a:solidFill>
                  <a:srgbClr val="FFFFFF"/>
                </a:solidFill>
                <a:effectLst>
                  <a:outerShdw blurRad="38100" dist="38100" dir="2700000" algn="tl">
                    <a:srgbClr val="000000">
                      <a:alpha val="43137"/>
                    </a:srgbClr>
                  </a:outerShdw>
                </a:effectLst>
                <a:latin typeface="Verdana" pitchFamily="34" charset="0"/>
              </a:rPr>
              <a:t>ESTIMATING WITH PROBABILISTIC RANGES</a:t>
            </a:r>
          </a:p>
        </p:txBody>
      </p:sp>
      <p:sp>
        <p:nvSpPr>
          <p:cNvPr id="2" name="TextBox 1"/>
          <p:cNvSpPr txBox="1"/>
          <p:nvPr/>
        </p:nvSpPr>
        <p:spPr>
          <a:xfrm>
            <a:off x="3200400" y="6183868"/>
            <a:ext cx="2743200" cy="369332"/>
          </a:xfrm>
          <a:prstGeom prst="rect">
            <a:avLst/>
          </a:prstGeom>
          <a:noFill/>
        </p:spPr>
        <p:txBody>
          <a:bodyPr wrap="square" rtlCol="0">
            <a:spAutoFit/>
          </a:bodyPr>
          <a:lstStyle/>
          <a:p>
            <a:r>
              <a:rPr lang="en-US" b="1" dirty="0">
                <a:solidFill>
                  <a:srgbClr val="000000"/>
                </a:solidFill>
                <a:effectLst>
                  <a:outerShdw blurRad="38100" dist="38100" dir="2700000" algn="tl">
                    <a:srgbClr val="000000">
                      <a:alpha val="43137"/>
                    </a:srgbClr>
                  </a:outerShdw>
                </a:effectLst>
              </a:rPr>
              <a:t>NUMBER OF BEANS </a:t>
            </a:r>
          </a:p>
        </p:txBody>
      </p:sp>
      <p:sp>
        <p:nvSpPr>
          <p:cNvPr id="107" name="TextBox 106"/>
          <p:cNvSpPr txBox="1"/>
          <p:nvPr/>
        </p:nvSpPr>
        <p:spPr>
          <a:xfrm>
            <a:off x="2133600" y="5879068"/>
            <a:ext cx="457200" cy="369332"/>
          </a:xfrm>
          <a:prstGeom prst="rect">
            <a:avLst/>
          </a:prstGeom>
          <a:noFill/>
        </p:spPr>
        <p:txBody>
          <a:bodyPr wrap="square" rtlCol="0">
            <a:spAutoFit/>
          </a:bodyPr>
          <a:lstStyle/>
          <a:p>
            <a:r>
              <a:rPr lang="en-US" b="1" dirty="0">
                <a:solidFill>
                  <a:srgbClr val="000000"/>
                </a:solidFill>
              </a:rPr>
              <a:t>1</a:t>
            </a:r>
          </a:p>
        </p:txBody>
      </p:sp>
      <p:sp>
        <p:nvSpPr>
          <p:cNvPr id="108" name="TextBox 107"/>
          <p:cNvSpPr txBox="1"/>
          <p:nvPr/>
        </p:nvSpPr>
        <p:spPr>
          <a:xfrm>
            <a:off x="3505200" y="5867400"/>
            <a:ext cx="609600" cy="369332"/>
          </a:xfrm>
          <a:prstGeom prst="rect">
            <a:avLst/>
          </a:prstGeom>
          <a:noFill/>
        </p:spPr>
        <p:txBody>
          <a:bodyPr wrap="square" rtlCol="0">
            <a:spAutoFit/>
          </a:bodyPr>
          <a:lstStyle/>
          <a:p>
            <a:r>
              <a:rPr lang="en-US" b="1" dirty="0">
                <a:solidFill>
                  <a:srgbClr val="000000"/>
                </a:solidFill>
              </a:rPr>
              <a:t>10</a:t>
            </a:r>
          </a:p>
        </p:txBody>
      </p:sp>
      <p:sp>
        <p:nvSpPr>
          <p:cNvPr id="109" name="TextBox 108"/>
          <p:cNvSpPr txBox="1"/>
          <p:nvPr/>
        </p:nvSpPr>
        <p:spPr>
          <a:xfrm>
            <a:off x="4953000" y="5867400"/>
            <a:ext cx="609600" cy="369332"/>
          </a:xfrm>
          <a:prstGeom prst="rect">
            <a:avLst/>
          </a:prstGeom>
          <a:noFill/>
        </p:spPr>
        <p:txBody>
          <a:bodyPr wrap="square" rtlCol="0">
            <a:spAutoFit/>
          </a:bodyPr>
          <a:lstStyle/>
          <a:p>
            <a:r>
              <a:rPr lang="en-US" b="1" dirty="0">
                <a:solidFill>
                  <a:srgbClr val="000000"/>
                </a:solidFill>
              </a:rPr>
              <a:t>100</a:t>
            </a:r>
          </a:p>
        </p:txBody>
      </p:sp>
      <p:sp>
        <p:nvSpPr>
          <p:cNvPr id="110" name="TextBox 109"/>
          <p:cNvSpPr txBox="1"/>
          <p:nvPr/>
        </p:nvSpPr>
        <p:spPr>
          <a:xfrm>
            <a:off x="6400800" y="5867400"/>
            <a:ext cx="755650" cy="369332"/>
          </a:xfrm>
          <a:prstGeom prst="rect">
            <a:avLst/>
          </a:prstGeom>
          <a:noFill/>
        </p:spPr>
        <p:txBody>
          <a:bodyPr wrap="square" rtlCol="0">
            <a:spAutoFit/>
          </a:bodyPr>
          <a:lstStyle/>
          <a:p>
            <a:r>
              <a:rPr lang="en-US" b="1" dirty="0">
                <a:solidFill>
                  <a:srgbClr val="000000"/>
                </a:solidFill>
              </a:rPr>
              <a:t>1000</a:t>
            </a:r>
          </a:p>
        </p:txBody>
      </p:sp>
      <p:cxnSp>
        <p:nvCxnSpPr>
          <p:cNvPr id="5" name="Straight Arrow Connector 4"/>
          <p:cNvCxnSpPr/>
          <p:nvPr/>
        </p:nvCxnSpPr>
        <p:spPr bwMode="auto">
          <a:xfrm>
            <a:off x="5724525" y="6324600"/>
            <a:ext cx="1758950" cy="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Arrow Connector 112"/>
          <p:cNvCxnSpPr/>
          <p:nvPr/>
        </p:nvCxnSpPr>
        <p:spPr bwMode="auto">
          <a:xfrm>
            <a:off x="1295400" y="6324600"/>
            <a:ext cx="1758950" cy="0"/>
          </a:xfrm>
          <a:prstGeom prst="straightConnector1">
            <a:avLst/>
          </a:prstGeom>
          <a:solidFill>
            <a:schemeClr val="accent1"/>
          </a:solidFill>
          <a:ln w="38100"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7073098"/>
      </p:ext>
    </p:extLst>
  </p:cSld>
  <p:clrMapOvr>
    <a:masterClrMapping/>
  </p:clrMapOvr>
  <p:transition xmlns:p14="http://schemas.microsoft.com/office/powerpoint/2010/mai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57325" y="1471613"/>
            <a:ext cx="686593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400" b="1" dirty="0">
                <a:solidFill>
                  <a:srgbClr val="FFFF00"/>
                </a:solidFill>
                <a:effectLst>
                  <a:outerShdw blurRad="38100" dist="38100" dir="2700000" algn="tl">
                    <a:srgbClr val="C0C0C0"/>
                  </a:outerShdw>
                </a:effectLst>
                <a:latin typeface="Arial" charset="0"/>
              </a:rPr>
              <a:t>Write down </a:t>
            </a:r>
            <a:r>
              <a:rPr lang="en-US" sz="4400" b="1" dirty="0" err="1">
                <a:solidFill>
                  <a:srgbClr val="FFFF00"/>
                </a:solidFill>
                <a:effectLst>
                  <a:outerShdw blurRad="38100" dist="38100" dir="2700000" algn="tl">
                    <a:srgbClr val="C0C0C0"/>
                  </a:outerShdw>
                </a:effectLst>
                <a:latin typeface="Arial" charset="0"/>
              </a:rPr>
              <a:t>P90</a:t>
            </a:r>
            <a:r>
              <a:rPr lang="en-US" sz="4400" b="1" dirty="0">
                <a:solidFill>
                  <a:srgbClr val="FFFF00"/>
                </a:solidFill>
                <a:effectLst>
                  <a:outerShdw blurRad="38100" dist="38100" dir="2700000" algn="tl">
                    <a:srgbClr val="C0C0C0"/>
                  </a:outerShdw>
                </a:effectLst>
                <a:latin typeface="Arial" charset="0"/>
              </a:rPr>
              <a:t> and </a:t>
            </a:r>
            <a:r>
              <a:rPr lang="en-US" sz="4400" b="1" dirty="0" err="1">
                <a:solidFill>
                  <a:srgbClr val="FFFF00"/>
                </a:solidFill>
                <a:effectLst>
                  <a:outerShdw blurRad="38100" dist="38100" dir="2700000" algn="tl">
                    <a:srgbClr val="C0C0C0"/>
                  </a:outerShdw>
                </a:effectLst>
                <a:latin typeface="Arial" charset="0"/>
              </a:rPr>
              <a:t>P10</a:t>
            </a:r>
            <a:r>
              <a:rPr lang="en-US" sz="4400" b="1" dirty="0">
                <a:solidFill>
                  <a:srgbClr val="FFFF00"/>
                </a:solidFill>
                <a:effectLst>
                  <a:outerShdw blurRad="38100" dist="38100" dir="2700000" algn="tl">
                    <a:srgbClr val="C0C0C0"/>
                  </a:outerShdw>
                </a:effectLst>
                <a:latin typeface="Arial" charset="0"/>
              </a:rPr>
              <a:t> estimates for the following bean slide:</a:t>
            </a:r>
          </a:p>
          <a:p>
            <a:pPr fontAlgn="base">
              <a:spcBef>
                <a:spcPct val="50000"/>
              </a:spcBef>
              <a:spcAft>
                <a:spcPct val="0"/>
              </a:spcAft>
            </a:pPr>
            <a:r>
              <a:rPr lang="en-US" sz="4400" b="1" dirty="0" err="1">
                <a:solidFill>
                  <a:srgbClr val="FFFF00"/>
                </a:solidFill>
                <a:effectLst>
                  <a:outerShdw blurRad="38100" dist="38100" dir="2700000" algn="tl">
                    <a:srgbClr val="C0C0C0"/>
                  </a:outerShdw>
                </a:effectLst>
                <a:latin typeface="Arial" charset="0"/>
              </a:rPr>
              <a:t>P90</a:t>
            </a:r>
            <a:r>
              <a:rPr lang="en-US" sz="4400" b="1" dirty="0">
                <a:solidFill>
                  <a:srgbClr val="FFFF00"/>
                </a:solidFill>
                <a:effectLst>
                  <a:outerShdw blurRad="38100" dist="38100" dir="2700000" algn="tl">
                    <a:srgbClr val="C0C0C0"/>
                  </a:outerShdw>
                </a:effectLst>
                <a:latin typeface="Arial" charset="0"/>
              </a:rPr>
              <a:t> = ______</a:t>
            </a:r>
          </a:p>
          <a:p>
            <a:pPr fontAlgn="base">
              <a:spcBef>
                <a:spcPct val="50000"/>
              </a:spcBef>
              <a:spcAft>
                <a:spcPct val="0"/>
              </a:spcAft>
            </a:pPr>
            <a:r>
              <a:rPr lang="en-US" sz="4400" b="1" dirty="0" err="1">
                <a:solidFill>
                  <a:srgbClr val="FFFF00"/>
                </a:solidFill>
                <a:effectLst>
                  <a:outerShdw blurRad="38100" dist="38100" dir="2700000" algn="tl">
                    <a:srgbClr val="C0C0C0"/>
                  </a:outerShdw>
                </a:effectLst>
                <a:latin typeface="Arial" charset="0"/>
              </a:rPr>
              <a:t>P10</a:t>
            </a:r>
            <a:r>
              <a:rPr lang="en-US" sz="4400" b="1" dirty="0">
                <a:solidFill>
                  <a:srgbClr val="FFFF00"/>
                </a:solidFill>
                <a:effectLst>
                  <a:outerShdw blurRad="38100" dist="38100" dir="2700000" algn="tl">
                    <a:srgbClr val="C0C0C0"/>
                  </a:outerShdw>
                </a:effectLst>
                <a:latin typeface="Arial" charset="0"/>
              </a:rPr>
              <a:t> = ______</a:t>
            </a:r>
          </a:p>
        </p:txBody>
      </p:sp>
    </p:spTree>
    <p:extLst>
      <p:ext uri="{BB962C8B-B14F-4D97-AF65-F5344CB8AC3E}">
        <p14:creationId xmlns:p14="http://schemas.microsoft.com/office/powerpoint/2010/main" val="757335150"/>
      </p:ext>
    </p:extLst>
  </p:cSld>
  <p:clrMapOvr>
    <a:masterClrMapping/>
  </p:clrMapOvr>
  <p:transition xmlns:p14="http://schemas.microsoft.com/office/powerpoint/2010/mai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7150"/>
            <a:ext cx="9577388" cy="67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954534"/>
      </p:ext>
    </p:extLst>
  </p:cSld>
  <p:clrMapOvr>
    <a:masterClrMapping/>
  </p:clrMapOvr>
  <p:transition xmlns:p14="http://schemas.microsoft.com/office/powerpoint/2010/mai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57325" y="1471613"/>
            <a:ext cx="686593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400" b="1" dirty="0">
                <a:solidFill>
                  <a:srgbClr val="FFFF00"/>
                </a:solidFill>
                <a:effectLst>
                  <a:outerShdw blurRad="38100" dist="38100" dir="2700000" algn="tl">
                    <a:srgbClr val="C0C0C0"/>
                  </a:outerShdw>
                </a:effectLst>
                <a:latin typeface="Arial" charset="0"/>
              </a:rPr>
              <a:t>Write down </a:t>
            </a:r>
            <a:r>
              <a:rPr lang="en-US" sz="4400" b="1" dirty="0" err="1">
                <a:solidFill>
                  <a:srgbClr val="FFFF00"/>
                </a:solidFill>
                <a:effectLst>
                  <a:outerShdw blurRad="38100" dist="38100" dir="2700000" algn="tl">
                    <a:srgbClr val="C0C0C0"/>
                  </a:outerShdw>
                </a:effectLst>
                <a:latin typeface="Arial" charset="0"/>
              </a:rPr>
              <a:t>P90</a:t>
            </a:r>
            <a:r>
              <a:rPr lang="en-US" sz="4400" b="1" dirty="0">
                <a:solidFill>
                  <a:srgbClr val="FFFF00"/>
                </a:solidFill>
                <a:effectLst>
                  <a:outerShdw blurRad="38100" dist="38100" dir="2700000" algn="tl">
                    <a:srgbClr val="C0C0C0"/>
                  </a:outerShdw>
                </a:effectLst>
                <a:latin typeface="Arial" charset="0"/>
              </a:rPr>
              <a:t> and </a:t>
            </a:r>
            <a:r>
              <a:rPr lang="en-US" sz="4400" b="1" dirty="0" err="1">
                <a:solidFill>
                  <a:srgbClr val="FFFF00"/>
                </a:solidFill>
                <a:effectLst>
                  <a:outerShdw blurRad="38100" dist="38100" dir="2700000" algn="tl">
                    <a:srgbClr val="C0C0C0"/>
                  </a:outerShdw>
                </a:effectLst>
                <a:latin typeface="Arial" charset="0"/>
              </a:rPr>
              <a:t>P10</a:t>
            </a:r>
            <a:r>
              <a:rPr lang="en-US" sz="4400" b="1" dirty="0">
                <a:solidFill>
                  <a:srgbClr val="FFFF00"/>
                </a:solidFill>
                <a:effectLst>
                  <a:outerShdw blurRad="38100" dist="38100" dir="2700000" algn="tl">
                    <a:srgbClr val="C0C0C0"/>
                  </a:outerShdw>
                </a:effectLst>
                <a:latin typeface="Arial" charset="0"/>
              </a:rPr>
              <a:t> estimates for the previous bean slide:</a:t>
            </a:r>
          </a:p>
          <a:p>
            <a:pPr fontAlgn="base">
              <a:spcBef>
                <a:spcPct val="50000"/>
              </a:spcBef>
              <a:spcAft>
                <a:spcPct val="0"/>
              </a:spcAft>
            </a:pPr>
            <a:r>
              <a:rPr lang="en-US" sz="4400" b="1" dirty="0" err="1">
                <a:solidFill>
                  <a:srgbClr val="FFFF00"/>
                </a:solidFill>
                <a:effectLst>
                  <a:outerShdw blurRad="38100" dist="38100" dir="2700000" algn="tl">
                    <a:srgbClr val="C0C0C0"/>
                  </a:outerShdw>
                </a:effectLst>
                <a:latin typeface="Arial" charset="0"/>
              </a:rPr>
              <a:t>P90</a:t>
            </a:r>
            <a:r>
              <a:rPr lang="en-US" sz="4400" b="1" dirty="0">
                <a:solidFill>
                  <a:srgbClr val="FFFF00"/>
                </a:solidFill>
                <a:effectLst>
                  <a:outerShdw blurRad="38100" dist="38100" dir="2700000" algn="tl">
                    <a:srgbClr val="C0C0C0"/>
                  </a:outerShdw>
                </a:effectLst>
                <a:latin typeface="Arial" charset="0"/>
              </a:rPr>
              <a:t> = ______</a:t>
            </a:r>
          </a:p>
          <a:p>
            <a:pPr fontAlgn="base">
              <a:spcBef>
                <a:spcPct val="50000"/>
              </a:spcBef>
              <a:spcAft>
                <a:spcPct val="0"/>
              </a:spcAft>
            </a:pPr>
            <a:r>
              <a:rPr lang="en-US" sz="4400" b="1" dirty="0" err="1">
                <a:solidFill>
                  <a:srgbClr val="FFFF00"/>
                </a:solidFill>
                <a:effectLst>
                  <a:outerShdw blurRad="38100" dist="38100" dir="2700000" algn="tl">
                    <a:srgbClr val="C0C0C0"/>
                  </a:outerShdw>
                </a:effectLst>
                <a:latin typeface="Arial" charset="0"/>
              </a:rPr>
              <a:t>P10</a:t>
            </a:r>
            <a:r>
              <a:rPr lang="en-US" sz="4400" b="1" dirty="0">
                <a:solidFill>
                  <a:srgbClr val="FFFF00"/>
                </a:solidFill>
                <a:effectLst>
                  <a:outerShdw blurRad="38100" dist="38100" dir="2700000" algn="tl">
                    <a:srgbClr val="C0C0C0"/>
                  </a:outerShdw>
                </a:effectLst>
                <a:latin typeface="Arial" charset="0"/>
              </a:rPr>
              <a:t> = ______</a:t>
            </a:r>
          </a:p>
        </p:txBody>
      </p:sp>
    </p:spTree>
    <p:extLst>
      <p:ext uri="{BB962C8B-B14F-4D97-AF65-F5344CB8AC3E}">
        <p14:creationId xmlns:p14="http://schemas.microsoft.com/office/powerpoint/2010/main" val="42502768"/>
      </p:ext>
    </p:extLst>
  </p:cSld>
  <p:clrMapOvr>
    <a:masterClrMapping/>
  </p:clrMapOvr>
  <p:transition xmlns:p14="http://schemas.microsoft.com/office/powerpoint/2010/mai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93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2071688" y="1831975"/>
            <a:ext cx="5172075" cy="29384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kern="10">
                <a:ln w="9525">
                  <a:round/>
                  <a:headEnd/>
                  <a:tailEnd/>
                </a:ln>
                <a:gradFill rotWithShape="0">
                  <a:gsLst>
                    <a:gs pos="0">
                      <a:srgbClr val="FFE701"/>
                    </a:gs>
                    <a:gs pos="100000">
                      <a:srgbClr val="FE3E02"/>
                    </a:gs>
                  </a:gsLst>
                  <a:lin ang="5400000" scaled="1"/>
                </a:gradFill>
                <a:latin typeface="Impact"/>
              </a:rPr>
              <a:t>1780</a:t>
            </a:r>
          </a:p>
        </p:txBody>
      </p:sp>
      <p:sp>
        <p:nvSpPr>
          <p:cNvPr id="31749" name="Text Box 5"/>
          <p:cNvSpPr txBox="1">
            <a:spLocks noChangeArrowheads="1"/>
          </p:cNvSpPr>
          <p:nvPr/>
        </p:nvSpPr>
        <p:spPr bwMode="auto">
          <a:xfrm>
            <a:off x="636588" y="604838"/>
            <a:ext cx="686593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400" b="1" dirty="0">
                <a:solidFill>
                  <a:srgbClr val="FFFF00"/>
                </a:solidFill>
                <a:effectLst>
                  <a:outerShdw blurRad="38100" dist="38100" dir="2700000" algn="tl">
                    <a:srgbClr val="C0C0C0"/>
                  </a:outerShdw>
                </a:effectLst>
                <a:latin typeface="Arial" charset="0"/>
              </a:rPr>
              <a:t>If your </a:t>
            </a:r>
            <a:r>
              <a:rPr lang="en-US" sz="4400" b="1" dirty="0" err="1">
                <a:solidFill>
                  <a:srgbClr val="FFFF00"/>
                </a:solidFill>
                <a:effectLst>
                  <a:outerShdw blurRad="38100" dist="38100" dir="2700000" algn="tl">
                    <a:srgbClr val="C0C0C0"/>
                  </a:outerShdw>
                </a:effectLst>
                <a:latin typeface="Arial" charset="0"/>
              </a:rPr>
              <a:t>P90</a:t>
            </a:r>
            <a:r>
              <a:rPr lang="en-US" sz="4400" b="1" dirty="0">
                <a:solidFill>
                  <a:srgbClr val="FFFF00"/>
                </a:solidFill>
                <a:effectLst>
                  <a:outerShdw blurRad="38100" dist="38100" dir="2700000" algn="tl">
                    <a:srgbClr val="C0C0C0"/>
                  </a:outerShdw>
                </a:effectLst>
                <a:latin typeface="Arial" charset="0"/>
              </a:rPr>
              <a:t> – </a:t>
            </a:r>
            <a:r>
              <a:rPr lang="en-US" sz="4400" b="1" dirty="0" err="1">
                <a:solidFill>
                  <a:srgbClr val="FFFF00"/>
                </a:solidFill>
                <a:effectLst>
                  <a:outerShdw blurRad="38100" dist="38100" dir="2700000" algn="tl">
                    <a:srgbClr val="C0C0C0"/>
                  </a:outerShdw>
                </a:effectLst>
                <a:latin typeface="Arial" charset="0"/>
              </a:rPr>
              <a:t>P10</a:t>
            </a:r>
            <a:r>
              <a:rPr lang="en-US" sz="4400" b="1" dirty="0">
                <a:solidFill>
                  <a:srgbClr val="FFFF00"/>
                </a:solidFill>
                <a:effectLst>
                  <a:outerShdw blurRad="38100" dist="38100" dir="2700000" algn="tl">
                    <a:srgbClr val="C0C0C0"/>
                  </a:outerShdw>
                </a:effectLst>
                <a:latin typeface="Arial" charset="0"/>
              </a:rPr>
              <a:t> Range Includes</a:t>
            </a:r>
          </a:p>
        </p:txBody>
      </p:sp>
      <p:grpSp>
        <p:nvGrpSpPr>
          <p:cNvPr id="31752" name="Group 8"/>
          <p:cNvGrpSpPr>
            <a:grpSpLocks/>
          </p:cNvGrpSpPr>
          <p:nvPr/>
        </p:nvGrpSpPr>
        <p:grpSpPr bwMode="auto">
          <a:xfrm>
            <a:off x="569916" y="4665663"/>
            <a:ext cx="8324853" cy="1311275"/>
            <a:chOff x="359" y="2939"/>
            <a:chExt cx="5244" cy="826"/>
          </a:xfrm>
        </p:grpSpPr>
        <p:sp>
          <p:nvSpPr>
            <p:cNvPr id="31750" name="Text Box 6"/>
            <p:cNvSpPr txBox="1">
              <a:spLocks noChangeArrowheads="1"/>
            </p:cNvSpPr>
            <p:nvPr/>
          </p:nvSpPr>
          <p:spPr bwMode="auto">
            <a:xfrm>
              <a:off x="359" y="3221"/>
              <a:ext cx="5137"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4400" b="1" dirty="0">
                  <a:solidFill>
                    <a:srgbClr val="FFFF00"/>
                  </a:solidFill>
                  <a:effectLst>
                    <a:outerShdw blurRad="38100" dist="38100" dir="2700000" algn="tl">
                      <a:srgbClr val="C0C0C0"/>
                    </a:outerShdw>
                  </a:effectLst>
                  <a:latin typeface="Arial" charset="0"/>
                </a:rPr>
                <a:t>PLEASE RAISE YOUR HAND</a:t>
              </a:r>
            </a:p>
          </p:txBody>
        </p:sp>
        <p:sp>
          <p:nvSpPr>
            <p:cNvPr id="31751" name="Text Box 7"/>
            <p:cNvSpPr txBox="1">
              <a:spLocks noChangeArrowheads="1"/>
            </p:cNvSpPr>
            <p:nvPr/>
          </p:nvSpPr>
          <p:spPr bwMode="auto">
            <a:xfrm>
              <a:off x="5124" y="2939"/>
              <a:ext cx="479"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8000">
                  <a:solidFill>
                    <a:srgbClr val="FFFF00"/>
                  </a:solidFill>
                  <a:effectLst>
                    <a:outerShdw blurRad="38100" dist="38100" dir="2700000" algn="tl">
                      <a:srgbClr val="C0C0C0"/>
                    </a:outerShdw>
                  </a:effectLst>
                  <a:latin typeface="Arial" charset="0"/>
                </a:rPr>
                <a:t>!</a:t>
              </a:r>
            </a:p>
          </p:txBody>
        </p:sp>
      </p:grpSp>
    </p:spTree>
    <p:extLst>
      <p:ext uri="{BB962C8B-B14F-4D97-AF65-F5344CB8AC3E}">
        <p14:creationId xmlns:p14="http://schemas.microsoft.com/office/powerpoint/2010/main" val="76592394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93"/>
          <a:stretch/>
        </p:blipFill>
        <p:spPr>
          <a:xfrm>
            <a:off x="2123262" y="761999"/>
            <a:ext cx="4651548" cy="5486400"/>
          </a:xfrm>
          <a:prstGeom prst="rect">
            <a:avLst/>
          </a:prstGeom>
          <a:ln w="38100">
            <a:solidFill>
              <a:schemeClr val="tx1"/>
            </a:solidFill>
          </a:ln>
        </p:spPr>
      </p:pic>
    </p:spTree>
    <p:extLst>
      <p:ext uri="{BB962C8B-B14F-4D97-AF65-F5344CB8AC3E}">
        <p14:creationId xmlns:p14="http://schemas.microsoft.com/office/powerpoint/2010/main" val="3672296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335377" y="607247"/>
            <a:ext cx="686593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400" b="1" dirty="0">
                <a:solidFill>
                  <a:srgbClr val="FFFF00"/>
                </a:solidFill>
                <a:effectLst>
                  <a:outerShdw blurRad="38100" dist="38100" dir="2700000" algn="tl">
                    <a:srgbClr val="C0C0C0"/>
                  </a:outerShdw>
                </a:effectLst>
                <a:latin typeface="Arial" charset="0"/>
              </a:rPr>
              <a:t>TESTING FOR BIAS:</a:t>
            </a:r>
          </a:p>
        </p:txBody>
      </p:sp>
      <p:sp>
        <p:nvSpPr>
          <p:cNvPr id="2" name="TextBox 1"/>
          <p:cNvSpPr txBox="1"/>
          <p:nvPr/>
        </p:nvSpPr>
        <p:spPr>
          <a:xfrm>
            <a:off x="429659" y="1564395"/>
            <a:ext cx="8427902" cy="1569660"/>
          </a:xfrm>
          <a:prstGeom prst="rect">
            <a:avLst/>
          </a:prstGeom>
          <a:noFill/>
        </p:spPr>
        <p:txBody>
          <a:bodyPr wrap="square" rtlCol="0">
            <a:spAutoFit/>
          </a:bodyPr>
          <a:lstStyle/>
          <a:p>
            <a:pPr marL="457200" indent="-457200" eaLnBrk="0" fontAlgn="base" hangingPunct="0">
              <a:spcBef>
                <a:spcPct val="0"/>
              </a:spcBef>
              <a:spcAft>
                <a:spcPct val="0"/>
              </a:spcAft>
              <a:buFont typeface="+mj-lt"/>
              <a:buAutoNum type="arabicPeriod"/>
            </a:pPr>
            <a:r>
              <a:rPr lang="en-US" sz="2400" b="1" dirty="0">
                <a:solidFill>
                  <a:srgbClr val="FFFFFF"/>
                </a:solidFill>
                <a:effectLst>
                  <a:outerShdw blurRad="38100" dist="38100" dir="2700000" algn="tl">
                    <a:srgbClr val="000000">
                      <a:alpha val="43137"/>
                    </a:srgbClr>
                  </a:outerShdw>
                </a:effectLst>
                <a:latin typeface="Verdana" pitchFamily="34" charset="0"/>
              </a:rPr>
              <a:t>What % of Audience had a </a:t>
            </a:r>
            <a:r>
              <a:rPr lang="en-US" sz="2400" b="1" dirty="0" err="1">
                <a:solidFill>
                  <a:srgbClr val="FFFFFF"/>
                </a:solidFill>
                <a:effectLst>
                  <a:outerShdw blurRad="38100" dist="38100" dir="2700000" algn="tl">
                    <a:srgbClr val="000000">
                      <a:alpha val="43137"/>
                    </a:srgbClr>
                  </a:outerShdw>
                </a:effectLst>
                <a:latin typeface="Verdana" pitchFamily="34" charset="0"/>
              </a:rPr>
              <a:t>P90-P10</a:t>
            </a:r>
            <a:r>
              <a:rPr lang="en-US" sz="2400" b="1" dirty="0">
                <a:solidFill>
                  <a:srgbClr val="FFFFFF"/>
                </a:solidFill>
                <a:effectLst>
                  <a:outerShdw blurRad="38100" dist="38100" dir="2700000" algn="tl">
                    <a:srgbClr val="000000">
                      <a:alpha val="43137"/>
                    </a:srgbClr>
                  </a:outerShdw>
                </a:effectLst>
                <a:latin typeface="Verdana" pitchFamily="34" charset="0"/>
              </a:rPr>
              <a:t> range that included 1780 (=80% Confidence)?? </a:t>
            </a:r>
          </a:p>
          <a:p>
            <a:pPr marL="457200" indent="-457200" eaLnBrk="0" fontAlgn="base" hangingPunct="0">
              <a:spcBef>
                <a:spcPct val="0"/>
              </a:spcBef>
              <a:spcAft>
                <a:spcPct val="0"/>
              </a:spcAft>
              <a:buFont typeface="+mj-lt"/>
              <a:buAutoNum type="arabicPeriod"/>
            </a:pPr>
            <a:endParaRPr lang="en-US" sz="2400" b="1" dirty="0">
              <a:solidFill>
                <a:srgbClr val="FFFFFF"/>
              </a:solidFill>
              <a:effectLst>
                <a:outerShdw blurRad="38100" dist="38100" dir="2700000" algn="tl">
                  <a:srgbClr val="000000">
                    <a:alpha val="43137"/>
                  </a:srgbClr>
                </a:outerShdw>
              </a:effectLst>
              <a:latin typeface="Verdana" pitchFamily="34" charset="0"/>
            </a:endParaRPr>
          </a:p>
          <a:p>
            <a:pPr eaLnBrk="0" fontAlgn="base" hangingPunct="0">
              <a:spcBef>
                <a:spcPct val="0"/>
              </a:spcBef>
              <a:spcAft>
                <a:spcPct val="0"/>
              </a:spcAft>
              <a:tabLst>
                <a:tab pos="461963" algn="l"/>
              </a:tabLst>
            </a:pPr>
            <a:r>
              <a:rPr lang="en-US" sz="2400" b="1" dirty="0">
                <a:solidFill>
                  <a:srgbClr val="FFFFFF"/>
                </a:solidFill>
                <a:effectLst>
                  <a:outerShdw blurRad="38100" dist="38100" dir="2700000" algn="tl">
                    <a:srgbClr val="000000">
                      <a:alpha val="43137"/>
                    </a:srgbClr>
                  </a:outerShdw>
                </a:effectLst>
                <a:latin typeface="Verdana" pitchFamily="34" charset="0"/>
              </a:rPr>
              <a:t>	</a:t>
            </a:r>
          </a:p>
        </p:txBody>
      </p:sp>
      <p:sp>
        <p:nvSpPr>
          <p:cNvPr id="3" name="TextBox 2"/>
          <p:cNvSpPr txBox="1"/>
          <p:nvPr/>
        </p:nvSpPr>
        <p:spPr>
          <a:xfrm>
            <a:off x="925413" y="2561212"/>
            <a:ext cx="8088776" cy="461665"/>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00"/>
                </a:solidFill>
                <a:effectLst>
                  <a:outerShdw blurRad="38100" dist="38100" dir="2700000" algn="tl">
                    <a:srgbClr val="000000">
                      <a:alpha val="43137"/>
                    </a:srgbClr>
                  </a:outerShdw>
                </a:effectLst>
                <a:latin typeface="Verdana" pitchFamily="34" charset="0"/>
              </a:rPr>
              <a:t>OVERCONFIDENCE = RANGES TOO NARROW</a:t>
            </a:r>
          </a:p>
        </p:txBody>
      </p:sp>
      <p:sp>
        <p:nvSpPr>
          <p:cNvPr id="4" name="TextBox 3"/>
          <p:cNvSpPr txBox="1"/>
          <p:nvPr/>
        </p:nvSpPr>
        <p:spPr>
          <a:xfrm>
            <a:off x="-67278" y="3470313"/>
            <a:ext cx="8361803" cy="461665"/>
          </a:xfrm>
          <a:prstGeom prst="rect">
            <a:avLst/>
          </a:prstGeom>
          <a:noFill/>
        </p:spPr>
        <p:txBody>
          <a:bodyPr wrap="square" rtlCol="0">
            <a:spAutoFit/>
          </a:bodyPr>
          <a:lstStyle/>
          <a:p>
            <a:pPr marL="914400" lvl="1" indent="-457200" eaLnBrk="0" fontAlgn="base" hangingPunct="0">
              <a:spcBef>
                <a:spcPct val="0"/>
              </a:spcBef>
              <a:spcAft>
                <a:spcPct val="0"/>
              </a:spcAft>
              <a:buClr>
                <a:srgbClr val="FFFFFF"/>
              </a:buClr>
              <a:buFont typeface="+mj-lt"/>
              <a:buAutoNum type="arabicPeriod" startAt="2"/>
            </a:pPr>
            <a:r>
              <a:rPr lang="en-US" sz="2400" b="1" dirty="0">
                <a:solidFill>
                  <a:srgbClr val="FFFFFF"/>
                </a:solidFill>
                <a:effectLst>
                  <a:outerShdw blurRad="38100" dist="38100" dir="2700000" algn="tl">
                    <a:srgbClr val="000000">
                      <a:alpha val="43137"/>
                    </a:srgbClr>
                  </a:outerShdw>
                </a:effectLst>
                <a:latin typeface="Verdana" pitchFamily="34" charset="0"/>
              </a:rPr>
              <a:t>Test for Conservative vs. Optimistic</a:t>
            </a:r>
          </a:p>
        </p:txBody>
      </p:sp>
      <p:sp>
        <p:nvSpPr>
          <p:cNvPr id="5" name="TextBox 4"/>
          <p:cNvSpPr txBox="1"/>
          <p:nvPr/>
        </p:nvSpPr>
        <p:spPr>
          <a:xfrm>
            <a:off x="925413" y="4097233"/>
            <a:ext cx="7932148" cy="461665"/>
          </a:xfrm>
          <a:prstGeom prst="rect">
            <a:avLst/>
          </a:prstGeom>
          <a:noFill/>
        </p:spPr>
        <p:txBody>
          <a:bodyPr wrap="square" rtlCol="0">
            <a:spAutoFit/>
          </a:bodyPr>
          <a:lstStyle/>
          <a:p>
            <a:pPr eaLnBrk="0" fontAlgn="base" hangingPunct="0">
              <a:spcBef>
                <a:spcPct val="0"/>
              </a:spcBef>
              <a:spcAft>
                <a:spcPct val="0"/>
              </a:spcAft>
            </a:pPr>
            <a:r>
              <a:rPr lang="en-US" sz="2400" b="1" cap="all" dirty="0">
                <a:solidFill>
                  <a:srgbClr val="FFFF00"/>
                </a:solidFill>
                <a:effectLst>
                  <a:outerShdw blurRad="38100" dist="38100" dir="2700000" algn="tl">
                    <a:srgbClr val="000000">
                      <a:alpha val="43137"/>
                    </a:srgbClr>
                  </a:outerShdw>
                </a:effectLst>
                <a:latin typeface="Verdana" pitchFamily="34" charset="0"/>
              </a:rPr>
              <a:t>How many had range </a:t>
            </a:r>
            <a:r>
              <a:rPr lang="en-US" sz="2400" b="1" u="sng" cap="all" dirty="0">
                <a:solidFill>
                  <a:srgbClr val="FFFF00"/>
                </a:solidFill>
                <a:effectLst>
                  <a:outerShdw blurRad="38100" dist="38100" dir="2700000" algn="tl">
                    <a:srgbClr val="000000">
                      <a:alpha val="43137"/>
                    </a:srgbClr>
                  </a:outerShdw>
                </a:effectLst>
                <a:latin typeface="Verdana" pitchFamily="34" charset="0"/>
              </a:rPr>
              <a:t>lower</a:t>
            </a:r>
            <a:r>
              <a:rPr lang="en-US" sz="2400" b="1" cap="all" dirty="0">
                <a:solidFill>
                  <a:srgbClr val="FFFF00"/>
                </a:solidFill>
                <a:effectLst>
                  <a:outerShdw blurRad="38100" dist="38100" dir="2700000" algn="tl">
                    <a:srgbClr val="000000">
                      <a:alpha val="43137"/>
                    </a:srgbClr>
                  </a:outerShdw>
                </a:effectLst>
                <a:latin typeface="Verdana" pitchFamily="34" charset="0"/>
              </a:rPr>
              <a:t> than 1780?</a:t>
            </a:r>
          </a:p>
        </p:txBody>
      </p:sp>
      <p:sp>
        <p:nvSpPr>
          <p:cNvPr id="6" name="Rectangle 5"/>
          <p:cNvSpPr/>
          <p:nvPr/>
        </p:nvSpPr>
        <p:spPr>
          <a:xfrm>
            <a:off x="925413" y="4615144"/>
            <a:ext cx="8218588" cy="461665"/>
          </a:xfrm>
          <a:prstGeom prst="rect">
            <a:avLst/>
          </a:prstGeom>
        </p:spPr>
        <p:txBody>
          <a:bodyPr wrap="square">
            <a:spAutoFit/>
          </a:bodyPr>
          <a:lstStyle/>
          <a:p>
            <a:pPr eaLnBrk="0" fontAlgn="base" hangingPunct="0">
              <a:spcBef>
                <a:spcPct val="0"/>
              </a:spcBef>
              <a:spcAft>
                <a:spcPct val="0"/>
              </a:spcAft>
            </a:pPr>
            <a:r>
              <a:rPr lang="en-US" sz="2400" b="1" cap="all" dirty="0">
                <a:solidFill>
                  <a:srgbClr val="FFFF00"/>
                </a:solidFill>
                <a:effectLst>
                  <a:outerShdw blurRad="38100" dist="38100" dir="2700000" algn="tl">
                    <a:srgbClr val="000000">
                      <a:alpha val="43137"/>
                    </a:srgbClr>
                  </a:outerShdw>
                </a:effectLst>
                <a:latin typeface="Verdana" pitchFamily="34" charset="0"/>
              </a:rPr>
              <a:t>How many had range </a:t>
            </a:r>
            <a:r>
              <a:rPr lang="en-US" sz="2400" b="1" u="sng" cap="all" dirty="0">
                <a:solidFill>
                  <a:srgbClr val="FFFF00"/>
                </a:solidFill>
                <a:effectLst>
                  <a:outerShdw blurRad="38100" dist="38100" dir="2700000" algn="tl">
                    <a:srgbClr val="000000">
                      <a:alpha val="43137"/>
                    </a:srgbClr>
                  </a:outerShdw>
                </a:effectLst>
                <a:latin typeface="Verdana" pitchFamily="34" charset="0"/>
              </a:rPr>
              <a:t>higher</a:t>
            </a:r>
            <a:r>
              <a:rPr lang="en-US" sz="2400" b="1" cap="all" dirty="0">
                <a:solidFill>
                  <a:srgbClr val="FFFF00"/>
                </a:solidFill>
                <a:effectLst>
                  <a:outerShdw blurRad="38100" dist="38100" dir="2700000" algn="tl">
                    <a:srgbClr val="000000">
                      <a:alpha val="43137"/>
                    </a:srgbClr>
                  </a:outerShdw>
                </a:effectLst>
                <a:latin typeface="Verdana" pitchFamily="34" charset="0"/>
              </a:rPr>
              <a:t> than 1780?</a:t>
            </a:r>
          </a:p>
        </p:txBody>
      </p:sp>
      <p:sp>
        <p:nvSpPr>
          <p:cNvPr id="7" name="TextBox 6"/>
          <p:cNvSpPr txBox="1"/>
          <p:nvPr/>
        </p:nvSpPr>
        <p:spPr>
          <a:xfrm>
            <a:off x="721680" y="5343181"/>
            <a:ext cx="7916718" cy="1143903"/>
          </a:xfrm>
          <a:prstGeom prst="rect">
            <a:avLst/>
          </a:prstGeom>
          <a:solidFill>
            <a:schemeClr val="bg1"/>
          </a:solidFill>
          <a:ln w="38100">
            <a:solidFill>
              <a:srgbClr val="FF0000"/>
            </a:solidFill>
          </a:ln>
        </p:spPr>
        <p:txBody>
          <a:bodyPr wrap="square" rtlCol="0">
            <a:spAutoFit/>
          </a:bodyPr>
          <a:lstStyle/>
          <a:p>
            <a:pPr eaLnBrk="0" fontAlgn="base" hangingPunct="0">
              <a:lnSpc>
                <a:spcPts val="4100"/>
              </a:lnSpc>
              <a:spcBef>
                <a:spcPct val="0"/>
              </a:spcBef>
              <a:spcAft>
                <a:spcPct val="0"/>
              </a:spcAft>
            </a:pPr>
            <a:r>
              <a:rPr lang="en-US" sz="2800" b="1" dirty="0">
                <a:solidFill>
                  <a:srgbClr val="FF0000"/>
                </a:solidFill>
                <a:effectLst>
                  <a:outerShdw blurRad="38100" dist="38100" dir="2700000" algn="tl">
                    <a:srgbClr val="000000">
                      <a:alpha val="43137"/>
                    </a:srgbClr>
                  </a:outerShdw>
                </a:effectLst>
                <a:latin typeface="Verdana" pitchFamily="34" charset="0"/>
              </a:rPr>
              <a:t>MESSAGE: </a:t>
            </a:r>
          </a:p>
          <a:p>
            <a:pPr eaLnBrk="0" fontAlgn="base" hangingPunct="0">
              <a:lnSpc>
                <a:spcPts val="4100"/>
              </a:lnSpc>
              <a:spcBef>
                <a:spcPct val="0"/>
              </a:spcBef>
              <a:spcAft>
                <a:spcPct val="0"/>
              </a:spcAft>
            </a:pPr>
            <a:r>
              <a:rPr lang="en-US" sz="3200" b="1" dirty="0">
                <a:solidFill>
                  <a:srgbClr val="FF0000"/>
                </a:solidFill>
                <a:effectLst>
                  <a:outerShdw blurRad="38100" dist="38100" dir="2700000" algn="tl">
                    <a:srgbClr val="000000">
                      <a:alpha val="43137"/>
                    </a:srgbClr>
                  </a:outerShdw>
                </a:effectLst>
                <a:latin typeface="Verdana" pitchFamily="34" charset="0"/>
              </a:rPr>
              <a:t>ESTIMATING BIAS IS ENDEMIC </a:t>
            </a:r>
            <a:r>
              <a:rPr lang="en-US" sz="4800" b="1" i="1" dirty="0">
                <a:solidFill>
                  <a:srgbClr val="FF0000"/>
                </a:solidFill>
                <a:effectLst>
                  <a:outerShdw blurRad="38100" dist="38100" dir="2700000" algn="tl">
                    <a:srgbClr val="000000">
                      <a:alpha val="43137"/>
                    </a:srgbClr>
                  </a:outerShdw>
                </a:effectLst>
                <a:latin typeface="Verdana" pitchFamily="34" charset="0"/>
              </a:rPr>
              <a:t>!</a:t>
            </a:r>
          </a:p>
        </p:txBody>
      </p:sp>
    </p:spTree>
    <p:extLst>
      <p:ext uri="{BB962C8B-B14F-4D97-AF65-F5344CB8AC3E}">
        <p14:creationId xmlns:p14="http://schemas.microsoft.com/office/powerpoint/2010/main" val="768361709"/>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57150"/>
            <a:ext cx="9577388" cy="67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Freeform 5"/>
          <p:cNvSpPr>
            <a:spLocks/>
          </p:cNvSpPr>
          <p:nvPr/>
        </p:nvSpPr>
        <p:spPr bwMode="auto">
          <a:xfrm>
            <a:off x="185738" y="4122738"/>
            <a:ext cx="3571875" cy="1763712"/>
          </a:xfrm>
          <a:custGeom>
            <a:avLst/>
            <a:gdLst>
              <a:gd name="T0" fmla="*/ 1149 w 2250"/>
              <a:gd name="T1" fmla="*/ 37 h 1111"/>
              <a:gd name="T2" fmla="*/ 1275 w 2250"/>
              <a:gd name="T3" fmla="*/ 67 h 1111"/>
              <a:gd name="T4" fmla="*/ 1323 w 2250"/>
              <a:gd name="T5" fmla="*/ 157 h 1111"/>
              <a:gd name="T6" fmla="*/ 1389 w 2250"/>
              <a:gd name="T7" fmla="*/ 211 h 1111"/>
              <a:gd name="T8" fmla="*/ 1563 w 2250"/>
              <a:gd name="T9" fmla="*/ 175 h 1111"/>
              <a:gd name="T10" fmla="*/ 1651 w 2250"/>
              <a:gd name="T11" fmla="*/ 91 h 1111"/>
              <a:gd name="T12" fmla="*/ 1727 w 2250"/>
              <a:gd name="T13" fmla="*/ 99 h 1111"/>
              <a:gd name="T14" fmla="*/ 1869 w 2250"/>
              <a:gd name="T15" fmla="*/ 157 h 1111"/>
              <a:gd name="T16" fmla="*/ 1905 w 2250"/>
              <a:gd name="T17" fmla="*/ 211 h 1111"/>
              <a:gd name="T18" fmla="*/ 2013 w 2250"/>
              <a:gd name="T19" fmla="*/ 247 h 1111"/>
              <a:gd name="T20" fmla="*/ 2073 w 2250"/>
              <a:gd name="T21" fmla="*/ 271 h 1111"/>
              <a:gd name="T22" fmla="*/ 2139 w 2250"/>
              <a:gd name="T23" fmla="*/ 277 h 1111"/>
              <a:gd name="T24" fmla="*/ 2199 w 2250"/>
              <a:gd name="T25" fmla="*/ 295 h 1111"/>
              <a:gd name="T26" fmla="*/ 2229 w 2250"/>
              <a:gd name="T27" fmla="*/ 355 h 1111"/>
              <a:gd name="T28" fmla="*/ 2195 w 2250"/>
              <a:gd name="T29" fmla="*/ 471 h 1111"/>
              <a:gd name="T30" fmla="*/ 2211 w 2250"/>
              <a:gd name="T31" fmla="*/ 543 h 1111"/>
              <a:gd name="T32" fmla="*/ 2013 w 2250"/>
              <a:gd name="T33" fmla="*/ 619 h 1111"/>
              <a:gd name="T34" fmla="*/ 1995 w 2250"/>
              <a:gd name="T35" fmla="*/ 631 h 1111"/>
              <a:gd name="T36" fmla="*/ 1989 w 2250"/>
              <a:gd name="T37" fmla="*/ 649 h 1111"/>
              <a:gd name="T38" fmla="*/ 1953 w 2250"/>
              <a:gd name="T39" fmla="*/ 667 h 1111"/>
              <a:gd name="T40" fmla="*/ 1881 w 2250"/>
              <a:gd name="T41" fmla="*/ 721 h 1111"/>
              <a:gd name="T42" fmla="*/ 1815 w 2250"/>
              <a:gd name="T43" fmla="*/ 673 h 1111"/>
              <a:gd name="T44" fmla="*/ 1701 w 2250"/>
              <a:gd name="T45" fmla="*/ 709 h 1111"/>
              <a:gd name="T46" fmla="*/ 1695 w 2250"/>
              <a:gd name="T47" fmla="*/ 745 h 1111"/>
              <a:gd name="T48" fmla="*/ 1623 w 2250"/>
              <a:gd name="T49" fmla="*/ 781 h 1111"/>
              <a:gd name="T50" fmla="*/ 1575 w 2250"/>
              <a:gd name="T51" fmla="*/ 751 h 1111"/>
              <a:gd name="T52" fmla="*/ 1511 w 2250"/>
              <a:gd name="T53" fmla="*/ 731 h 1111"/>
              <a:gd name="T54" fmla="*/ 1451 w 2250"/>
              <a:gd name="T55" fmla="*/ 799 h 1111"/>
              <a:gd name="T56" fmla="*/ 1307 w 2250"/>
              <a:gd name="T57" fmla="*/ 787 h 1111"/>
              <a:gd name="T58" fmla="*/ 1191 w 2250"/>
              <a:gd name="T59" fmla="*/ 931 h 1111"/>
              <a:gd name="T60" fmla="*/ 1149 w 2250"/>
              <a:gd name="T61" fmla="*/ 979 h 1111"/>
              <a:gd name="T62" fmla="*/ 1095 w 2250"/>
              <a:gd name="T63" fmla="*/ 1015 h 1111"/>
              <a:gd name="T64" fmla="*/ 1077 w 2250"/>
              <a:gd name="T65" fmla="*/ 1039 h 1111"/>
              <a:gd name="T66" fmla="*/ 1041 w 2250"/>
              <a:gd name="T67" fmla="*/ 1063 h 1111"/>
              <a:gd name="T68" fmla="*/ 897 w 2250"/>
              <a:gd name="T69" fmla="*/ 1111 h 1111"/>
              <a:gd name="T70" fmla="*/ 483 w 2250"/>
              <a:gd name="T71" fmla="*/ 1093 h 1111"/>
              <a:gd name="T72" fmla="*/ 423 w 2250"/>
              <a:gd name="T73" fmla="*/ 1063 h 1111"/>
              <a:gd name="T74" fmla="*/ 273 w 2250"/>
              <a:gd name="T75" fmla="*/ 991 h 1111"/>
              <a:gd name="T76" fmla="*/ 201 w 2250"/>
              <a:gd name="T77" fmla="*/ 895 h 1111"/>
              <a:gd name="T78" fmla="*/ 141 w 2250"/>
              <a:gd name="T79" fmla="*/ 781 h 1111"/>
              <a:gd name="T80" fmla="*/ 15 w 2250"/>
              <a:gd name="T81" fmla="*/ 529 h 1111"/>
              <a:gd name="T82" fmla="*/ 57 w 2250"/>
              <a:gd name="T83" fmla="*/ 361 h 1111"/>
              <a:gd name="T84" fmla="*/ 129 w 2250"/>
              <a:gd name="T85" fmla="*/ 271 h 1111"/>
              <a:gd name="T86" fmla="*/ 207 w 2250"/>
              <a:gd name="T87" fmla="*/ 181 h 1111"/>
              <a:gd name="T88" fmla="*/ 345 w 2250"/>
              <a:gd name="T89" fmla="*/ 151 h 1111"/>
              <a:gd name="T90" fmla="*/ 393 w 2250"/>
              <a:gd name="T91" fmla="*/ 121 h 1111"/>
              <a:gd name="T92" fmla="*/ 903 w 2250"/>
              <a:gd name="T93" fmla="*/ 49 h 1111"/>
              <a:gd name="T94" fmla="*/ 1149 w 2250"/>
              <a:gd name="T95" fmla="*/ 37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50" h="1111">
                <a:moveTo>
                  <a:pt x="1149" y="37"/>
                </a:moveTo>
                <a:cubicBezTo>
                  <a:pt x="1199" y="41"/>
                  <a:pt x="1235" y="40"/>
                  <a:pt x="1275" y="67"/>
                </a:cubicBezTo>
                <a:cubicBezTo>
                  <a:pt x="1304" y="87"/>
                  <a:pt x="1312" y="139"/>
                  <a:pt x="1323" y="157"/>
                </a:cubicBezTo>
                <a:cubicBezTo>
                  <a:pt x="1342" y="181"/>
                  <a:pt x="1349" y="208"/>
                  <a:pt x="1389" y="211"/>
                </a:cubicBezTo>
                <a:cubicBezTo>
                  <a:pt x="1470" y="207"/>
                  <a:pt x="1500" y="207"/>
                  <a:pt x="1563" y="175"/>
                </a:cubicBezTo>
                <a:cubicBezTo>
                  <a:pt x="1607" y="155"/>
                  <a:pt x="1619" y="103"/>
                  <a:pt x="1651" y="91"/>
                </a:cubicBezTo>
                <a:cubicBezTo>
                  <a:pt x="1683" y="79"/>
                  <a:pt x="1727" y="99"/>
                  <a:pt x="1727" y="99"/>
                </a:cubicBezTo>
                <a:cubicBezTo>
                  <a:pt x="1818" y="103"/>
                  <a:pt x="1802" y="112"/>
                  <a:pt x="1869" y="157"/>
                </a:cubicBezTo>
                <a:cubicBezTo>
                  <a:pt x="1881" y="175"/>
                  <a:pt x="1887" y="199"/>
                  <a:pt x="1905" y="211"/>
                </a:cubicBezTo>
                <a:cubicBezTo>
                  <a:pt x="1936" y="232"/>
                  <a:pt x="1977" y="238"/>
                  <a:pt x="2013" y="247"/>
                </a:cubicBezTo>
                <a:cubicBezTo>
                  <a:pt x="2034" y="252"/>
                  <a:pt x="2052" y="268"/>
                  <a:pt x="2073" y="271"/>
                </a:cubicBezTo>
                <a:cubicBezTo>
                  <a:pt x="2095" y="274"/>
                  <a:pt x="2117" y="275"/>
                  <a:pt x="2139" y="277"/>
                </a:cubicBezTo>
                <a:cubicBezTo>
                  <a:pt x="2183" y="292"/>
                  <a:pt x="2163" y="286"/>
                  <a:pt x="2199" y="295"/>
                </a:cubicBezTo>
                <a:cubicBezTo>
                  <a:pt x="2230" y="316"/>
                  <a:pt x="2250" y="313"/>
                  <a:pt x="2229" y="355"/>
                </a:cubicBezTo>
                <a:cubicBezTo>
                  <a:pt x="2227" y="380"/>
                  <a:pt x="2198" y="440"/>
                  <a:pt x="2195" y="471"/>
                </a:cubicBezTo>
                <a:cubicBezTo>
                  <a:pt x="2196" y="493"/>
                  <a:pt x="2240" y="514"/>
                  <a:pt x="2211" y="543"/>
                </a:cubicBezTo>
                <a:cubicBezTo>
                  <a:pt x="2197" y="659"/>
                  <a:pt x="2148" y="614"/>
                  <a:pt x="2013" y="619"/>
                </a:cubicBezTo>
                <a:cubicBezTo>
                  <a:pt x="2007" y="623"/>
                  <a:pt x="2000" y="625"/>
                  <a:pt x="1995" y="631"/>
                </a:cubicBezTo>
                <a:cubicBezTo>
                  <a:pt x="1991" y="636"/>
                  <a:pt x="1993" y="645"/>
                  <a:pt x="1989" y="649"/>
                </a:cubicBezTo>
                <a:cubicBezTo>
                  <a:pt x="1980" y="658"/>
                  <a:pt x="1964" y="660"/>
                  <a:pt x="1953" y="667"/>
                </a:cubicBezTo>
                <a:cubicBezTo>
                  <a:pt x="1933" y="696"/>
                  <a:pt x="1914" y="710"/>
                  <a:pt x="1881" y="721"/>
                </a:cubicBezTo>
                <a:cubicBezTo>
                  <a:pt x="1850" y="711"/>
                  <a:pt x="1841" y="690"/>
                  <a:pt x="1815" y="673"/>
                </a:cubicBezTo>
                <a:cubicBezTo>
                  <a:pt x="1777" y="676"/>
                  <a:pt x="1712" y="659"/>
                  <a:pt x="1701" y="709"/>
                </a:cubicBezTo>
                <a:cubicBezTo>
                  <a:pt x="1698" y="721"/>
                  <a:pt x="1700" y="734"/>
                  <a:pt x="1695" y="745"/>
                </a:cubicBezTo>
                <a:cubicBezTo>
                  <a:pt x="1686" y="764"/>
                  <a:pt x="1642" y="768"/>
                  <a:pt x="1623" y="781"/>
                </a:cubicBezTo>
                <a:cubicBezTo>
                  <a:pt x="1603" y="782"/>
                  <a:pt x="1594" y="759"/>
                  <a:pt x="1575" y="751"/>
                </a:cubicBezTo>
                <a:cubicBezTo>
                  <a:pt x="1549" y="749"/>
                  <a:pt x="1556" y="725"/>
                  <a:pt x="1511" y="731"/>
                </a:cubicBezTo>
                <a:cubicBezTo>
                  <a:pt x="1490" y="734"/>
                  <a:pt x="1485" y="790"/>
                  <a:pt x="1451" y="799"/>
                </a:cubicBezTo>
                <a:cubicBezTo>
                  <a:pt x="1417" y="808"/>
                  <a:pt x="1350" y="765"/>
                  <a:pt x="1307" y="787"/>
                </a:cubicBezTo>
                <a:cubicBezTo>
                  <a:pt x="1279" y="828"/>
                  <a:pt x="1223" y="920"/>
                  <a:pt x="1191" y="931"/>
                </a:cubicBezTo>
                <a:cubicBezTo>
                  <a:pt x="1175" y="953"/>
                  <a:pt x="1174" y="971"/>
                  <a:pt x="1149" y="979"/>
                </a:cubicBezTo>
                <a:cubicBezTo>
                  <a:pt x="1087" y="1041"/>
                  <a:pt x="1193" y="939"/>
                  <a:pt x="1095" y="1015"/>
                </a:cubicBezTo>
                <a:cubicBezTo>
                  <a:pt x="1087" y="1021"/>
                  <a:pt x="1084" y="1032"/>
                  <a:pt x="1077" y="1039"/>
                </a:cubicBezTo>
                <a:cubicBezTo>
                  <a:pt x="1066" y="1049"/>
                  <a:pt x="1041" y="1063"/>
                  <a:pt x="1041" y="1063"/>
                </a:cubicBezTo>
                <a:cubicBezTo>
                  <a:pt x="1010" y="1109"/>
                  <a:pt x="946" y="1103"/>
                  <a:pt x="897" y="1111"/>
                </a:cubicBezTo>
                <a:cubicBezTo>
                  <a:pt x="787" y="1109"/>
                  <a:pt x="607" y="1111"/>
                  <a:pt x="483" y="1093"/>
                </a:cubicBezTo>
                <a:cubicBezTo>
                  <a:pt x="458" y="1089"/>
                  <a:pt x="445" y="1073"/>
                  <a:pt x="423" y="1063"/>
                </a:cubicBezTo>
                <a:cubicBezTo>
                  <a:pt x="372" y="1040"/>
                  <a:pt x="323" y="1016"/>
                  <a:pt x="273" y="991"/>
                </a:cubicBezTo>
                <a:cubicBezTo>
                  <a:pt x="251" y="958"/>
                  <a:pt x="220" y="929"/>
                  <a:pt x="201" y="895"/>
                </a:cubicBezTo>
                <a:cubicBezTo>
                  <a:pt x="180" y="858"/>
                  <a:pt x="164" y="816"/>
                  <a:pt x="141" y="781"/>
                </a:cubicBezTo>
                <a:cubicBezTo>
                  <a:pt x="88" y="701"/>
                  <a:pt x="45" y="620"/>
                  <a:pt x="15" y="529"/>
                </a:cubicBezTo>
                <a:cubicBezTo>
                  <a:pt x="17" y="497"/>
                  <a:pt x="0" y="380"/>
                  <a:pt x="57" y="361"/>
                </a:cubicBezTo>
                <a:cubicBezTo>
                  <a:pt x="81" y="331"/>
                  <a:pt x="106" y="301"/>
                  <a:pt x="129" y="271"/>
                </a:cubicBezTo>
                <a:cubicBezTo>
                  <a:pt x="151" y="243"/>
                  <a:pt x="173" y="196"/>
                  <a:pt x="207" y="181"/>
                </a:cubicBezTo>
                <a:cubicBezTo>
                  <a:pt x="252" y="161"/>
                  <a:pt x="297" y="156"/>
                  <a:pt x="345" y="151"/>
                </a:cubicBezTo>
                <a:cubicBezTo>
                  <a:pt x="368" y="143"/>
                  <a:pt x="370" y="129"/>
                  <a:pt x="393" y="121"/>
                </a:cubicBezTo>
                <a:cubicBezTo>
                  <a:pt x="536" y="13"/>
                  <a:pt x="740" y="52"/>
                  <a:pt x="903" y="49"/>
                </a:cubicBezTo>
                <a:cubicBezTo>
                  <a:pt x="976" y="0"/>
                  <a:pt x="1058" y="37"/>
                  <a:pt x="1149" y="37"/>
                </a:cubicBezTo>
                <a:close/>
              </a:path>
            </a:pathLst>
          </a:cu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32774" name="WordArt 6"/>
          <p:cNvSpPr>
            <a:spLocks noChangeArrowheads="1" noChangeShapeType="1" noTextEdit="1"/>
          </p:cNvSpPr>
          <p:nvPr/>
        </p:nvSpPr>
        <p:spPr bwMode="auto">
          <a:xfrm>
            <a:off x="203200" y="6003925"/>
            <a:ext cx="1028700" cy="3714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kern="10">
                <a:ln w="9525">
                  <a:round/>
                  <a:headEnd/>
                  <a:tailEnd/>
                </a:ln>
                <a:gradFill rotWithShape="0">
                  <a:gsLst>
                    <a:gs pos="0">
                      <a:srgbClr val="FFE701"/>
                    </a:gs>
                    <a:gs pos="100000">
                      <a:srgbClr val="FE3E02"/>
                    </a:gs>
                  </a:gsLst>
                  <a:lin ang="5400000" scaled="1"/>
                </a:gradFill>
                <a:latin typeface="Impact"/>
              </a:rPr>
              <a:t>209</a:t>
            </a:r>
          </a:p>
        </p:txBody>
      </p:sp>
    </p:spTree>
    <p:extLst>
      <p:ext uri="{BB962C8B-B14F-4D97-AF65-F5344CB8AC3E}">
        <p14:creationId xmlns:p14="http://schemas.microsoft.com/office/powerpoint/2010/main" val="410759947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animEffect transition="in" filter="fade">
                                      <p:cBhvr>
                                        <p:cTn id="9" dur="500"/>
                                        <p:tgtEl>
                                          <p:spTgt spid="3277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ppt_w</p:attrName>
                                        </p:attrNameLst>
                                      </p:cBhvr>
                                      <p:tavLst>
                                        <p:tav tm="0">
                                          <p:val>
                                            <p:fltVal val="0"/>
                                          </p:val>
                                        </p:tav>
                                        <p:tav tm="100000">
                                          <p:val>
                                            <p:strVal val="#ppt_w"/>
                                          </p:val>
                                        </p:tav>
                                      </p:tavLst>
                                    </p:anim>
                                    <p:anim calcmode="lin" valueType="num">
                                      <p:cBhvr>
                                        <p:cTn id="13" dur="500" fill="hold"/>
                                        <p:tgtEl>
                                          <p:spTgt spid="32774"/>
                                        </p:tgtEl>
                                        <p:attrNameLst>
                                          <p:attrName>ppt_h</p:attrName>
                                        </p:attrNameLst>
                                      </p:cBhvr>
                                      <p:tavLst>
                                        <p:tav tm="0">
                                          <p:val>
                                            <p:fltVal val="0"/>
                                          </p:val>
                                        </p:tav>
                                        <p:tav tm="100000">
                                          <p:val>
                                            <p:strVal val="#ppt_h"/>
                                          </p:val>
                                        </p:tav>
                                      </p:tavLst>
                                    </p:anim>
                                    <p:animEffect transition="in" filter="fade">
                                      <p:cBhvr>
                                        <p:cTn id="14"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227647"/>
            <a:ext cx="91440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100" indent="-165100" defTabSz="219075">
              <a:defRPr>
                <a:solidFill>
                  <a:schemeClr val="tx1"/>
                </a:solidFill>
                <a:latin typeface="Arial" charset="0"/>
              </a:defRPr>
            </a:lvl1pPr>
            <a:lvl2pPr marL="749300" indent="-292100" defTabSz="219075">
              <a:defRPr>
                <a:solidFill>
                  <a:schemeClr val="tx1"/>
                </a:solidFill>
                <a:latin typeface="Arial" charset="0"/>
              </a:defRPr>
            </a:lvl2pPr>
            <a:lvl3pPr marL="1262063" indent="511175" defTabSz="219075">
              <a:defRPr>
                <a:solidFill>
                  <a:schemeClr val="tx1"/>
                </a:solidFill>
                <a:latin typeface="Arial" charset="0"/>
              </a:defRPr>
            </a:lvl3pPr>
            <a:lvl4pPr marL="3548063" indent="-342900" defTabSz="219075">
              <a:defRPr>
                <a:solidFill>
                  <a:schemeClr val="tx1"/>
                </a:solidFill>
                <a:latin typeface="Arial" charset="0"/>
              </a:defRPr>
            </a:lvl4pPr>
            <a:lvl5pPr marL="4005263" indent="-342900" defTabSz="219075">
              <a:defRPr>
                <a:solidFill>
                  <a:schemeClr val="tx1"/>
                </a:solidFill>
                <a:latin typeface="Arial" charset="0"/>
              </a:defRPr>
            </a:lvl5pPr>
            <a:lvl6pPr marL="4462463" indent="-342900" defTabSz="219075" fontAlgn="base">
              <a:spcBef>
                <a:spcPct val="0"/>
              </a:spcBef>
              <a:spcAft>
                <a:spcPct val="0"/>
              </a:spcAft>
              <a:defRPr>
                <a:solidFill>
                  <a:schemeClr val="tx1"/>
                </a:solidFill>
                <a:latin typeface="Arial" charset="0"/>
              </a:defRPr>
            </a:lvl6pPr>
            <a:lvl7pPr marL="4919663" indent="-342900" defTabSz="219075" fontAlgn="base">
              <a:spcBef>
                <a:spcPct val="0"/>
              </a:spcBef>
              <a:spcAft>
                <a:spcPct val="0"/>
              </a:spcAft>
              <a:defRPr>
                <a:solidFill>
                  <a:schemeClr val="tx1"/>
                </a:solidFill>
                <a:latin typeface="Arial" charset="0"/>
              </a:defRPr>
            </a:lvl7pPr>
            <a:lvl8pPr marL="5376863" indent="-342900" defTabSz="219075" fontAlgn="base">
              <a:spcBef>
                <a:spcPct val="0"/>
              </a:spcBef>
              <a:spcAft>
                <a:spcPct val="0"/>
              </a:spcAft>
              <a:defRPr>
                <a:solidFill>
                  <a:schemeClr val="tx1"/>
                </a:solidFill>
                <a:latin typeface="Arial" charset="0"/>
              </a:defRPr>
            </a:lvl8pPr>
            <a:lvl9pPr marL="5834063" indent="-342900" defTabSz="219075"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3200" b="1" dirty="0">
                <a:solidFill>
                  <a:srgbClr val="FFFF00"/>
                </a:solidFill>
                <a:effectLst>
                  <a:outerShdw blurRad="38100" dist="38100" dir="2700000" algn="tl">
                    <a:srgbClr val="000000">
                      <a:alpha val="43137"/>
                    </a:srgbClr>
                  </a:outerShdw>
                </a:effectLst>
              </a:rPr>
              <a:t>CHARACTERISTICS OF </a:t>
            </a:r>
            <a:r>
              <a:rPr lang="en-US" altLang="en-US" sz="3200" b="1" dirty="0" err="1">
                <a:solidFill>
                  <a:srgbClr val="FFFF00"/>
                </a:solidFill>
                <a:effectLst>
                  <a:outerShdw blurRad="38100" dist="38100" dir="2700000" algn="tl">
                    <a:srgbClr val="000000">
                      <a:alpha val="43137"/>
                    </a:srgbClr>
                  </a:outerShdw>
                </a:effectLst>
              </a:rPr>
              <a:t>E&amp;P</a:t>
            </a:r>
            <a:r>
              <a:rPr lang="en-US" altLang="en-US" sz="3200" b="1" dirty="0">
                <a:solidFill>
                  <a:srgbClr val="FFFF00"/>
                </a:solidFill>
                <a:effectLst>
                  <a:outerShdw blurRad="38100" dist="38100" dir="2700000" algn="tl">
                    <a:srgbClr val="000000">
                      <a:alpha val="43137"/>
                    </a:srgbClr>
                  </a:outerShdw>
                </a:effectLst>
              </a:rPr>
              <a:t> VENTURES:</a:t>
            </a:r>
          </a:p>
          <a:p>
            <a:pPr lvl="1" fontAlgn="base">
              <a:spcBef>
                <a:spcPct val="75000"/>
              </a:spcBef>
              <a:spcAft>
                <a:spcPct val="0"/>
              </a:spcAft>
              <a:buFontTx/>
              <a:buChar char="•"/>
            </a:pPr>
            <a:r>
              <a:rPr lang="en-US" altLang="en-US" sz="2800" b="1" dirty="0">
                <a:solidFill>
                  <a:srgbClr val="FFC000"/>
                </a:solidFill>
                <a:effectLst>
                  <a:outerShdw blurRad="38100" dist="38100" dir="2700000" algn="tl">
                    <a:srgbClr val="000000">
                      <a:alpha val="43137"/>
                    </a:srgbClr>
                  </a:outerShdw>
                </a:effectLst>
              </a:rPr>
              <a:t>High uncertainty</a:t>
            </a:r>
          </a:p>
          <a:p>
            <a:pPr lvl="1" fontAlgn="base">
              <a:spcBef>
                <a:spcPct val="75000"/>
              </a:spcBef>
              <a:spcAft>
                <a:spcPct val="0"/>
              </a:spcAft>
              <a:buFontTx/>
              <a:buChar char="•"/>
            </a:pPr>
            <a:r>
              <a:rPr lang="en-US" altLang="en-US" sz="2800" b="1" dirty="0">
                <a:solidFill>
                  <a:srgbClr val="FF66FF"/>
                </a:solidFill>
                <a:effectLst>
                  <a:outerShdw blurRad="38100" dist="38100" dir="2700000" algn="tl">
                    <a:srgbClr val="000000">
                      <a:alpha val="43137"/>
                    </a:srgbClr>
                  </a:outerShdw>
                </a:effectLst>
              </a:rPr>
              <a:t>Technology clarifies, doesn’t eliminate uncertainty</a:t>
            </a:r>
          </a:p>
          <a:p>
            <a:pPr lvl="1" fontAlgn="base">
              <a:spcBef>
                <a:spcPct val="75000"/>
              </a:spcBef>
              <a:spcAft>
                <a:spcPct val="0"/>
              </a:spcAft>
              <a:buFontTx/>
              <a:buChar char="•"/>
            </a:pPr>
            <a:r>
              <a:rPr lang="en-US" altLang="en-US" sz="2800" b="1" dirty="0">
                <a:solidFill>
                  <a:srgbClr val="00FFFF"/>
                </a:solidFill>
                <a:effectLst>
                  <a:outerShdw blurRad="38100" dist="38100" dir="2700000" algn="tl">
                    <a:srgbClr val="000000">
                      <a:alpha val="43137"/>
                    </a:srgbClr>
                  </a:outerShdw>
                </a:effectLst>
              </a:rPr>
              <a:t>Prospecting process leads to advocacy</a:t>
            </a:r>
          </a:p>
          <a:p>
            <a:pPr lvl="1" fontAlgn="base">
              <a:spcBef>
                <a:spcPct val="75000"/>
              </a:spcBef>
              <a:spcAft>
                <a:spcPct val="0"/>
              </a:spcAft>
              <a:buFontTx/>
              <a:buChar char="•"/>
            </a:pPr>
            <a:r>
              <a:rPr lang="en-US" altLang="en-US" sz="2800" b="1" dirty="0">
                <a:solidFill>
                  <a:srgbClr val="FFFFFF"/>
                </a:solidFill>
                <a:effectLst>
                  <a:outerShdw blurRad="38100" dist="38100" dir="2700000" algn="tl">
                    <a:srgbClr val="000000">
                      <a:alpha val="43137"/>
                    </a:srgbClr>
                  </a:outerShdw>
                </a:effectLst>
              </a:rPr>
              <a:t>“Science” reinforces apparent confidence</a:t>
            </a:r>
          </a:p>
          <a:p>
            <a:pPr lvl="1" fontAlgn="base">
              <a:spcBef>
                <a:spcPct val="75000"/>
              </a:spcBef>
              <a:spcAft>
                <a:spcPct val="0"/>
              </a:spcAft>
              <a:buFontTx/>
              <a:buChar char="•"/>
            </a:pPr>
            <a:r>
              <a:rPr lang="en-US" altLang="en-US" sz="2800" b="1" dirty="0">
                <a:solidFill>
                  <a:srgbClr val="66FF33"/>
                </a:solidFill>
                <a:effectLst>
                  <a:outerShdw blurRad="38100" dist="38100" dir="2700000" algn="tl">
                    <a:srgbClr val="000000">
                      <a:alpha val="43137"/>
                    </a:srgbClr>
                  </a:outerShdw>
                </a:effectLst>
              </a:rPr>
              <a:t>Hard to see prospect in detached “repeated-trials” perspective</a:t>
            </a:r>
          </a:p>
          <a:p>
            <a:pPr lvl="1" fontAlgn="base">
              <a:spcBef>
                <a:spcPct val="75000"/>
              </a:spcBef>
              <a:spcAft>
                <a:spcPct val="0"/>
              </a:spcAft>
              <a:buFontTx/>
              <a:buChar char="•"/>
            </a:pPr>
            <a:r>
              <a:rPr lang="en-US" altLang="en-US" sz="2800" b="1" dirty="0">
                <a:solidFill>
                  <a:srgbClr val="FFFF00"/>
                </a:solidFill>
                <a:effectLst>
                  <a:outerShdw blurRad="38100" dist="38100" dir="2700000" algn="tl">
                    <a:srgbClr val="000000">
                      <a:alpha val="43137"/>
                    </a:srgbClr>
                  </a:outerShdw>
                </a:effectLst>
              </a:rPr>
              <a:t>Desire not to bring bad news leads to creeping over-optimism</a:t>
            </a:r>
          </a:p>
        </p:txBody>
      </p:sp>
    </p:spTree>
    <p:extLst>
      <p:ext uri="{BB962C8B-B14F-4D97-AF65-F5344CB8AC3E}">
        <p14:creationId xmlns:p14="http://schemas.microsoft.com/office/powerpoint/2010/main" val="106773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fade">
                                      <p:cBhvr>
                                        <p:cTn id="7" dur="1000"/>
                                        <p:tgtEl>
                                          <p:spTgt spid="33794">
                                            <p:txEl>
                                              <p:pRg st="1" end="1"/>
                                            </p:txEl>
                                          </p:spTgt>
                                        </p:tgtEl>
                                      </p:cBhvr>
                                    </p:animEffect>
                                    <p:anim calcmode="lin" valueType="num">
                                      <p:cBhvr>
                                        <p:cTn id="8" dur="10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1" end="1"/>
                                            </p:txEl>
                                          </p:spTgt>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794">
                                            <p:txEl>
                                              <p:pRg st="2" end="2"/>
                                            </p:txEl>
                                          </p:spTgt>
                                        </p:tgtEl>
                                        <p:attrNameLst>
                                          <p:attrName>style.visibility</p:attrName>
                                        </p:attrNameLst>
                                      </p:cBhvr>
                                      <p:to>
                                        <p:strVal val="visible"/>
                                      </p:to>
                                    </p:set>
                                    <p:animEffect transition="in" filter="fade">
                                      <p:cBhvr>
                                        <p:cTn id="14" dur="1000"/>
                                        <p:tgtEl>
                                          <p:spTgt spid="33794">
                                            <p:txEl>
                                              <p:pRg st="2" end="2"/>
                                            </p:txEl>
                                          </p:spTgt>
                                        </p:tgtEl>
                                      </p:cBhvr>
                                    </p:animEffect>
                                    <p:anim calcmode="lin" valueType="num">
                                      <p:cBhvr>
                                        <p:cTn id="15"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3794">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2" end="2"/>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4">
                                            <p:txEl>
                                              <p:pRg st="3" end="3"/>
                                            </p:txEl>
                                          </p:spTgt>
                                        </p:tgtEl>
                                        <p:attrNameLst>
                                          <p:attrName>style.visibility</p:attrName>
                                        </p:attrNameLst>
                                      </p:cBhvr>
                                      <p:to>
                                        <p:strVal val="visible"/>
                                      </p:to>
                                    </p:set>
                                    <p:animEffect transition="in" filter="fade">
                                      <p:cBhvr>
                                        <p:cTn id="21" dur="1000"/>
                                        <p:tgtEl>
                                          <p:spTgt spid="33794">
                                            <p:txEl>
                                              <p:pRg st="3" end="3"/>
                                            </p:txEl>
                                          </p:spTgt>
                                        </p:tgtEl>
                                      </p:cBhvr>
                                    </p:animEffect>
                                    <p:anim calcmode="lin" valueType="num">
                                      <p:cBhvr>
                                        <p:cTn id="22"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3794">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3" end="3"/>
                                            </p:txEl>
                                          </p:spTgt>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794">
                                            <p:txEl>
                                              <p:pRg st="4" end="4"/>
                                            </p:txEl>
                                          </p:spTgt>
                                        </p:tgtEl>
                                        <p:attrNameLst>
                                          <p:attrName>style.visibility</p:attrName>
                                        </p:attrNameLst>
                                      </p:cBhvr>
                                      <p:to>
                                        <p:strVal val="visible"/>
                                      </p:to>
                                    </p:set>
                                    <p:animEffect transition="in" filter="fade">
                                      <p:cBhvr>
                                        <p:cTn id="28" dur="1000"/>
                                        <p:tgtEl>
                                          <p:spTgt spid="33794">
                                            <p:txEl>
                                              <p:pRg st="4" end="4"/>
                                            </p:txEl>
                                          </p:spTgt>
                                        </p:tgtEl>
                                      </p:cBhvr>
                                    </p:animEffect>
                                    <p:anim calcmode="lin" valueType="num">
                                      <p:cBhvr>
                                        <p:cTn id="29"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3794">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4" end="4"/>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794">
                                            <p:txEl>
                                              <p:pRg st="5" end="5"/>
                                            </p:txEl>
                                          </p:spTgt>
                                        </p:tgtEl>
                                        <p:attrNameLst>
                                          <p:attrName>style.visibility</p:attrName>
                                        </p:attrNameLst>
                                      </p:cBhvr>
                                      <p:to>
                                        <p:strVal val="visible"/>
                                      </p:to>
                                    </p:set>
                                    <p:animEffect transition="in" filter="fade">
                                      <p:cBhvr>
                                        <p:cTn id="35" dur="1000"/>
                                        <p:tgtEl>
                                          <p:spTgt spid="33794">
                                            <p:txEl>
                                              <p:pRg st="5" end="5"/>
                                            </p:txEl>
                                          </p:spTgt>
                                        </p:tgtEl>
                                      </p:cBhvr>
                                    </p:animEffect>
                                    <p:anim calcmode="lin" valueType="num">
                                      <p:cBhvr>
                                        <p:cTn id="36"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3794">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5" end="5"/>
                                            </p:txEl>
                                          </p:spTgt>
                                        </p:tgtEl>
                                        <p:attrNameLst>
                                          <p:attrName>ppt_c</p:attrName>
                                        </p:attrNameLst>
                                      </p:cBhvr>
                                      <p:to>
                                        <a:schemeClr val="bg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794">
                                            <p:txEl>
                                              <p:pRg st="6" end="6"/>
                                            </p:txEl>
                                          </p:spTgt>
                                        </p:tgtEl>
                                        <p:attrNameLst>
                                          <p:attrName>style.visibility</p:attrName>
                                        </p:attrNameLst>
                                      </p:cBhvr>
                                      <p:to>
                                        <p:strVal val="visible"/>
                                      </p:to>
                                    </p:set>
                                    <p:animEffect transition="in" filter="fade">
                                      <p:cBhvr>
                                        <p:cTn id="42" dur="1000"/>
                                        <p:tgtEl>
                                          <p:spTgt spid="33794">
                                            <p:txEl>
                                              <p:pRg st="6" end="6"/>
                                            </p:txEl>
                                          </p:spTgt>
                                        </p:tgtEl>
                                      </p:cBhvr>
                                    </p:animEffect>
                                    <p:anim calcmode="lin" valueType="num">
                                      <p:cBhvr>
                                        <p:cTn id="43"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3794">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3794">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367104"/>
            <a:ext cx="8674100" cy="954107"/>
          </a:xfrm>
          <a:prstGeom prst="rect">
            <a:avLst/>
          </a:prstGeom>
          <a:noFill/>
        </p:spPr>
        <p:txBody>
          <a:bodyPr wrap="square" rtlCol="0">
            <a:spAutoFit/>
          </a:bodyPr>
          <a:lstStyle/>
          <a:p>
            <a:pPr algn="ctr" eaLnBrk="0" fontAlgn="base" hangingPunct="0">
              <a:spcBef>
                <a:spcPct val="0"/>
              </a:spcBef>
              <a:spcAft>
                <a:spcPct val="0"/>
              </a:spcAft>
            </a:pPr>
            <a:r>
              <a:rPr lang="en-US" sz="2800" b="1" dirty="0">
                <a:solidFill>
                  <a:srgbClr val="FFFF00"/>
                </a:solidFill>
                <a:effectLst>
                  <a:outerShdw blurRad="38100" dist="38100" dir="2700000" algn="tl">
                    <a:srgbClr val="000000">
                      <a:alpha val="43137"/>
                    </a:srgbClr>
                  </a:outerShdw>
                </a:effectLst>
                <a:latin typeface="Verdana" pitchFamily="34" charset="0"/>
              </a:rPr>
              <a:t>EARLY PRAGMATIC MEASURES FOR REDUCING BIAS IN </a:t>
            </a:r>
            <a:r>
              <a:rPr lang="en-US" sz="2800" b="1" dirty="0" err="1">
                <a:solidFill>
                  <a:srgbClr val="FFFF00"/>
                </a:solidFill>
                <a:effectLst>
                  <a:outerShdw blurRad="38100" dist="38100" dir="2700000" algn="tl">
                    <a:srgbClr val="000000">
                      <a:alpha val="43137"/>
                    </a:srgbClr>
                  </a:outerShdw>
                </a:effectLst>
                <a:latin typeface="Verdana" pitchFamily="34" charset="0"/>
              </a:rPr>
              <a:t>E&amp;P</a:t>
            </a:r>
            <a:r>
              <a:rPr lang="en-US" sz="2800" b="1" dirty="0">
                <a:solidFill>
                  <a:srgbClr val="FFFF00"/>
                </a:solidFill>
                <a:effectLst>
                  <a:outerShdw blurRad="38100" dist="38100" dir="2700000" algn="tl">
                    <a:srgbClr val="000000">
                      <a:alpha val="43137"/>
                    </a:srgbClr>
                  </a:outerShdw>
                </a:effectLst>
                <a:latin typeface="Verdana" pitchFamily="34" charset="0"/>
              </a:rPr>
              <a:t> VENTURES</a:t>
            </a:r>
          </a:p>
        </p:txBody>
      </p:sp>
      <p:sp>
        <p:nvSpPr>
          <p:cNvPr id="3" name="TextBox 2"/>
          <p:cNvSpPr txBox="1"/>
          <p:nvPr/>
        </p:nvSpPr>
        <p:spPr>
          <a:xfrm>
            <a:off x="635000" y="1448212"/>
            <a:ext cx="8305800" cy="3939540"/>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2200" b="1" dirty="0">
                <a:solidFill>
                  <a:srgbClr val="FFFFFF">
                    <a:lumMod val="95000"/>
                  </a:srgbClr>
                </a:solidFill>
                <a:effectLst>
                  <a:outerShdw blurRad="38100" dist="38100" dir="2700000" algn="tl">
                    <a:srgbClr val="000000">
                      <a:alpha val="43137"/>
                    </a:srgbClr>
                  </a:outerShdw>
                </a:effectLst>
                <a:latin typeface="Verdana" pitchFamily="34" charset="0"/>
              </a:rPr>
              <a:t>Reserves Definitions (SEC)</a:t>
            </a:r>
          </a:p>
          <a:p>
            <a:pPr marL="285750" indent="-285750" eaLnBrk="0" fontAlgn="base" hangingPunct="0">
              <a:spcBef>
                <a:spcPts val="600"/>
              </a:spcBef>
              <a:spcAft>
                <a:spcPct val="0"/>
              </a:spcAft>
              <a:buFont typeface="Arial" pitchFamily="34" charset="0"/>
              <a:buChar char="•"/>
            </a:pPr>
            <a:r>
              <a:rPr lang="en-US" sz="2200" b="1" dirty="0">
                <a:solidFill>
                  <a:srgbClr val="33CCFF"/>
                </a:solidFill>
                <a:effectLst>
                  <a:outerShdw blurRad="38100" dist="38100" dir="2700000" algn="tl">
                    <a:srgbClr val="000000">
                      <a:alpha val="43137"/>
                    </a:srgbClr>
                  </a:outerShdw>
                </a:effectLst>
                <a:latin typeface="Verdana" pitchFamily="34" charset="0"/>
              </a:rPr>
              <a:t>Licensing/Certification of Engineers and Geologists</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Use of Outside Experts</a:t>
            </a:r>
          </a:p>
          <a:p>
            <a:pPr marL="285750" indent="-285750" eaLnBrk="0" fontAlgn="base" hangingPunct="0">
              <a:spcBef>
                <a:spcPts val="600"/>
              </a:spcBef>
              <a:spcAft>
                <a:spcPct val="0"/>
              </a:spcAft>
              <a:buFont typeface="Arial" pitchFamily="34" charset="0"/>
              <a:buChar char="•"/>
            </a:pPr>
            <a:r>
              <a:rPr lang="en-US" sz="2200" b="1" dirty="0">
                <a:solidFill>
                  <a:srgbClr val="FFC000"/>
                </a:solidFill>
                <a:effectLst>
                  <a:outerShdw blurRad="38100" dist="38100" dir="2700000" algn="tl">
                    <a:srgbClr val="000000">
                      <a:alpha val="43137"/>
                    </a:srgbClr>
                  </a:outerShdw>
                </a:effectLst>
                <a:latin typeface="Verdana" pitchFamily="34" charset="0"/>
              </a:rPr>
              <a:t>Engineers (“Conservative”) vs. Geologists (“Optimistic”)</a:t>
            </a:r>
          </a:p>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Individual Rules of Thumb (esp. Executives!)</a:t>
            </a:r>
          </a:p>
          <a:p>
            <a:pPr marL="285750" indent="-285750" eaLnBrk="0" fontAlgn="base" hangingPunct="0">
              <a:spcBef>
                <a:spcPts val="600"/>
              </a:spcBef>
              <a:spcAft>
                <a:spcPct val="0"/>
              </a:spcAft>
              <a:buFont typeface="Arial" pitchFamily="34" charset="0"/>
              <a:buChar char="•"/>
            </a:pPr>
            <a:r>
              <a:rPr lang="en-US" sz="2200" b="1" dirty="0">
                <a:solidFill>
                  <a:srgbClr val="33CCFF"/>
                </a:solidFill>
                <a:effectLst>
                  <a:outerShdw blurRad="38100" dist="38100" dir="2700000" algn="tl">
                    <a:srgbClr val="000000">
                      <a:alpha val="43137"/>
                    </a:srgbClr>
                  </a:outerShdw>
                </a:effectLst>
                <a:latin typeface="Verdana" pitchFamily="34" charset="0"/>
              </a:rPr>
              <a:t>Informal Endorsements of Dependable Operators and Experts</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Threat of Lawsuits and Public Exposure</a:t>
            </a:r>
          </a:p>
        </p:txBody>
      </p:sp>
      <p:sp>
        <p:nvSpPr>
          <p:cNvPr id="5" name="Rectangle 4"/>
          <p:cNvSpPr/>
          <p:nvPr/>
        </p:nvSpPr>
        <p:spPr>
          <a:xfrm>
            <a:off x="165100" y="5490726"/>
            <a:ext cx="8877300" cy="1200329"/>
          </a:xfrm>
          <a:prstGeom prst="rect">
            <a:avLst/>
          </a:prstGeom>
        </p:spPr>
        <p:txBody>
          <a:bodyPr wrap="square">
            <a:spAutoFit/>
          </a:bodyPr>
          <a:lstStyle/>
          <a:p>
            <a:pPr algn="ctr" eaLnBrk="0" fontAlgn="base" hangingPunct="0">
              <a:spcBef>
                <a:spcPct val="0"/>
              </a:spcBef>
              <a:spcAft>
                <a:spcPct val="0"/>
              </a:spcAft>
            </a:pPr>
            <a:r>
              <a:rPr lang="en-US" sz="36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Verdana" pitchFamily="34" charset="0"/>
              </a:rPr>
              <a:t>Underlying Causes &amp; Remedies of Bias Not Addressed!</a:t>
            </a:r>
          </a:p>
        </p:txBody>
      </p:sp>
    </p:spTree>
    <p:extLst>
      <p:ext uri="{BB962C8B-B14F-4D97-AF65-F5344CB8AC3E}">
        <p14:creationId xmlns:p14="http://schemas.microsoft.com/office/powerpoint/2010/main" val="327327456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8800"/>
            <a:ext cx="9004300" cy="584775"/>
          </a:xfrm>
          <a:prstGeom prst="rect">
            <a:avLst/>
          </a:prstGeom>
          <a:noFill/>
        </p:spPr>
        <p:txBody>
          <a:bodyPr wrap="square" rtlCol="0">
            <a:spAutoFit/>
          </a:bodyPr>
          <a:lstStyle/>
          <a:p>
            <a:pPr eaLnBrk="0" fontAlgn="base" hangingPunct="0">
              <a:spcBef>
                <a:spcPct val="0"/>
              </a:spcBef>
              <a:spcAft>
                <a:spcPct val="0"/>
              </a:spcAft>
            </a:pPr>
            <a:r>
              <a:rPr lang="en-US" sz="3200" b="1" dirty="0">
                <a:solidFill>
                  <a:srgbClr val="FFFF00"/>
                </a:solidFill>
                <a:effectLst>
                  <a:outerShdw blurRad="38100" dist="38100" dir="2700000" algn="tl">
                    <a:srgbClr val="000000">
                      <a:alpha val="43137"/>
                    </a:srgbClr>
                  </a:outerShdw>
                </a:effectLst>
                <a:latin typeface="Verdana" pitchFamily="34" charset="0"/>
              </a:rPr>
              <a:t>	</a:t>
            </a:r>
            <a:r>
              <a:rPr lang="en-US" sz="3200" b="1" u="sng" dirty="0">
                <a:solidFill>
                  <a:srgbClr val="FFFF00"/>
                </a:solidFill>
                <a:effectLst>
                  <a:outerShdw blurRad="38100" dist="38100" dir="2700000" algn="tl">
                    <a:srgbClr val="000000">
                      <a:alpha val="43137"/>
                    </a:srgbClr>
                  </a:outerShdw>
                </a:effectLst>
                <a:latin typeface="Verdana" pitchFamily="34" charset="0"/>
              </a:rPr>
              <a:t>HOW TO MINIMIZE </a:t>
            </a:r>
            <a:r>
              <a:rPr lang="en-US" sz="3200" b="1" u="sng" dirty="0" err="1">
                <a:solidFill>
                  <a:srgbClr val="FFFF00"/>
                </a:solidFill>
                <a:effectLst>
                  <a:outerShdw blurRad="38100" dist="38100" dir="2700000" algn="tl">
                    <a:srgbClr val="000000">
                      <a:alpha val="43137"/>
                    </a:srgbClr>
                  </a:outerShdw>
                </a:effectLst>
                <a:latin typeface="Verdana" pitchFamily="34" charset="0"/>
              </a:rPr>
              <a:t>E&amp;P</a:t>
            </a:r>
            <a:r>
              <a:rPr lang="en-US" sz="3200" b="1" u="sng" dirty="0">
                <a:solidFill>
                  <a:srgbClr val="FFFF00"/>
                </a:solidFill>
                <a:effectLst>
                  <a:outerShdw blurRad="38100" dist="38100" dir="2700000" algn="tl">
                    <a:srgbClr val="000000">
                      <a:alpha val="43137"/>
                    </a:srgbClr>
                  </a:outerShdw>
                </a:effectLst>
                <a:latin typeface="Verdana" pitchFamily="34" charset="0"/>
              </a:rPr>
              <a:t> BIAS:</a:t>
            </a:r>
            <a:endParaRPr lang="en-US" sz="2400" b="1" u="sng" dirty="0">
              <a:solidFill>
                <a:srgbClr val="FFFF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419100" y="1371600"/>
            <a:ext cx="8661400" cy="4893647"/>
          </a:xfrm>
          <a:prstGeom prst="rect">
            <a:avLst/>
          </a:prstGeom>
          <a:noFill/>
        </p:spPr>
        <p:txBody>
          <a:bodyPr wrap="square" rtlCol="0">
            <a:spAutoFit/>
          </a:bodyPr>
          <a:lstStyle/>
          <a:p>
            <a:pPr marL="457200" indent="-457200" eaLnBrk="0" fontAlgn="base" hangingPunct="0">
              <a:spcBef>
                <a:spcPts val="1200"/>
              </a:spcBef>
              <a:spcAft>
                <a:spcPct val="0"/>
              </a:spcAft>
              <a:buFont typeface="Arial" panose="020B0604020202020204" pitchFamily="34" charset="0"/>
              <a:buChar char="•"/>
            </a:pPr>
            <a:r>
              <a:rPr lang="en-US" sz="2800" b="1" dirty="0">
                <a:solidFill>
                  <a:srgbClr val="33CCFF"/>
                </a:solidFill>
                <a:effectLst>
                  <a:outerShdw blurRad="38100" dist="38100" dir="2700000" algn="tl">
                    <a:srgbClr val="000000">
                      <a:alpha val="43137"/>
                    </a:srgbClr>
                  </a:outerShdw>
                </a:effectLst>
                <a:latin typeface="Verdana" pitchFamily="34" charset="0"/>
              </a:rPr>
              <a:t>Reality &amp; Plausibility Checks </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FFFFFF"/>
                </a:solidFill>
                <a:effectLst>
                  <a:outerShdw blurRad="38100" dist="38100" dir="2700000" algn="tl">
                    <a:srgbClr val="000000">
                      <a:alpha val="43137"/>
                    </a:srgbClr>
                  </a:outerShdw>
                </a:effectLst>
                <a:latin typeface="Verdana" pitchFamily="34" charset="0"/>
              </a:rPr>
              <a:t>Multiple Working Hypotheses</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92D050"/>
                </a:solidFill>
                <a:effectLst>
                  <a:outerShdw blurRad="38100" dist="38100" dir="2700000" algn="tl">
                    <a:srgbClr val="000000">
                      <a:alpha val="43137"/>
                    </a:srgbClr>
                  </a:outerShdw>
                </a:effectLst>
                <a:latin typeface="Verdana" pitchFamily="34" charset="0"/>
              </a:rPr>
              <a:t>Probabilistic Estimating</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FFC000"/>
                </a:solidFill>
                <a:effectLst>
                  <a:outerShdw blurRad="38100" dist="38100" dir="2700000" algn="tl">
                    <a:srgbClr val="000000">
                      <a:alpha val="43137"/>
                    </a:srgbClr>
                  </a:outerShdw>
                </a:effectLst>
                <a:latin typeface="Verdana" pitchFamily="34" charset="0"/>
              </a:rPr>
              <a:t>Fitting E&amp;P Parameters to Lognormal Expectation</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33CCFF"/>
                </a:solidFill>
                <a:effectLst>
                  <a:outerShdw blurRad="38100" dist="38100" dir="2700000" algn="tl">
                    <a:srgbClr val="000000">
                      <a:alpha val="43137"/>
                    </a:srgbClr>
                  </a:outerShdw>
                </a:effectLst>
                <a:latin typeface="Verdana" pitchFamily="34" charset="0"/>
              </a:rPr>
              <a:t>Employing Group Wisdom</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FFFFFF"/>
                </a:solidFill>
                <a:effectLst>
                  <a:outerShdw blurRad="38100" dist="38100" dir="2700000" algn="tl">
                    <a:srgbClr val="000000">
                      <a:alpha val="43137"/>
                    </a:srgbClr>
                  </a:outerShdw>
                </a:effectLst>
                <a:latin typeface="Verdana" pitchFamily="34" charset="0"/>
              </a:rPr>
              <a:t>Managing E&amp;P as a Portfolio</a:t>
            </a:r>
          </a:p>
          <a:p>
            <a:pPr marL="457200" indent="-457200" eaLnBrk="0" fontAlgn="base" hangingPunct="0">
              <a:spcBef>
                <a:spcPts val="1200"/>
              </a:spcBef>
              <a:spcAft>
                <a:spcPct val="0"/>
              </a:spcAft>
              <a:buFont typeface="Arial" panose="020B0604020202020204" pitchFamily="34" charset="0"/>
              <a:buChar char="•"/>
            </a:pPr>
            <a:r>
              <a:rPr lang="en-US" sz="2800" b="1" dirty="0">
                <a:solidFill>
                  <a:srgbClr val="92D050"/>
                </a:solidFill>
                <a:effectLst>
                  <a:outerShdw blurRad="38100" dist="38100" dir="2700000" algn="tl">
                    <a:srgbClr val="000000">
                      <a:alpha val="43137"/>
                    </a:srgbClr>
                  </a:outerShdw>
                </a:effectLst>
                <a:latin typeface="Verdana" pitchFamily="34" charset="0"/>
              </a:rPr>
              <a:t>Performance-tracking of Previous Ventures</a:t>
            </a:r>
          </a:p>
        </p:txBody>
      </p:sp>
    </p:spTree>
    <p:extLst>
      <p:ext uri="{BB962C8B-B14F-4D97-AF65-F5344CB8AC3E}">
        <p14:creationId xmlns:p14="http://schemas.microsoft.com/office/powerpoint/2010/main" val="2311525794"/>
      </p:ext>
    </p:extLst>
  </p:cSld>
  <p:clrMapOvr>
    <a:masterClrMapping/>
  </p:clrMapOvr>
  <p:transition xmlns:p14="http://schemas.microsoft.com/office/powerpoint/2010/mai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117850" y="5654675"/>
            <a:ext cx="2632075"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4" name="Rectangle 3"/>
          <p:cNvSpPr>
            <a:spLocks noChangeArrowheads="1"/>
          </p:cNvSpPr>
          <p:nvPr/>
        </p:nvSpPr>
        <p:spPr bwMode="auto">
          <a:xfrm>
            <a:off x="0" y="1066800"/>
            <a:ext cx="649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20738">
              <a:defRPr>
                <a:solidFill>
                  <a:schemeClr val="tx1"/>
                </a:solidFill>
                <a:latin typeface="Arial" charset="0"/>
              </a:defRPr>
            </a:lvl1pPr>
            <a:lvl2pPr marL="409575" defTabSz="820738">
              <a:defRPr>
                <a:solidFill>
                  <a:schemeClr val="tx1"/>
                </a:solidFill>
                <a:latin typeface="Arial" charset="0"/>
              </a:defRPr>
            </a:lvl2pPr>
            <a:lvl3pPr marL="820738" defTabSz="820738">
              <a:defRPr>
                <a:solidFill>
                  <a:schemeClr val="tx1"/>
                </a:solidFill>
                <a:latin typeface="Arial" charset="0"/>
              </a:defRPr>
            </a:lvl3pPr>
            <a:lvl4pPr marL="1230313"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600" dirty="0">
                <a:solidFill>
                  <a:srgbClr val="FFFFFF"/>
                </a:solidFill>
              </a:rPr>
              <a:t>GLOBAL FIELD POPULATION (n </a:t>
            </a:r>
            <a:r>
              <a:rPr lang="en-US" altLang="en-US" sz="2600" dirty="0">
                <a:solidFill>
                  <a:srgbClr val="FFFFFF"/>
                </a:solidFill>
                <a:cs typeface="Arial" charset="0"/>
              </a:rPr>
              <a:t>~</a:t>
            </a:r>
            <a:r>
              <a:rPr lang="en-US" altLang="en-US" sz="2600" dirty="0">
                <a:solidFill>
                  <a:srgbClr val="FFFFFF"/>
                </a:solidFill>
              </a:rPr>
              <a:t>30,000)*</a:t>
            </a:r>
          </a:p>
        </p:txBody>
      </p:sp>
      <p:sp>
        <p:nvSpPr>
          <p:cNvPr id="5" name="Rectangle 4"/>
          <p:cNvSpPr>
            <a:spLocks noChangeArrowheads="1"/>
          </p:cNvSpPr>
          <p:nvPr/>
        </p:nvSpPr>
        <p:spPr bwMode="auto">
          <a:xfrm>
            <a:off x="6684963" y="6400800"/>
            <a:ext cx="2329651" cy="38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defRPr>
                <a:solidFill>
                  <a:schemeClr val="tx1"/>
                </a:solidFill>
                <a:latin typeface="Arial" charset="0"/>
              </a:defRPr>
            </a:lvl1pPr>
            <a:lvl2pPr marL="409575" defTabSz="820738">
              <a:defRPr>
                <a:solidFill>
                  <a:schemeClr val="tx1"/>
                </a:solidFill>
                <a:latin typeface="Arial" charset="0"/>
              </a:defRPr>
            </a:lvl2pPr>
            <a:lvl3pPr marL="820738" defTabSz="820738">
              <a:defRPr>
                <a:solidFill>
                  <a:schemeClr val="tx1"/>
                </a:solidFill>
                <a:latin typeface="Arial" charset="0"/>
              </a:defRPr>
            </a:lvl3pPr>
            <a:lvl4pPr marL="1230313"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000" b="1" dirty="0">
                <a:solidFill>
                  <a:srgbClr val="FFFF00"/>
                </a:solidFill>
              </a:rPr>
              <a:t>Source: NRG, </a:t>
            </a:r>
            <a:r>
              <a:rPr lang="en-US" altLang="en-US" sz="2000" b="1" dirty="0" err="1">
                <a:solidFill>
                  <a:srgbClr val="FFFF00"/>
                </a:solidFill>
              </a:rPr>
              <a:t>IHS</a:t>
            </a:r>
            <a:endParaRPr lang="en-US" altLang="en-US" sz="2000" b="1" dirty="0">
              <a:solidFill>
                <a:srgbClr val="FFFF00"/>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t="9692" b="9692"/>
          <a:stretch>
            <a:fillRect/>
          </a:stretch>
        </p:blipFill>
        <p:spPr bwMode="auto">
          <a:xfrm>
            <a:off x="-76200" y="1477963"/>
            <a:ext cx="91440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5486400" y="3214688"/>
            <a:ext cx="2438400" cy="2225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lvl1pPr defTabSz="820738">
              <a:defRPr>
                <a:solidFill>
                  <a:schemeClr val="tx1"/>
                </a:solidFill>
                <a:latin typeface="Arial" charset="0"/>
              </a:defRPr>
            </a:lvl1pPr>
            <a:lvl2pPr marL="409575" defTabSz="820738">
              <a:defRPr>
                <a:solidFill>
                  <a:schemeClr val="tx1"/>
                </a:solidFill>
                <a:latin typeface="Arial" charset="0"/>
              </a:defRPr>
            </a:lvl2pPr>
            <a:lvl3pPr marL="820738" defTabSz="820738">
              <a:defRPr>
                <a:solidFill>
                  <a:schemeClr val="tx1"/>
                </a:solidFill>
                <a:latin typeface="Arial" charset="0"/>
              </a:defRPr>
            </a:lvl3pPr>
            <a:lvl4pPr marL="1230313"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000" b="1" dirty="0">
                <a:solidFill>
                  <a:srgbClr val="000000"/>
                </a:solidFill>
              </a:rPr>
              <a:t>                  </a:t>
            </a:r>
            <a:r>
              <a:rPr lang="en-US" altLang="en-US" sz="2000" b="1" dirty="0" err="1">
                <a:solidFill>
                  <a:srgbClr val="000000"/>
                </a:solidFill>
              </a:rPr>
              <a:t>MMBOE</a:t>
            </a:r>
            <a:endParaRPr lang="en-US" altLang="en-US" sz="2000" b="1" dirty="0">
              <a:solidFill>
                <a:srgbClr val="000000"/>
              </a:solidFill>
            </a:endParaRPr>
          </a:p>
          <a:p>
            <a:pPr eaLnBrk="0" fontAlgn="base" hangingPunct="0">
              <a:spcBef>
                <a:spcPct val="0"/>
              </a:spcBef>
              <a:spcAft>
                <a:spcPct val="0"/>
              </a:spcAft>
            </a:pPr>
            <a:r>
              <a:rPr lang="en-US" altLang="en-US" sz="2000" b="1" dirty="0" err="1">
                <a:solidFill>
                  <a:srgbClr val="000000"/>
                </a:solidFill>
              </a:rPr>
              <a:t>P99</a:t>
            </a:r>
            <a:r>
              <a:rPr lang="en-US" altLang="en-US" sz="2000" b="1" dirty="0">
                <a:solidFill>
                  <a:srgbClr val="000000"/>
                </a:solidFill>
              </a:rPr>
              <a:t>     =       0.018 </a:t>
            </a:r>
          </a:p>
          <a:p>
            <a:pPr eaLnBrk="0" fontAlgn="base" hangingPunct="0">
              <a:spcBef>
                <a:spcPct val="0"/>
              </a:spcBef>
              <a:spcAft>
                <a:spcPct val="0"/>
              </a:spcAft>
            </a:pPr>
            <a:r>
              <a:rPr lang="en-US" altLang="en-US" sz="2000" b="1" dirty="0" err="1">
                <a:solidFill>
                  <a:srgbClr val="000000"/>
                </a:solidFill>
              </a:rPr>
              <a:t>P90</a:t>
            </a:r>
            <a:r>
              <a:rPr lang="en-US" altLang="en-US" sz="2000" b="1" dirty="0">
                <a:solidFill>
                  <a:srgbClr val="000000"/>
                </a:solidFill>
              </a:rPr>
              <a:t>     =       0.250 </a:t>
            </a:r>
          </a:p>
          <a:p>
            <a:pPr eaLnBrk="0" fontAlgn="base" hangingPunct="0">
              <a:spcBef>
                <a:spcPct val="0"/>
              </a:spcBef>
              <a:spcAft>
                <a:spcPct val="0"/>
              </a:spcAft>
            </a:pPr>
            <a:r>
              <a:rPr lang="en-US" altLang="en-US" sz="2000" b="1" dirty="0" err="1">
                <a:solidFill>
                  <a:srgbClr val="000000"/>
                </a:solidFill>
              </a:rPr>
              <a:t>P50</a:t>
            </a:r>
            <a:r>
              <a:rPr lang="en-US" altLang="en-US" sz="2000" b="1" dirty="0">
                <a:solidFill>
                  <a:srgbClr val="000000"/>
                </a:solidFill>
              </a:rPr>
              <a:t>     =       5.40 </a:t>
            </a:r>
          </a:p>
          <a:p>
            <a:pPr eaLnBrk="0" fontAlgn="base" hangingPunct="0">
              <a:spcBef>
                <a:spcPct val="0"/>
              </a:spcBef>
              <a:spcAft>
                <a:spcPct val="0"/>
              </a:spcAft>
            </a:pPr>
            <a:r>
              <a:rPr lang="en-US" altLang="en-US" sz="2000" b="1" dirty="0" err="1">
                <a:solidFill>
                  <a:srgbClr val="000000"/>
                </a:solidFill>
              </a:rPr>
              <a:t>P10</a:t>
            </a:r>
            <a:r>
              <a:rPr lang="en-US" altLang="en-US" sz="2000" b="1" dirty="0">
                <a:solidFill>
                  <a:srgbClr val="000000"/>
                </a:solidFill>
              </a:rPr>
              <a:t>     =   143  </a:t>
            </a:r>
          </a:p>
          <a:p>
            <a:pPr eaLnBrk="0" fontAlgn="base" hangingPunct="0">
              <a:spcBef>
                <a:spcPct val="0"/>
              </a:spcBef>
              <a:spcAft>
                <a:spcPct val="0"/>
              </a:spcAft>
            </a:pPr>
            <a:r>
              <a:rPr lang="en-US" altLang="en-US" sz="2000" b="1" dirty="0" err="1">
                <a:solidFill>
                  <a:srgbClr val="000000"/>
                </a:solidFill>
              </a:rPr>
              <a:t>P1</a:t>
            </a:r>
            <a:r>
              <a:rPr lang="en-US" altLang="en-US" sz="2000" b="1" dirty="0">
                <a:solidFill>
                  <a:srgbClr val="000000"/>
                </a:solidFill>
              </a:rPr>
              <a:t>       = 1917 </a:t>
            </a:r>
          </a:p>
          <a:p>
            <a:pPr eaLnBrk="0" fontAlgn="base" hangingPunct="0">
              <a:spcBef>
                <a:spcPct val="0"/>
              </a:spcBef>
              <a:spcAft>
                <a:spcPct val="0"/>
              </a:spcAft>
            </a:pPr>
            <a:r>
              <a:rPr lang="en-US" altLang="en-US" sz="2000" b="1" dirty="0">
                <a:solidFill>
                  <a:srgbClr val="000000"/>
                </a:solidFill>
              </a:rPr>
              <a:t>MEAN =    53</a:t>
            </a:r>
          </a:p>
        </p:txBody>
      </p:sp>
      <p:sp>
        <p:nvSpPr>
          <p:cNvPr id="8" name="Rectangle 7"/>
          <p:cNvSpPr>
            <a:spLocks noChangeArrowheads="1"/>
          </p:cNvSpPr>
          <p:nvPr/>
        </p:nvSpPr>
        <p:spPr bwMode="auto">
          <a:xfrm>
            <a:off x="1524000" y="1919288"/>
            <a:ext cx="2759075" cy="3508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04" tIns="39889" rIns="81204" bIns="39889">
            <a:spAutoFit/>
          </a:bodyPr>
          <a:lstStyle>
            <a:lvl1pPr defTabSz="820738">
              <a:defRPr>
                <a:solidFill>
                  <a:schemeClr val="tx1"/>
                </a:solidFill>
                <a:latin typeface="Arial" charset="0"/>
              </a:defRPr>
            </a:lvl1pPr>
            <a:lvl2pPr marL="409575" defTabSz="820738">
              <a:defRPr>
                <a:solidFill>
                  <a:schemeClr val="tx1"/>
                </a:solidFill>
                <a:latin typeface="Arial" charset="0"/>
              </a:defRPr>
            </a:lvl2pPr>
            <a:lvl3pPr marL="820738" defTabSz="820738">
              <a:defRPr>
                <a:solidFill>
                  <a:schemeClr val="tx1"/>
                </a:solidFill>
                <a:latin typeface="Arial" charset="0"/>
              </a:defRPr>
            </a:lvl3pPr>
            <a:lvl4pPr marL="1230313" defTabSz="820738">
              <a:defRPr>
                <a:solidFill>
                  <a:schemeClr val="tx1"/>
                </a:solidFill>
                <a:latin typeface="Arial" charset="0"/>
              </a:defRPr>
            </a:lvl4pPr>
            <a:lvl5pPr marL="1641475" defTabSz="820738">
              <a:defRPr>
                <a:solidFill>
                  <a:schemeClr val="tx1"/>
                </a:solidFill>
                <a:latin typeface="Arial" charset="0"/>
              </a:defRPr>
            </a:lvl5pPr>
            <a:lvl6pPr marL="2098675" defTabSz="820738" fontAlgn="base">
              <a:spcBef>
                <a:spcPct val="0"/>
              </a:spcBef>
              <a:spcAft>
                <a:spcPct val="0"/>
              </a:spcAft>
              <a:defRPr>
                <a:solidFill>
                  <a:schemeClr val="tx1"/>
                </a:solidFill>
                <a:latin typeface="Arial" charset="0"/>
              </a:defRPr>
            </a:lvl6pPr>
            <a:lvl7pPr marL="2555875" defTabSz="820738" fontAlgn="base">
              <a:spcBef>
                <a:spcPct val="0"/>
              </a:spcBef>
              <a:spcAft>
                <a:spcPct val="0"/>
              </a:spcAft>
              <a:defRPr>
                <a:solidFill>
                  <a:schemeClr val="tx1"/>
                </a:solidFill>
                <a:latin typeface="Arial" charset="0"/>
              </a:defRPr>
            </a:lvl7pPr>
            <a:lvl8pPr marL="3013075" defTabSz="820738" fontAlgn="base">
              <a:spcBef>
                <a:spcPct val="0"/>
              </a:spcBef>
              <a:spcAft>
                <a:spcPct val="0"/>
              </a:spcAft>
              <a:defRPr>
                <a:solidFill>
                  <a:schemeClr val="tx1"/>
                </a:solidFill>
                <a:latin typeface="Arial" charset="0"/>
              </a:defRPr>
            </a:lvl8pPr>
            <a:lvl9pPr marL="3470275" defTabSz="820738"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1700" b="1">
                <a:solidFill>
                  <a:srgbClr val="000000"/>
                </a:solidFill>
              </a:rPr>
              <a:t>*Every 100th field plotted</a:t>
            </a:r>
          </a:p>
        </p:txBody>
      </p:sp>
      <p:sp>
        <p:nvSpPr>
          <p:cNvPr id="9" name="Text Box 8"/>
          <p:cNvSpPr txBox="1">
            <a:spLocks noChangeArrowheads="1"/>
          </p:cNvSpPr>
          <p:nvPr/>
        </p:nvSpPr>
        <p:spPr bwMode="auto">
          <a:xfrm>
            <a:off x="1508125" y="5729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charset="0"/>
              </a:rPr>
              <a:t>0.1</a:t>
            </a:r>
          </a:p>
        </p:txBody>
      </p:sp>
      <p:sp>
        <p:nvSpPr>
          <p:cNvPr id="10" name="Text Box 9"/>
          <p:cNvSpPr txBox="1">
            <a:spLocks noChangeArrowheads="1"/>
          </p:cNvSpPr>
          <p:nvPr/>
        </p:nvSpPr>
        <p:spPr bwMode="auto">
          <a:xfrm>
            <a:off x="2962275" y="5729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charset="0"/>
              </a:rPr>
              <a:t>1</a:t>
            </a:r>
          </a:p>
        </p:txBody>
      </p:sp>
      <p:sp>
        <p:nvSpPr>
          <p:cNvPr id="11" name="Text Box 10"/>
          <p:cNvSpPr txBox="1">
            <a:spLocks noChangeArrowheads="1"/>
          </p:cNvSpPr>
          <p:nvPr/>
        </p:nvSpPr>
        <p:spPr bwMode="auto">
          <a:xfrm>
            <a:off x="4198938" y="5729288"/>
            <a:ext cx="43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a:solidFill>
                  <a:srgbClr val="FFFFFF"/>
                </a:solidFill>
                <a:latin typeface="Arial" charset="0"/>
              </a:rPr>
              <a:t>10</a:t>
            </a:r>
          </a:p>
        </p:txBody>
      </p:sp>
      <p:sp>
        <p:nvSpPr>
          <p:cNvPr id="12" name="Text Box 11"/>
          <p:cNvSpPr txBox="1">
            <a:spLocks noChangeArrowheads="1"/>
          </p:cNvSpPr>
          <p:nvPr/>
        </p:nvSpPr>
        <p:spPr bwMode="auto">
          <a:xfrm>
            <a:off x="5562600" y="5729288"/>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dirty="0">
                <a:solidFill>
                  <a:srgbClr val="FFFFFF"/>
                </a:solidFill>
                <a:latin typeface="Arial" charset="0"/>
              </a:rPr>
              <a:t>100</a:t>
            </a:r>
          </a:p>
        </p:txBody>
      </p:sp>
      <p:sp>
        <p:nvSpPr>
          <p:cNvPr id="13" name="Text Box 12"/>
          <p:cNvSpPr txBox="1">
            <a:spLocks noChangeArrowheads="1"/>
          </p:cNvSpPr>
          <p:nvPr/>
        </p:nvSpPr>
        <p:spPr bwMode="auto">
          <a:xfrm>
            <a:off x="6781800" y="5729288"/>
            <a:ext cx="14542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dirty="0">
                <a:solidFill>
                  <a:srgbClr val="FFFFFF"/>
                </a:solidFill>
                <a:latin typeface="Arial" charset="0"/>
              </a:rPr>
              <a:t>1000 </a:t>
            </a:r>
            <a:r>
              <a:rPr lang="en-US" altLang="en-US" b="1" dirty="0" err="1">
                <a:solidFill>
                  <a:srgbClr val="FFFFFF"/>
                </a:solidFill>
                <a:latin typeface="Arial" charset="0"/>
              </a:rPr>
              <a:t>MBOE</a:t>
            </a:r>
            <a:endParaRPr lang="en-US" altLang="en-US" b="1" dirty="0">
              <a:solidFill>
                <a:srgbClr val="FFFFFF"/>
              </a:solidFill>
              <a:latin typeface="Arial" charset="0"/>
            </a:endParaRPr>
          </a:p>
        </p:txBody>
      </p:sp>
      <p:sp>
        <p:nvSpPr>
          <p:cNvPr id="15" name="Rectangle 14"/>
          <p:cNvSpPr>
            <a:spLocks noChangeArrowheads="1"/>
          </p:cNvSpPr>
          <p:nvPr/>
        </p:nvSpPr>
        <p:spPr bwMode="auto">
          <a:xfrm>
            <a:off x="1062038" y="76200"/>
            <a:ext cx="686276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fontAlgn="base">
              <a:spcBef>
                <a:spcPct val="0"/>
              </a:spcBef>
              <a:spcAft>
                <a:spcPct val="0"/>
              </a:spcAft>
            </a:pPr>
            <a:r>
              <a:rPr lang="en-US" altLang="en-US" sz="3200" b="1" dirty="0">
                <a:solidFill>
                  <a:srgbClr val="FFFF00"/>
                </a:solidFill>
                <a:effectLst>
                  <a:outerShdw blurRad="38100" dist="38100" dir="2700000" algn="tl">
                    <a:srgbClr val="000000">
                      <a:alpha val="43137"/>
                    </a:srgbClr>
                  </a:outerShdw>
                </a:effectLst>
                <a:latin typeface="Arial" charset="0"/>
              </a:rPr>
              <a:t>PROCESS FOR REALITY CHECKS</a:t>
            </a:r>
            <a:endParaRPr lang="en-US" alt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978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rot="16200000">
            <a:off x="6350" y="4973638"/>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altLang="en-US" sz="2400">
              <a:solidFill>
                <a:srgbClr val="000000"/>
              </a:solidFill>
              <a:latin typeface="Arial" charset="0"/>
            </a:endParaRPr>
          </a:p>
        </p:txBody>
      </p:sp>
      <p:grpSp>
        <p:nvGrpSpPr>
          <p:cNvPr id="80899" name="Group 3"/>
          <p:cNvGrpSpPr>
            <a:grpSpLocks noChangeAspect="1"/>
          </p:cNvGrpSpPr>
          <p:nvPr/>
        </p:nvGrpSpPr>
        <p:grpSpPr bwMode="auto">
          <a:xfrm>
            <a:off x="231616" y="914402"/>
            <a:ext cx="8680768" cy="5124609"/>
            <a:chOff x="2" y="643"/>
            <a:chExt cx="5756" cy="3398"/>
          </a:xfrm>
        </p:grpSpPr>
        <p:sp>
          <p:nvSpPr>
            <p:cNvPr id="80900" name="Rectangle 4"/>
            <p:cNvSpPr>
              <a:spLocks noChangeArrowheads="1"/>
            </p:cNvSpPr>
            <p:nvPr/>
          </p:nvSpPr>
          <p:spPr bwMode="auto">
            <a:xfrm>
              <a:off x="2" y="643"/>
              <a:ext cx="5756" cy="3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altLang="en-US" sz="2400">
                <a:solidFill>
                  <a:srgbClr val="000000"/>
                </a:solidFill>
                <a:latin typeface="Arial" charset="0"/>
              </a:endParaRPr>
            </a:p>
          </p:txBody>
        </p:sp>
        <p:sp>
          <p:nvSpPr>
            <p:cNvPr id="80901" name="Rectangle 5"/>
            <p:cNvSpPr>
              <a:spLocks noChangeArrowheads="1"/>
            </p:cNvSpPr>
            <p:nvPr/>
          </p:nvSpPr>
          <p:spPr bwMode="auto">
            <a:xfrm>
              <a:off x="461" y="941"/>
              <a:ext cx="4745" cy="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80902" name="Line 6"/>
            <p:cNvSpPr>
              <a:spLocks noChangeShapeType="1"/>
            </p:cNvSpPr>
            <p:nvPr/>
          </p:nvSpPr>
          <p:spPr bwMode="auto">
            <a:xfrm>
              <a:off x="745"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3" name="Line 7"/>
            <p:cNvSpPr>
              <a:spLocks noChangeShapeType="1"/>
            </p:cNvSpPr>
            <p:nvPr/>
          </p:nvSpPr>
          <p:spPr bwMode="auto">
            <a:xfrm>
              <a:off x="912"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4" name="Line 8"/>
            <p:cNvSpPr>
              <a:spLocks noChangeShapeType="1"/>
            </p:cNvSpPr>
            <p:nvPr/>
          </p:nvSpPr>
          <p:spPr bwMode="auto">
            <a:xfrm>
              <a:off x="1029"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5" name="Line 9"/>
            <p:cNvSpPr>
              <a:spLocks noChangeShapeType="1"/>
            </p:cNvSpPr>
            <p:nvPr/>
          </p:nvSpPr>
          <p:spPr bwMode="auto">
            <a:xfrm>
              <a:off x="112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6" name="Line 10"/>
            <p:cNvSpPr>
              <a:spLocks noChangeShapeType="1"/>
            </p:cNvSpPr>
            <p:nvPr/>
          </p:nvSpPr>
          <p:spPr bwMode="auto">
            <a:xfrm>
              <a:off x="119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7" name="Line 11"/>
            <p:cNvSpPr>
              <a:spLocks noChangeShapeType="1"/>
            </p:cNvSpPr>
            <p:nvPr/>
          </p:nvSpPr>
          <p:spPr bwMode="auto">
            <a:xfrm>
              <a:off x="1265"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8" name="Line 12"/>
            <p:cNvSpPr>
              <a:spLocks noChangeShapeType="1"/>
            </p:cNvSpPr>
            <p:nvPr/>
          </p:nvSpPr>
          <p:spPr bwMode="auto">
            <a:xfrm>
              <a:off x="1314"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09" name="Line 13"/>
            <p:cNvSpPr>
              <a:spLocks noChangeShapeType="1"/>
            </p:cNvSpPr>
            <p:nvPr/>
          </p:nvSpPr>
          <p:spPr bwMode="auto">
            <a:xfrm>
              <a:off x="1363"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0" name="Line 14"/>
            <p:cNvSpPr>
              <a:spLocks noChangeShapeType="1"/>
            </p:cNvSpPr>
            <p:nvPr/>
          </p:nvSpPr>
          <p:spPr bwMode="auto">
            <a:xfrm>
              <a:off x="169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1" name="Line 15"/>
            <p:cNvSpPr>
              <a:spLocks noChangeShapeType="1"/>
            </p:cNvSpPr>
            <p:nvPr/>
          </p:nvSpPr>
          <p:spPr bwMode="auto">
            <a:xfrm>
              <a:off x="1863"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2" name="Line 16"/>
            <p:cNvSpPr>
              <a:spLocks noChangeShapeType="1"/>
            </p:cNvSpPr>
            <p:nvPr/>
          </p:nvSpPr>
          <p:spPr bwMode="auto">
            <a:xfrm>
              <a:off x="1980"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3" name="Line 17"/>
            <p:cNvSpPr>
              <a:spLocks noChangeShapeType="1"/>
            </p:cNvSpPr>
            <p:nvPr/>
          </p:nvSpPr>
          <p:spPr bwMode="auto">
            <a:xfrm>
              <a:off x="2069"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4" name="Line 18"/>
            <p:cNvSpPr>
              <a:spLocks noChangeShapeType="1"/>
            </p:cNvSpPr>
            <p:nvPr/>
          </p:nvSpPr>
          <p:spPr bwMode="auto">
            <a:xfrm>
              <a:off x="214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5" name="Line 19"/>
            <p:cNvSpPr>
              <a:spLocks noChangeShapeType="1"/>
            </p:cNvSpPr>
            <p:nvPr/>
          </p:nvSpPr>
          <p:spPr bwMode="auto">
            <a:xfrm>
              <a:off x="221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6" name="Line 20"/>
            <p:cNvSpPr>
              <a:spLocks noChangeShapeType="1"/>
            </p:cNvSpPr>
            <p:nvPr/>
          </p:nvSpPr>
          <p:spPr bwMode="auto">
            <a:xfrm>
              <a:off x="2265"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7" name="Line 21"/>
            <p:cNvSpPr>
              <a:spLocks noChangeShapeType="1"/>
            </p:cNvSpPr>
            <p:nvPr/>
          </p:nvSpPr>
          <p:spPr bwMode="auto">
            <a:xfrm>
              <a:off x="2314"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8" name="Line 22"/>
            <p:cNvSpPr>
              <a:spLocks noChangeShapeType="1"/>
            </p:cNvSpPr>
            <p:nvPr/>
          </p:nvSpPr>
          <p:spPr bwMode="auto">
            <a:xfrm>
              <a:off x="264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19" name="Line 23"/>
            <p:cNvSpPr>
              <a:spLocks noChangeShapeType="1"/>
            </p:cNvSpPr>
            <p:nvPr/>
          </p:nvSpPr>
          <p:spPr bwMode="auto">
            <a:xfrm>
              <a:off x="2814"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0" name="Line 24"/>
            <p:cNvSpPr>
              <a:spLocks noChangeShapeType="1"/>
            </p:cNvSpPr>
            <p:nvPr/>
          </p:nvSpPr>
          <p:spPr bwMode="auto">
            <a:xfrm>
              <a:off x="2931"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1" name="Line 25"/>
            <p:cNvSpPr>
              <a:spLocks noChangeShapeType="1"/>
            </p:cNvSpPr>
            <p:nvPr/>
          </p:nvSpPr>
          <p:spPr bwMode="auto">
            <a:xfrm>
              <a:off x="3020"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2" name="Line 26"/>
            <p:cNvSpPr>
              <a:spLocks noChangeShapeType="1"/>
            </p:cNvSpPr>
            <p:nvPr/>
          </p:nvSpPr>
          <p:spPr bwMode="auto">
            <a:xfrm>
              <a:off x="3098"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3" name="Line 27"/>
            <p:cNvSpPr>
              <a:spLocks noChangeShapeType="1"/>
            </p:cNvSpPr>
            <p:nvPr/>
          </p:nvSpPr>
          <p:spPr bwMode="auto">
            <a:xfrm>
              <a:off x="315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4" name="Line 28"/>
            <p:cNvSpPr>
              <a:spLocks noChangeShapeType="1"/>
            </p:cNvSpPr>
            <p:nvPr/>
          </p:nvSpPr>
          <p:spPr bwMode="auto">
            <a:xfrm>
              <a:off x="321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5" name="Line 29"/>
            <p:cNvSpPr>
              <a:spLocks noChangeShapeType="1"/>
            </p:cNvSpPr>
            <p:nvPr/>
          </p:nvSpPr>
          <p:spPr bwMode="auto">
            <a:xfrm>
              <a:off x="3265"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6" name="Line 30"/>
            <p:cNvSpPr>
              <a:spLocks noChangeShapeType="1"/>
            </p:cNvSpPr>
            <p:nvPr/>
          </p:nvSpPr>
          <p:spPr bwMode="auto">
            <a:xfrm>
              <a:off x="3598"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7" name="Line 31"/>
            <p:cNvSpPr>
              <a:spLocks noChangeShapeType="1"/>
            </p:cNvSpPr>
            <p:nvPr/>
          </p:nvSpPr>
          <p:spPr bwMode="auto">
            <a:xfrm>
              <a:off x="3765"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8" name="Line 32"/>
            <p:cNvSpPr>
              <a:spLocks noChangeShapeType="1"/>
            </p:cNvSpPr>
            <p:nvPr/>
          </p:nvSpPr>
          <p:spPr bwMode="auto">
            <a:xfrm>
              <a:off x="3882"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29" name="Line 33"/>
            <p:cNvSpPr>
              <a:spLocks noChangeShapeType="1"/>
            </p:cNvSpPr>
            <p:nvPr/>
          </p:nvSpPr>
          <p:spPr bwMode="auto">
            <a:xfrm>
              <a:off x="3971"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0" name="Line 34"/>
            <p:cNvSpPr>
              <a:spLocks noChangeShapeType="1"/>
            </p:cNvSpPr>
            <p:nvPr/>
          </p:nvSpPr>
          <p:spPr bwMode="auto">
            <a:xfrm>
              <a:off x="4049"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1" name="Line 35"/>
            <p:cNvSpPr>
              <a:spLocks noChangeShapeType="1"/>
            </p:cNvSpPr>
            <p:nvPr/>
          </p:nvSpPr>
          <p:spPr bwMode="auto">
            <a:xfrm>
              <a:off x="4108"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2" name="Line 36"/>
            <p:cNvSpPr>
              <a:spLocks noChangeShapeType="1"/>
            </p:cNvSpPr>
            <p:nvPr/>
          </p:nvSpPr>
          <p:spPr bwMode="auto">
            <a:xfrm>
              <a:off x="416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3" name="Line 37"/>
            <p:cNvSpPr>
              <a:spLocks noChangeShapeType="1"/>
            </p:cNvSpPr>
            <p:nvPr/>
          </p:nvSpPr>
          <p:spPr bwMode="auto">
            <a:xfrm>
              <a:off x="421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4" name="Line 38"/>
            <p:cNvSpPr>
              <a:spLocks noChangeShapeType="1"/>
            </p:cNvSpPr>
            <p:nvPr/>
          </p:nvSpPr>
          <p:spPr bwMode="auto">
            <a:xfrm>
              <a:off x="4539"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5" name="Line 39"/>
            <p:cNvSpPr>
              <a:spLocks noChangeShapeType="1"/>
            </p:cNvSpPr>
            <p:nvPr/>
          </p:nvSpPr>
          <p:spPr bwMode="auto">
            <a:xfrm>
              <a:off x="4706"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6" name="Line 40"/>
            <p:cNvSpPr>
              <a:spLocks noChangeShapeType="1"/>
            </p:cNvSpPr>
            <p:nvPr/>
          </p:nvSpPr>
          <p:spPr bwMode="auto">
            <a:xfrm>
              <a:off x="4824"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7" name="Line 41"/>
            <p:cNvSpPr>
              <a:spLocks noChangeShapeType="1"/>
            </p:cNvSpPr>
            <p:nvPr/>
          </p:nvSpPr>
          <p:spPr bwMode="auto">
            <a:xfrm>
              <a:off x="4922"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8" name="Line 42"/>
            <p:cNvSpPr>
              <a:spLocks noChangeShapeType="1"/>
            </p:cNvSpPr>
            <p:nvPr/>
          </p:nvSpPr>
          <p:spPr bwMode="auto">
            <a:xfrm>
              <a:off x="5000"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39" name="Line 43"/>
            <p:cNvSpPr>
              <a:spLocks noChangeShapeType="1"/>
            </p:cNvSpPr>
            <p:nvPr/>
          </p:nvSpPr>
          <p:spPr bwMode="auto">
            <a:xfrm>
              <a:off x="5059"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0" name="Line 44"/>
            <p:cNvSpPr>
              <a:spLocks noChangeShapeType="1"/>
            </p:cNvSpPr>
            <p:nvPr/>
          </p:nvSpPr>
          <p:spPr bwMode="auto">
            <a:xfrm>
              <a:off x="5118"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1" name="Line 45"/>
            <p:cNvSpPr>
              <a:spLocks noChangeShapeType="1"/>
            </p:cNvSpPr>
            <p:nvPr/>
          </p:nvSpPr>
          <p:spPr bwMode="auto">
            <a:xfrm>
              <a:off x="5167" y="941"/>
              <a:ext cx="1" cy="27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2" name="Line 46"/>
            <p:cNvSpPr>
              <a:spLocks noChangeShapeType="1"/>
            </p:cNvSpPr>
            <p:nvPr/>
          </p:nvSpPr>
          <p:spPr bwMode="auto">
            <a:xfrm>
              <a:off x="461" y="941"/>
              <a:ext cx="1" cy="272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3" name="Line 47"/>
            <p:cNvSpPr>
              <a:spLocks noChangeShapeType="1"/>
            </p:cNvSpPr>
            <p:nvPr/>
          </p:nvSpPr>
          <p:spPr bwMode="auto">
            <a:xfrm>
              <a:off x="1412" y="941"/>
              <a:ext cx="1" cy="272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4" name="Line 48"/>
            <p:cNvSpPr>
              <a:spLocks noChangeShapeType="1"/>
            </p:cNvSpPr>
            <p:nvPr/>
          </p:nvSpPr>
          <p:spPr bwMode="auto">
            <a:xfrm>
              <a:off x="2363" y="941"/>
              <a:ext cx="1" cy="272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5" name="Line 49"/>
            <p:cNvSpPr>
              <a:spLocks noChangeShapeType="1"/>
            </p:cNvSpPr>
            <p:nvPr/>
          </p:nvSpPr>
          <p:spPr bwMode="auto">
            <a:xfrm>
              <a:off x="4255" y="941"/>
              <a:ext cx="1" cy="272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6" name="Line 50"/>
            <p:cNvSpPr>
              <a:spLocks noChangeShapeType="1"/>
            </p:cNvSpPr>
            <p:nvPr/>
          </p:nvSpPr>
          <p:spPr bwMode="auto">
            <a:xfrm>
              <a:off x="5206" y="941"/>
              <a:ext cx="1" cy="272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7" name="Rectangle 51"/>
            <p:cNvSpPr>
              <a:spLocks noChangeArrowheads="1"/>
            </p:cNvSpPr>
            <p:nvPr/>
          </p:nvSpPr>
          <p:spPr bwMode="auto">
            <a:xfrm>
              <a:off x="461" y="941"/>
              <a:ext cx="4745" cy="2724"/>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8" name="Line 52"/>
            <p:cNvSpPr>
              <a:spLocks noChangeShapeType="1"/>
            </p:cNvSpPr>
            <p:nvPr/>
          </p:nvSpPr>
          <p:spPr bwMode="auto">
            <a:xfrm>
              <a:off x="3304" y="941"/>
              <a:ext cx="1" cy="272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49" name="Line 53"/>
            <p:cNvSpPr>
              <a:spLocks noChangeShapeType="1"/>
            </p:cNvSpPr>
            <p:nvPr/>
          </p:nvSpPr>
          <p:spPr bwMode="auto">
            <a:xfrm>
              <a:off x="461" y="941"/>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0" name="Line 54"/>
            <p:cNvSpPr>
              <a:spLocks noChangeShapeType="1"/>
            </p:cNvSpPr>
            <p:nvPr/>
          </p:nvSpPr>
          <p:spPr bwMode="auto">
            <a:xfrm>
              <a:off x="5206" y="941"/>
              <a:ext cx="1" cy="16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1" name="Line 55"/>
            <p:cNvSpPr>
              <a:spLocks noChangeShapeType="1"/>
            </p:cNvSpPr>
            <p:nvPr/>
          </p:nvSpPr>
          <p:spPr bwMode="auto">
            <a:xfrm flipH="1">
              <a:off x="461" y="1101"/>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2" name="Line 56"/>
            <p:cNvSpPr>
              <a:spLocks noChangeShapeType="1"/>
            </p:cNvSpPr>
            <p:nvPr/>
          </p:nvSpPr>
          <p:spPr bwMode="auto">
            <a:xfrm>
              <a:off x="461" y="1101"/>
              <a:ext cx="1" cy="24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3" name="Line 57"/>
            <p:cNvSpPr>
              <a:spLocks noChangeShapeType="1"/>
            </p:cNvSpPr>
            <p:nvPr/>
          </p:nvSpPr>
          <p:spPr bwMode="auto">
            <a:xfrm>
              <a:off x="461" y="1341"/>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4" name="Line 58"/>
            <p:cNvSpPr>
              <a:spLocks noChangeShapeType="1"/>
            </p:cNvSpPr>
            <p:nvPr/>
          </p:nvSpPr>
          <p:spPr bwMode="auto">
            <a:xfrm>
              <a:off x="5206" y="1341"/>
              <a:ext cx="1" cy="21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5" name="Line 59"/>
            <p:cNvSpPr>
              <a:spLocks noChangeShapeType="1"/>
            </p:cNvSpPr>
            <p:nvPr/>
          </p:nvSpPr>
          <p:spPr bwMode="auto">
            <a:xfrm flipH="1">
              <a:off x="461" y="1555"/>
              <a:ext cx="474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6" name="Line 60"/>
            <p:cNvSpPr>
              <a:spLocks noChangeShapeType="1"/>
            </p:cNvSpPr>
            <p:nvPr/>
          </p:nvSpPr>
          <p:spPr bwMode="auto">
            <a:xfrm>
              <a:off x="461" y="1555"/>
              <a:ext cx="1" cy="25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7" name="Line 61"/>
            <p:cNvSpPr>
              <a:spLocks noChangeShapeType="1"/>
            </p:cNvSpPr>
            <p:nvPr/>
          </p:nvSpPr>
          <p:spPr bwMode="auto">
            <a:xfrm>
              <a:off x="461" y="1809"/>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8" name="Line 62"/>
            <p:cNvSpPr>
              <a:spLocks noChangeShapeType="1"/>
            </p:cNvSpPr>
            <p:nvPr/>
          </p:nvSpPr>
          <p:spPr bwMode="auto">
            <a:xfrm>
              <a:off x="5206" y="1809"/>
              <a:ext cx="1" cy="1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59" name="Line 63"/>
            <p:cNvSpPr>
              <a:spLocks noChangeShapeType="1"/>
            </p:cNvSpPr>
            <p:nvPr/>
          </p:nvSpPr>
          <p:spPr bwMode="auto">
            <a:xfrm flipH="1">
              <a:off x="461" y="1996"/>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0" name="Line 64"/>
            <p:cNvSpPr>
              <a:spLocks noChangeShapeType="1"/>
            </p:cNvSpPr>
            <p:nvPr/>
          </p:nvSpPr>
          <p:spPr bwMode="auto">
            <a:xfrm>
              <a:off x="461" y="1996"/>
              <a:ext cx="1" cy="16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1" name="Line 65"/>
            <p:cNvSpPr>
              <a:spLocks noChangeShapeType="1"/>
            </p:cNvSpPr>
            <p:nvPr/>
          </p:nvSpPr>
          <p:spPr bwMode="auto">
            <a:xfrm>
              <a:off x="461" y="2156"/>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2" name="Line 66"/>
            <p:cNvSpPr>
              <a:spLocks noChangeShapeType="1"/>
            </p:cNvSpPr>
            <p:nvPr/>
          </p:nvSpPr>
          <p:spPr bwMode="auto">
            <a:xfrm>
              <a:off x="5206" y="2156"/>
              <a:ext cx="1" cy="1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3" name="Line 67"/>
            <p:cNvSpPr>
              <a:spLocks noChangeShapeType="1"/>
            </p:cNvSpPr>
            <p:nvPr/>
          </p:nvSpPr>
          <p:spPr bwMode="auto">
            <a:xfrm flipH="1">
              <a:off x="461" y="2303"/>
              <a:ext cx="474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4" name="Line 68"/>
            <p:cNvSpPr>
              <a:spLocks noChangeShapeType="1"/>
            </p:cNvSpPr>
            <p:nvPr/>
          </p:nvSpPr>
          <p:spPr bwMode="auto">
            <a:xfrm>
              <a:off x="461" y="2303"/>
              <a:ext cx="1" cy="14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5" name="Line 69"/>
            <p:cNvSpPr>
              <a:spLocks noChangeShapeType="1"/>
            </p:cNvSpPr>
            <p:nvPr/>
          </p:nvSpPr>
          <p:spPr bwMode="auto">
            <a:xfrm>
              <a:off x="461" y="2450"/>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6" name="Line 70"/>
            <p:cNvSpPr>
              <a:spLocks noChangeShapeType="1"/>
            </p:cNvSpPr>
            <p:nvPr/>
          </p:nvSpPr>
          <p:spPr bwMode="auto">
            <a:xfrm>
              <a:off x="5206" y="2450"/>
              <a:ext cx="1" cy="16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7" name="Line 71"/>
            <p:cNvSpPr>
              <a:spLocks noChangeShapeType="1"/>
            </p:cNvSpPr>
            <p:nvPr/>
          </p:nvSpPr>
          <p:spPr bwMode="auto">
            <a:xfrm flipH="1">
              <a:off x="461" y="2610"/>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8" name="Line 72"/>
            <p:cNvSpPr>
              <a:spLocks noChangeShapeType="1"/>
            </p:cNvSpPr>
            <p:nvPr/>
          </p:nvSpPr>
          <p:spPr bwMode="auto">
            <a:xfrm>
              <a:off x="461" y="2610"/>
              <a:ext cx="1" cy="1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69" name="Line 73"/>
            <p:cNvSpPr>
              <a:spLocks noChangeShapeType="1"/>
            </p:cNvSpPr>
            <p:nvPr/>
          </p:nvSpPr>
          <p:spPr bwMode="auto">
            <a:xfrm>
              <a:off x="461" y="2797"/>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0" name="Line 74"/>
            <p:cNvSpPr>
              <a:spLocks noChangeShapeType="1"/>
            </p:cNvSpPr>
            <p:nvPr/>
          </p:nvSpPr>
          <p:spPr bwMode="auto">
            <a:xfrm>
              <a:off x="5206" y="2797"/>
              <a:ext cx="1" cy="254"/>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1" name="Line 75"/>
            <p:cNvSpPr>
              <a:spLocks noChangeShapeType="1"/>
            </p:cNvSpPr>
            <p:nvPr/>
          </p:nvSpPr>
          <p:spPr bwMode="auto">
            <a:xfrm flipH="1">
              <a:off x="461" y="3051"/>
              <a:ext cx="4745"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2" name="Line 76"/>
            <p:cNvSpPr>
              <a:spLocks noChangeShapeType="1"/>
            </p:cNvSpPr>
            <p:nvPr/>
          </p:nvSpPr>
          <p:spPr bwMode="auto">
            <a:xfrm>
              <a:off x="461" y="3051"/>
              <a:ext cx="1" cy="21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3" name="Line 77"/>
            <p:cNvSpPr>
              <a:spLocks noChangeShapeType="1"/>
            </p:cNvSpPr>
            <p:nvPr/>
          </p:nvSpPr>
          <p:spPr bwMode="auto">
            <a:xfrm>
              <a:off x="461" y="3264"/>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4" name="Line 78"/>
            <p:cNvSpPr>
              <a:spLocks noChangeShapeType="1"/>
            </p:cNvSpPr>
            <p:nvPr/>
          </p:nvSpPr>
          <p:spPr bwMode="auto">
            <a:xfrm>
              <a:off x="5206" y="3264"/>
              <a:ext cx="1" cy="24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5" name="Line 79"/>
            <p:cNvSpPr>
              <a:spLocks noChangeShapeType="1"/>
            </p:cNvSpPr>
            <p:nvPr/>
          </p:nvSpPr>
          <p:spPr bwMode="auto">
            <a:xfrm flipH="1">
              <a:off x="461" y="3505"/>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6" name="Line 80"/>
            <p:cNvSpPr>
              <a:spLocks noChangeShapeType="1"/>
            </p:cNvSpPr>
            <p:nvPr/>
          </p:nvSpPr>
          <p:spPr bwMode="auto">
            <a:xfrm>
              <a:off x="461" y="3505"/>
              <a:ext cx="1" cy="16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7" name="Line 81"/>
            <p:cNvSpPr>
              <a:spLocks noChangeShapeType="1"/>
            </p:cNvSpPr>
            <p:nvPr/>
          </p:nvSpPr>
          <p:spPr bwMode="auto">
            <a:xfrm>
              <a:off x="461" y="3665"/>
              <a:ext cx="4745" cy="1"/>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ndParaRPr>
            </a:p>
          </p:txBody>
        </p:sp>
        <p:sp>
          <p:nvSpPr>
            <p:cNvPr id="80978" name="Rectangle 82"/>
            <p:cNvSpPr>
              <a:spLocks noChangeArrowheads="1"/>
            </p:cNvSpPr>
            <p:nvPr/>
          </p:nvSpPr>
          <p:spPr bwMode="auto">
            <a:xfrm>
              <a:off x="5304" y="3431"/>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P98</a:t>
              </a:r>
              <a:endParaRPr lang="en-US" altLang="en-US" sz="2400">
                <a:solidFill>
                  <a:srgbClr val="000000"/>
                </a:solidFill>
                <a:latin typeface="Arial" charset="0"/>
              </a:endParaRPr>
            </a:p>
          </p:txBody>
        </p:sp>
        <p:sp>
          <p:nvSpPr>
            <p:cNvPr id="80979" name="Rectangle 83"/>
            <p:cNvSpPr>
              <a:spLocks noChangeArrowheads="1"/>
            </p:cNvSpPr>
            <p:nvPr/>
          </p:nvSpPr>
          <p:spPr bwMode="auto">
            <a:xfrm>
              <a:off x="5304" y="3191"/>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P95</a:t>
              </a:r>
              <a:endParaRPr lang="en-US" altLang="en-US" sz="2400">
                <a:solidFill>
                  <a:srgbClr val="000000"/>
                </a:solidFill>
                <a:latin typeface="Arial" charset="0"/>
              </a:endParaRPr>
            </a:p>
          </p:txBody>
        </p:sp>
        <p:sp>
          <p:nvSpPr>
            <p:cNvPr id="80980" name="Rectangle 84"/>
            <p:cNvSpPr>
              <a:spLocks noChangeArrowheads="1"/>
            </p:cNvSpPr>
            <p:nvPr/>
          </p:nvSpPr>
          <p:spPr bwMode="auto">
            <a:xfrm>
              <a:off x="5304" y="2977"/>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P90</a:t>
              </a:r>
              <a:endParaRPr lang="en-US" altLang="en-US" sz="3200" b="1">
                <a:solidFill>
                  <a:srgbClr val="000000"/>
                </a:solidFill>
                <a:latin typeface="Arial" charset="0"/>
              </a:endParaRPr>
            </a:p>
          </p:txBody>
        </p:sp>
        <p:sp>
          <p:nvSpPr>
            <p:cNvPr id="80981" name="Rectangle 85"/>
            <p:cNvSpPr>
              <a:spLocks noChangeArrowheads="1"/>
            </p:cNvSpPr>
            <p:nvPr/>
          </p:nvSpPr>
          <p:spPr bwMode="auto">
            <a:xfrm>
              <a:off x="5304" y="2723"/>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P80</a:t>
              </a:r>
              <a:endParaRPr lang="en-US" altLang="en-US" sz="2400">
                <a:solidFill>
                  <a:srgbClr val="000000"/>
                </a:solidFill>
                <a:latin typeface="Arial" charset="0"/>
              </a:endParaRPr>
            </a:p>
          </p:txBody>
        </p:sp>
        <p:sp>
          <p:nvSpPr>
            <p:cNvPr id="80982" name="Rectangle 86"/>
            <p:cNvSpPr>
              <a:spLocks noChangeArrowheads="1"/>
            </p:cNvSpPr>
            <p:nvPr/>
          </p:nvSpPr>
          <p:spPr bwMode="auto">
            <a:xfrm>
              <a:off x="5304" y="2536"/>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P70</a:t>
              </a:r>
              <a:endParaRPr lang="en-US" altLang="en-US" sz="2400">
                <a:solidFill>
                  <a:srgbClr val="000000"/>
                </a:solidFill>
                <a:latin typeface="Arial" charset="0"/>
              </a:endParaRPr>
            </a:p>
          </p:txBody>
        </p:sp>
        <p:sp>
          <p:nvSpPr>
            <p:cNvPr id="80983" name="Rectangle 87"/>
            <p:cNvSpPr>
              <a:spLocks noChangeArrowheads="1"/>
            </p:cNvSpPr>
            <p:nvPr/>
          </p:nvSpPr>
          <p:spPr bwMode="auto">
            <a:xfrm>
              <a:off x="5304" y="2376"/>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P60</a:t>
              </a:r>
              <a:endParaRPr lang="en-US" altLang="en-US" sz="2400">
                <a:solidFill>
                  <a:srgbClr val="000000"/>
                </a:solidFill>
                <a:latin typeface="Arial" charset="0"/>
              </a:endParaRPr>
            </a:p>
          </p:txBody>
        </p:sp>
        <p:sp>
          <p:nvSpPr>
            <p:cNvPr id="80984" name="Rectangle 88"/>
            <p:cNvSpPr>
              <a:spLocks noChangeArrowheads="1"/>
            </p:cNvSpPr>
            <p:nvPr/>
          </p:nvSpPr>
          <p:spPr bwMode="auto">
            <a:xfrm>
              <a:off x="5304" y="894"/>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P1</a:t>
              </a:r>
              <a:endParaRPr lang="en-US" altLang="en-US" sz="2400">
                <a:solidFill>
                  <a:srgbClr val="000000"/>
                </a:solidFill>
                <a:latin typeface="Arial" charset="0"/>
              </a:endParaRPr>
            </a:p>
          </p:txBody>
        </p:sp>
        <p:sp>
          <p:nvSpPr>
            <p:cNvPr id="80985" name="Rectangle 89"/>
            <p:cNvSpPr>
              <a:spLocks noChangeArrowheads="1"/>
            </p:cNvSpPr>
            <p:nvPr/>
          </p:nvSpPr>
          <p:spPr bwMode="auto">
            <a:xfrm>
              <a:off x="5304" y="1027"/>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P2</a:t>
              </a:r>
              <a:endParaRPr lang="en-US" altLang="en-US" sz="2400">
                <a:solidFill>
                  <a:srgbClr val="000000"/>
                </a:solidFill>
                <a:latin typeface="Arial" charset="0"/>
              </a:endParaRPr>
            </a:p>
          </p:txBody>
        </p:sp>
        <p:sp>
          <p:nvSpPr>
            <p:cNvPr id="80986" name="Rectangle 90"/>
            <p:cNvSpPr>
              <a:spLocks noChangeArrowheads="1"/>
            </p:cNvSpPr>
            <p:nvPr/>
          </p:nvSpPr>
          <p:spPr bwMode="auto">
            <a:xfrm>
              <a:off x="5304" y="1268"/>
              <a:ext cx="1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P5</a:t>
              </a:r>
              <a:endParaRPr lang="en-US" altLang="en-US" sz="2400">
                <a:solidFill>
                  <a:srgbClr val="000000"/>
                </a:solidFill>
                <a:latin typeface="Arial" charset="0"/>
              </a:endParaRPr>
            </a:p>
          </p:txBody>
        </p:sp>
        <p:sp>
          <p:nvSpPr>
            <p:cNvPr id="80987" name="Rectangle 91"/>
            <p:cNvSpPr>
              <a:spLocks noChangeArrowheads="1"/>
            </p:cNvSpPr>
            <p:nvPr/>
          </p:nvSpPr>
          <p:spPr bwMode="auto">
            <a:xfrm>
              <a:off x="5304" y="1481"/>
              <a:ext cx="2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P10</a:t>
              </a:r>
              <a:endParaRPr lang="en-US" altLang="en-US" sz="2800">
                <a:solidFill>
                  <a:srgbClr val="000000"/>
                </a:solidFill>
                <a:latin typeface="Arial" charset="0"/>
              </a:endParaRPr>
            </a:p>
          </p:txBody>
        </p:sp>
        <p:sp>
          <p:nvSpPr>
            <p:cNvPr id="80988" name="Rectangle 92"/>
            <p:cNvSpPr>
              <a:spLocks noChangeArrowheads="1"/>
            </p:cNvSpPr>
            <p:nvPr/>
          </p:nvSpPr>
          <p:spPr bwMode="auto">
            <a:xfrm>
              <a:off x="5304" y="1735"/>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P20</a:t>
              </a:r>
              <a:endParaRPr lang="en-US" altLang="en-US" sz="2400">
                <a:solidFill>
                  <a:srgbClr val="000000"/>
                </a:solidFill>
                <a:latin typeface="Arial" charset="0"/>
              </a:endParaRPr>
            </a:p>
          </p:txBody>
        </p:sp>
        <p:sp>
          <p:nvSpPr>
            <p:cNvPr id="80989" name="Rectangle 93"/>
            <p:cNvSpPr>
              <a:spLocks noChangeArrowheads="1"/>
            </p:cNvSpPr>
            <p:nvPr/>
          </p:nvSpPr>
          <p:spPr bwMode="auto">
            <a:xfrm>
              <a:off x="5304" y="1922"/>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P30</a:t>
              </a:r>
              <a:endParaRPr lang="en-US" altLang="en-US" sz="2400">
                <a:solidFill>
                  <a:srgbClr val="000000"/>
                </a:solidFill>
                <a:latin typeface="Arial" charset="0"/>
              </a:endParaRPr>
            </a:p>
          </p:txBody>
        </p:sp>
        <p:sp>
          <p:nvSpPr>
            <p:cNvPr id="80990" name="Rectangle 94"/>
            <p:cNvSpPr>
              <a:spLocks noChangeArrowheads="1"/>
            </p:cNvSpPr>
            <p:nvPr/>
          </p:nvSpPr>
          <p:spPr bwMode="auto">
            <a:xfrm>
              <a:off x="5304" y="2082"/>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P40</a:t>
              </a:r>
              <a:endParaRPr lang="en-US" altLang="en-US" sz="2400">
                <a:solidFill>
                  <a:srgbClr val="000000"/>
                </a:solidFill>
                <a:latin typeface="Arial" charset="0"/>
              </a:endParaRPr>
            </a:p>
          </p:txBody>
        </p:sp>
        <p:sp>
          <p:nvSpPr>
            <p:cNvPr id="80991" name="Rectangle 95"/>
            <p:cNvSpPr>
              <a:spLocks noChangeArrowheads="1"/>
            </p:cNvSpPr>
            <p:nvPr/>
          </p:nvSpPr>
          <p:spPr bwMode="auto">
            <a:xfrm>
              <a:off x="5304" y="2229"/>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P50</a:t>
              </a:r>
              <a:endParaRPr lang="en-US" altLang="en-US" sz="2400">
                <a:solidFill>
                  <a:srgbClr val="000000"/>
                </a:solidFill>
                <a:latin typeface="Arial" charset="0"/>
              </a:endParaRPr>
            </a:p>
          </p:txBody>
        </p:sp>
        <p:sp>
          <p:nvSpPr>
            <p:cNvPr id="80992" name="Rectangle 96"/>
            <p:cNvSpPr>
              <a:spLocks noChangeArrowheads="1"/>
            </p:cNvSpPr>
            <p:nvPr/>
          </p:nvSpPr>
          <p:spPr bwMode="auto">
            <a:xfrm>
              <a:off x="5304" y="3592"/>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1600">
                  <a:solidFill>
                    <a:srgbClr val="000000"/>
                  </a:solidFill>
                  <a:latin typeface="Arial" charset="0"/>
                </a:rPr>
                <a:t>P99</a:t>
              </a:r>
              <a:endParaRPr lang="en-US" altLang="en-US" sz="2400">
                <a:solidFill>
                  <a:srgbClr val="000000"/>
                </a:solidFill>
                <a:latin typeface="Arial" charset="0"/>
              </a:endParaRPr>
            </a:p>
          </p:txBody>
        </p:sp>
        <p:sp>
          <p:nvSpPr>
            <p:cNvPr id="80993" name="Rectangle 97"/>
            <p:cNvSpPr>
              <a:spLocks noChangeArrowheads="1"/>
            </p:cNvSpPr>
            <p:nvPr/>
          </p:nvSpPr>
          <p:spPr bwMode="auto">
            <a:xfrm>
              <a:off x="280" y="3781"/>
              <a:ext cx="3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0.01</a:t>
              </a:r>
            </a:p>
          </p:txBody>
        </p:sp>
        <p:sp>
          <p:nvSpPr>
            <p:cNvPr id="80994" name="Rectangle 98"/>
            <p:cNvSpPr>
              <a:spLocks noChangeArrowheads="1"/>
            </p:cNvSpPr>
            <p:nvPr/>
          </p:nvSpPr>
          <p:spPr bwMode="auto">
            <a:xfrm>
              <a:off x="1314" y="3781"/>
              <a:ext cx="22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.10</a:t>
              </a:r>
            </a:p>
          </p:txBody>
        </p:sp>
        <p:sp>
          <p:nvSpPr>
            <p:cNvPr id="80995" name="Rectangle 99"/>
            <p:cNvSpPr>
              <a:spLocks noChangeArrowheads="1"/>
            </p:cNvSpPr>
            <p:nvPr/>
          </p:nvSpPr>
          <p:spPr bwMode="auto">
            <a:xfrm>
              <a:off x="2256" y="3781"/>
              <a:ext cx="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1</a:t>
              </a:r>
            </a:p>
          </p:txBody>
        </p:sp>
        <p:sp>
          <p:nvSpPr>
            <p:cNvPr id="80996" name="Rectangle 100"/>
            <p:cNvSpPr>
              <a:spLocks noChangeArrowheads="1"/>
            </p:cNvSpPr>
            <p:nvPr/>
          </p:nvSpPr>
          <p:spPr bwMode="auto">
            <a:xfrm>
              <a:off x="3195" y="378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10</a:t>
              </a:r>
            </a:p>
          </p:txBody>
        </p:sp>
        <p:sp>
          <p:nvSpPr>
            <p:cNvPr id="80997" name="Rectangle 101"/>
            <p:cNvSpPr>
              <a:spLocks noChangeArrowheads="1"/>
            </p:cNvSpPr>
            <p:nvPr/>
          </p:nvSpPr>
          <p:spPr bwMode="auto">
            <a:xfrm>
              <a:off x="4111" y="3781"/>
              <a:ext cx="2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100</a:t>
              </a:r>
            </a:p>
          </p:txBody>
        </p:sp>
        <p:sp>
          <p:nvSpPr>
            <p:cNvPr id="80998" name="Rectangle 102"/>
            <p:cNvSpPr>
              <a:spLocks noChangeArrowheads="1"/>
            </p:cNvSpPr>
            <p:nvPr/>
          </p:nvSpPr>
          <p:spPr bwMode="auto">
            <a:xfrm>
              <a:off x="4896" y="3781"/>
              <a:ext cx="3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altLang="en-US" sz="2000" b="1">
                  <a:solidFill>
                    <a:srgbClr val="000000"/>
                  </a:solidFill>
                  <a:latin typeface="Arial" charset="0"/>
                </a:rPr>
                <a:t>1000</a:t>
              </a:r>
            </a:p>
          </p:txBody>
        </p:sp>
        <p:sp>
          <p:nvSpPr>
            <p:cNvPr id="80999" name="Rectangle 103"/>
            <p:cNvSpPr>
              <a:spLocks noChangeArrowheads="1"/>
            </p:cNvSpPr>
            <p:nvPr/>
          </p:nvSpPr>
          <p:spPr bwMode="auto">
            <a:xfrm>
              <a:off x="892" y="1228"/>
              <a:ext cx="28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sp>
          <p:nvSpPr>
            <p:cNvPr id="81000" name="Rectangle 104"/>
            <p:cNvSpPr>
              <a:spLocks noChangeArrowheads="1"/>
            </p:cNvSpPr>
            <p:nvPr/>
          </p:nvSpPr>
          <p:spPr bwMode="auto">
            <a:xfrm>
              <a:off x="814" y="1188"/>
              <a:ext cx="402"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0000"/>
                </a:solidFill>
                <a:latin typeface="Arial" charset="0"/>
              </a:endParaRPr>
            </a:p>
          </p:txBody>
        </p:sp>
      </p:grpSp>
      <p:sp>
        <p:nvSpPr>
          <p:cNvPr id="81001" name="Line 105"/>
          <p:cNvSpPr>
            <a:spLocks noChangeShapeType="1"/>
          </p:cNvSpPr>
          <p:nvPr/>
        </p:nvSpPr>
        <p:spPr bwMode="auto">
          <a:xfrm flipH="1">
            <a:off x="1781968" y="1377156"/>
            <a:ext cx="4435396" cy="4337844"/>
          </a:xfrm>
          <a:prstGeom prst="line">
            <a:avLst/>
          </a:prstGeom>
          <a:noFill/>
          <a:ln w="762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1002" name="Line 106"/>
          <p:cNvSpPr>
            <a:spLocks noChangeShapeType="1"/>
          </p:cNvSpPr>
          <p:nvPr/>
        </p:nvSpPr>
        <p:spPr bwMode="auto">
          <a:xfrm flipH="1">
            <a:off x="1219200" y="1371600"/>
            <a:ext cx="2209800" cy="434181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1005" name="Text Box 109"/>
          <p:cNvSpPr txBox="1">
            <a:spLocks noChangeArrowheads="1"/>
          </p:cNvSpPr>
          <p:nvPr/>
        </p:nvSpPr>
        <p:spPr bwMode="auto">
          <a:xfrm>
            <a:off x="2685849" y="3422413"/>
            <a:ext cx="1662113" cy="1044575"/>
          </a:xfrm>
          <a:prstGeom prst="rect">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000" b="1" dirty="0">
                <a:solidFill>
                  <a:srgbClr val="000000"/>
                </a:solidFill>
                <a:latin typeface="Arial" charset="0"/>
              </a:rPr>
              <a:t>Appropriate</a:t>
            </a:r>
          </a:p>
          <a:p>
            <a:pPr algn="ctr" eaLnBrk="0" fontAlgn="base" hangingPunct="0">
              <a:spcBef>
                <a:spcPct val="0"/>
              </a:spcBef>
              <a:spcAft>
                <a:spcPct val="0"/>
              </a:spcAft>
            </a:pPr>
            <a:r>
              <a:rPr lang="en-US" altLang="en-US" sz="2000" b="1" dirty="0">
                <a:solidFill>
                  <a:srgbClr val="000000"/>
                </a:solidFill>
                <a:latin typeface="Arial" charset="0"/>
              </a:rPr>
              <a:t>exploration </a:t>
            </a:r>
          </a:p>
          <a:p>
            <a:pPr algn="ctr" eaLnBrk="0" fontAlgn="base" hangingPunct="0">
              <a:spcBef>
                <a:spcPct val="0"/>
              </a:spcBef>
              <a:spcAft>
                <a:spcPct val="0"/>
              </a:spcAft>
            </a:pPr>
            <a:r>
              <a:rPr lang="en-US" altLang="en-US" sz="2000" b="1" dirty="0">
                <a:solidFill>
                  <a:srgbClr val="000000"/>
                </a:solidFill>
                <a:latin typeface="Arial" charset="0"/>
              </a:rPr>
              <a:t>prospect</a:t>
            </a:r>
          </a:p>
        </p:txBody>
      </p:sp>
      <p:sp>
        <p:nvSpPr>
          <p:cNvPr id="81006" name="Text Box 110"/>
          <p:cNvSpPr txBox="1">
            <a:spLocks noChangeArrowheads="1"/>
          </p:cNvSpPr>
          <p:nvPr/>
        </p:nvSpPr>
        <p:spPr bwMode="auto">
          <a:xfrm>
            <a:off x="1109663" y="2195513"/>
            <a:ext cx="2960687" cy="434975"/>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000" b="1">
                <a:solidFill>
                  <a:srgbClr val="000000"/>
                </a:solidFill>
                <a:latin typeface="Arial" charset="0"/>
              </a:rPr>
              <a:t>Development prospect</a:t>
            </a:r>
          </a:p>
        </p:txBody>
      </p:sp>
      <p:sp>
        <p:nvSpPr>
          <p:cNvPr id="81007" name="Text Box 111"/>
          <p:cNvSpPr txBox="1">
            <a:spLocks noChangeArrowheads="1"/>
          </p:cNvSpPr>
          <p:nvPr/>
        </p:nvSpPr>
        <p:spPr bwMode="auto">
          <a:xfrm>
            <a:off x="171450" y="914400"/>
            <a:ext cx="3978275"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b="1">
                <a:solidFill>
                  <a:srgbClr val="000000"/>
                </a:solidFill>
                <a:latin typeface="Arial" charset="0"/>
              </a:rPr>
              <a:t>Exploration prospects should be</a:t>
            </a:r>
          </a:p>
          <a:p>
            <a:pPr eaLnBrk="0" fontAlgn="base" hangingPunct="0">
              <a:spcBef>
                <a:spcPct val="0"/>
              </a:spcBef>
              <a:spcAft>
                <a:spcPct val="0"/>
              </a:spcAft>
            </a:pPr>
            <a:r>
              <a:rPr lang="en-US" altLang="en-US" b="1">
                <a:solidFill>
                  <a:srgbClr val="000000"/>
                </a:solidFill>
                <a:latin typeface="Arial" charset="0"/>
              </a:rPr>
              <a:t>characterized by broad ranges and</a:t>
            </a:r>
          </a:p>
          <a:p>
            <a:pPr eaLnBrk="0" fontAlgn="base" hangingPunct="0">
              <a:spcBef>
                <a:spcPct val="0"/>
              </a:spcBef>
              <a:spcAft>
                <a:spcPct val="0"/>
              </a:spcAft>
            </a:pPr>
            <a:r>
              <a:rPr lang="en-US" altLang="en-US" b="1">
                <a:solidFill>
                  <a:srgbClr val="000000"/>
                </a:solidFill>
                <a:latin typeface="Arial" charset="0"/>
              </a:rPr>
              <a:t>appropriate P99 values</a:t>
            </a:r>
          </a:p>
        </p:txBody>
      </p:sp>
      <p:sp>
        <p:nvSpPr>
          <p:cNvPr id="81008" name="Text Box 112"/>
          <p:cNvSpPr txBox="1">
            <a:spLocks noChangeArrowheads="1"/>
          </p:cNvSpPr>
          <p:nvPr/>
        </p:nvSpPr>
        <p:spPr bwMode="auto">
          <a:xfrm>
            <a:off x="891928" y="6019800"/>
            <a:ext cx="3587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Arial" charset="0"/>
              </a:rPr>
              <a:t>Prospect EUR, </a:t>
            </a:r>
            <a:r>
              <a:rPr lang="en-US" altLang="en-US" sz="2400" b="1" dirty="0" err="1">
                <a:solidFill>
                  <a:schemeClr val="bg1"/>
                </a:solidFill>
                <a:effectLst>
                  <a:outerShdw blurRad="38100" dist="38100" dir="2700000" algn="tl">
                    <a:srgbClr val="000000">
                      <a:alpha val="43137"/>
                    </a:srgbClr>
                  </a:outerShdw>
                </a:effectLst>
                <a:latin typeface="Arial" charset="0"/>
              </a:rPr>
              <a:t>MMBOE</a:t>
            </a:r>
            <a:endParaRPr lang="en-US" altLang="en-US" sz="2400" b="1" dirty="0">
              <a:solidFill>
                <a:schemeClr val="bg1"/>
              </a:solidFill>
              <a:effectLst>
                <a:outerShdw blurRad="38100" dist="38100" dir="2700000" algn="tl">
                  <a:srgbClr val="000000">
                    <a:alpha val="43137"/>
                  </a:srgbClr>
                </a:outerShdw>
              </a:effectLst>
              <a:latin typeface="Arial" charset="0"/>
            </a:endParaRPr>
          </a:p>
        </p:txBody>
      </p:sp>
      <p:sp>
        <p:nvSpPr>
          <p:cNvPr id="81009" name="Rectangle 113"/>
          <p:cNvSpPr>
            <a:spLocks noChangeArrowheads="1"/>
          </p:cNvSpPr>
          <p:nvPr/>
        </p:nvSpPr>
        <p:spPr bwMode="auto">
          <a:xfrm>
            <a:off x="1138238" y="76200"/>
            <a:ext cx="6862762"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eaLnBrk="0" hangingPunct="0">
              <a:defRPr sz="4400">
                <a:solidFill>
                  <a:schemeClr val="tx2"/>
                </a:solidFill>
                <a:latin typeface="Times New Roman" pitchFamily="18" charset="0"/>
              </a:defRPr>
            </a:lvl1pPr>
            <a:lvl2pPr algn="ctr" eaLnBrk="0" hangingPunct="0">
              <a:defRPr sz="4400">
                <a:solidFill>
                  <a:schemeClr val="tx2"/>
                </a:solidFill>
                <a:latin typeface="Times New Roman" pitchFamily="18" charset="0"/>
              </a:defRPr>
            </a:lvl2pPr>
            <a:lvl3pPr algn="ctr" eaLnBrk="0" hangingPunct="0">
              <a:defRPr sz="4400">
                <a:solidFill>
                  <a:schemeClr val="tx2"/>
                </a:solidFill>
                <a:latin typeface="Times New Roman" pitchFamily="18" charset="0"/>
              </a:defRPr>
            </a:lvl3pPr>
            <a:lvl4pPr algn="ctr" eaLnBrk="0" hangingPunct="0">
              <a:defRPr sz="4400">
                <a:solidFill>
                  <a:schemeClr val="tx2"/>
                </a:solidFill>
                <a:latin typeface="Times New Roman" pitchFamily="18" charset="0"/>
              </a:defRPr>
            </a:lvl4pPr>
            <a:lvl5pPr algn="ctr" eaLnBrk="0" hangingPunct="0">
              <a:defRPr sz="4400">
                <a:solidFill>
                  <a:schemeClr val="tx2"/>
                </a:solidFill>
                <a:latin typeface="Times New Roman" pitchFamily="18" charset="0"/>
              </a:defRPr>
            </a:lvl5pPr>
            <a:lvl6pPr marL="457200" algn="ctr" eaLnBrk="0" fontAlgn="base" hangingPunct="0">
              <a:spcBef>
                <a:spcPct val="0"/>
              </a:spcBef>
              <a:spcAft>
                <a:spcPct val="0"/>
              </a:spcAft>
              <a:defRPr sz="4400">
                <a:solidFill>
                  <a:schemeClr val="tx2"/>
                </a:solidFill>
                <a:latin typeface="Times New Roman" pitchFamily="18" charset="0"/>
              </a:defRPr>
            </a:lvl6pPr>
            <a:lvl7pPr marL="914400" algn="ctr" eaLnBrk="0" fontAlgn="base" hangingPunct="0">
              <a:spcBef>
                <a:spcPct val="0"/>
              </a:spcBef>
              <a:spcAft>
                <a:spcPct val="0"/>
              </a:spcAft>
              <a:defRPr sz="4400">
                <a:solidFill>
                  <a:schemeClr val="tx2"/>
                </a:solidFill>
                <a:latin typeface="Times New Roman" pitchFamily="18" charset="0"/>
              </a:defRPr>
            </a:lvl7pPr>
            <a:lvl8pPr marL="1371600" algn="ctr" eaLnBrk="0" fontAlgn="base" hangingPunct="0">
              <a:spcBef>
                <a:spcPct val="0"/>
              </a:spcBef>
              <a:spcAft>
                <a:spcPct val="0"/>
              </a:spcAft>
              <a:defRPr sz="4400">
                <a:solidFill>
                  <a:schemeClr val="tx2"/>
                </a:solidFill>
                <a:latin typeface="Times New Roman" pitchFamily="18" charset="0"/>
              </a:defRPr>
            </a:lvl8pPr>
            <a:lvl9pPr marL="1828800" algn="ctr" eaLnBrk="0" fontAlgn="base" hangingPunct="0">
              <a:spcBef>
                <a:spcPct val="0"/>
              </a:spcBef>
              <a:spcAft>
                <a:spcPct val="0"/>
              </a:spcAft>
              <a:defRPr sz="4400">
                <a:solidFill>
                  <a:schemeClr val="tx2"/>
                </a:solidFill>
                <a:latin typeface="Times New Roman" pitchFamily="18" charset="0"/>
              </a:defRPr>
            </a:lvl9pPr>
          </a:lstStyle>
          <a:p>
            <a:pPr algn="l" fontAlgn="base">
              <a:spcBef>
                <a:spcPct val="0"/>
              </a:spcBef>
              <a:spcAft>
                <a:spcPct val="0"/>
              </a:spcAft>
            </a:pPr>
            <a:r>
              <a:rPr lang="en-US" altLang="en-US" sz="3200" b="1" dirty="0">
                <a:solidFill>
                  <a:srgbClr val="FFFF00"/>
                </a:solidFill>
                <a:effectLst>
                  <a:outerShdw blurRad="38100" dist="38100" dir="2700000" algn="tl">
                    <a:srgbClr val="000000">
                      <a:alpha val="43137"/>
                    </a:srgbClr>
                  </a:outerShdw>
                </a:effectLst>
                <a:latin typeface="Arial" charset="0"/>
              </a:rPr>
              <a:t>PROCESS FOR REALITY CHECKS</a:t>
            </a:r>
            <a:endParaRPr lang="en-US" altLang="en-US" sz="3200" b="1" dirty="0">
              <a:solidFill>
                <a:srgbClr val="FFFF00"/>
              </a:solidFill>
              <a:effectLst>
                <a:outerShdw blurRad="38100" dist="38100" dir="2700000" algn="tl">
                  <a:srgbClr val="000000">
                    <a:alpha val="43137"/>
                  </a:srgbClr>
                </a:outerShdw>
              </a:effectLst>
            </a:endParaRPr>
          </a:p>
        </p:txBody>
      </p:sp>
      <p:cxnSp>
        <p:nvCxnSpPr>
          <p:cNvPr id="3" name="Straight Arrow Connector 2"/>
          <p:cNvCxnSpPr>
            <a:stCxn id="81008" idx="3"/>
          </p:cNvCxnSpPr>
          <p:nvPr/>
        </p:nvCxnSpPr>
        <p:spPr>
          <a:xfrm>
            <a:off x="4479770" y="6250633"/>
            <a:ext cx="359743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5" name="Line 106"/>
          <p:cNvSpPr>
            <a:spLocks noChangeShapeType="1"/>
          </p:cNvSpPr>
          <p:nvPr/>
        </p:nvSpPr>
        <p:spPr bwMode="auto">
          <a:xfrm flipH="1">
            <a:off x="4038600" y="1371600"/>
            <a:ext cx="2209800" cy="4341813"/>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81004" name="Text Box 108"/>
          <p:cNvSpPr txBox="1">
            <a:spLocks noChangeArrowheads="1"/>
          </p:cNvSpPr>
          <p:nvPr/>
        </p:nvSpPr>
        <p:spPr bwMode="auto">
          <a:xfrm>
            <a:off x="4618522" y="4004352"/>
            <a:ext cx="1844675" cy="1044575"/>
          </a:xfrm>
          <a:prstGeom prst="rect">
            <a:avLst/>
          </a:prstGeom>
          <a:solidFill>
            <a:schemeClr val="bg1"/>
          </a:solidFill>
          <a:ln w="38100">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2000" b="1">
                <a:solidFill>
                  <a:srgbClr val="000000"/>
                </a:solidFill>
                <a:latin typeface="Arial" charset="0"/>
              </a:rPr>
              <a:t>Inappropriate</a:t>
            </a:r>
          </a:p>
          <a:p>
            <a:pPr algn="ctr" eaLnBrk="0" fontAlgn="base" hangingPunct="0">
              <a:spcBef>
                <a:spcPct val="0"/>
              </a:spcBef>
              <a:spcAft>
                <a:spcPct val="0"/>
              </a:spcAft>
            </a:pPr>
            <a:r>
              <a:rPr lang="en-US" altLang="en-US" sz="2000" b="1">
                <a:solidFill>
                  <a:srgbClr val="000000"/>
                </a:solidFill>
                <a:latin typeface="Arial" charset="0"/>
              </a:rPr>
              <a:t>exploration </a:t>
            </a:r>
          </a:p>
          <a:p>
            <a:pPr algn="ctr" eaLnBrk="0" fontAlgn="base" hangingPunct="0">
              <a:spcBef>
                <a:spcPct val="0"/>
              </a:spcBef>
              <a:spcAft>
                <a:spcPct val="0"/>
              </a:spcAft>
            </a:pPr>
            <a:r>
              <a:rPr lang="en-US" altLang="en-US" sz="2000" b="1">
                <a:solidFill>
                  <a:srgbClr val="000000"/>
                </a:solidFill>
                <a:latin typeface="Arial" charset="0"/>
              </a:rPr>
              <a:t>prospect</a:t>
            </a:r>
          </a:p>
        </p:txBody>
      </p:sp>
    </p:spTree>
    <p:extLst>
      <p:ext uri="{BB962C8B-B14F-4D97-AF65-F5344CB8AC3E}">
        <p14:creationId xmlns:p14="http://schemas.microsoft.com/office/powerpoint/2010/main" val="153030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8600" y="1161229"/>
            <a:ext cx="8458200" cy="1200971"/>
          </a:xfrm>
          <a:prstGeom prst="rect">
            <a:avLst/>
          </a:prstGeom>
          <a:noFill/>
          <a:ln w="38100">
            <a:no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indent="339725" defTabSz="630238">
              <a:defRPr>
                <a:solidFill>
                  <a:schemeClr val="tx1"/>
                </a:solidFill>
                <a:latin typeface="Arial" charset="0"/>
              </a:defRPr>
            </a:lvl1pPr>
            <a:lvl2pPr marL="917575" defTabSz="630238">
              <a:defRPr>
                <a:solidFill>
                  <a:schemeClr val="tx1"/>
                </a:solidFill>
                <a:latin typeface="Arial" charset="0"/>
              </a:defRPr>
            </a:lvl2pPr>
            <a:lvl3pPr marL="1031875" defTabSz="630238">
              <a:defRPr>
                <a:solidFill>
                  <a:schemeClr val="tx1"/>
                </a:solidFill>
                <a:latin typeface="Arial" charset="0"/>
              </a:defRPr>
            </a:lvl3pPr>
            <a:lvl4pPr defTabSz="630238">
              <a:defRPr>
                <a:solidFill>
                  <a:schemeClr val="tx1"/>
                </a:solidFill>
                <a:latin typeface="Arial" charset="0"/>
              </a:defRPr>
            </a:lvl4pPr>
            <a:lvl5pPr defTabSz="630238">
              <a:defRPr>
                <a:solidFill>
                  <a:schemeClr val="tx1"/>
                </a:solidFill>
                <a:latin typeface="Arial" charset="0"/>
              </a:defRPr>
            </a:lvl5pPr>
            <a:lvl6pPr defTabSz="630238" fontAlgn="base">
              <a:spcBef>
                <a:spcPct val="0"/>
              </a:spcBef>
              <a:spcAft>
                <a:spcPct val="0"/>
              </a:spcAft>
              <a:defRPr>
                <a:solidFill>
                  <a:schemeClr val="tx1"/>
                </a:solidFill>
                <a:latin typeface="Arial" charset="0"/>
              </a:defRPr>
            </a:lvl6pPr>
            <a:lvl7pPr defTabSz="630238" fontAlgn="base">
              <a:spcBef>
                <a:spcPct val="0"/>
              </a:spcBef>
              <a:spcAft>
                <a:spcPct val="0"/>
              </a:spcAft>
              <a:defRPr>
                <a:solidFill>
                  <a:schemeClr val="tx1"/>
                </a:solidFill>
                <a:latin typeface="Arial" charset="0"/>
              </a:defRPr>
            </a:lvl7pPr>
            <a:lvl8pPr defTabSz="630238" fontAlgn="base">
              <a:spcBef>
                <a:spcPct val="0"/>
              </a:spcBef>
              <a:spcAft>
                <a:spcPct val="0"/>
              </a:spcAft>
              <a:defRPr>
                <a:solidFill>
                  <a:schemeClr val="tx1"/>
                </a:solidFill>
                <a:latin typeface="Arial" charset="0"/>
              </a:defRPr>
            </a:lvl8pPr>
            <a:lvl9pPr defTabSz="630238" fontAlgn="base">
              <a:spcBef>
                <a:spcPct val="0"/>
              </a:spcBef>
              <a:spcAft>
                <a:spcPct val="0"/>
              </a:spcAft>
              <a:defRPr>
                <a:solidFill>
                  <a:schemeClr val="tx1"/>
                </a:solidFill>
                <a:latin typeface="Arial" charset="0"/>
              </a:defRPr>
            </a:lvl9pPr>
          </a:lstStyle>
          <a:p>
            <a:pPr indent="0" eaLnBrk="0" fontAlgn="base" hangingPunct="0">
              <a:spcBef>
                <a:spcPct val="0"/>
              </a:spcBef>
              <a:spcAft>
                <a:spcPct val="0"/>
              </a:spcAft>
            </a:pPr>
            <a:r>
              <a:rPr lang="en-US" altLang="en-US" sz="3600" b="1" i="1" dirty="0">
                <a:solidFill>
                  <a:srgbClr val="FFFF00"/>
                </a:solidFill>
                <a:effectLst>
                  <a:outerShdw blurRad="38100" dist="38100" dir="2700000" algn="tl">
                    <a:srgbClr val="000000">
                      <a:alpha val="43137"/>
                    </a:srgbClr>
                  </a:outerShdw>
                </a:effectLst>
              </a:rPr>
              <a:t>MOST COMMON CAUSE OF PROJECT EUR OVERESTIMATES --</a:t>
            </a:r>
          </a:p>
        </p:txBody>
      </p:sp>
      <p:sp>
        <p:nvSpPr>
          <p:cNvPr id="81923" name="Rectangle 3"/>
          <p:cNvSpPr>
            <a:spLocks noChangeArrowheads="1"/>
          </p:cNvSpPr>
          <p:nvPr/>
        </p:nvSpPr>
        <p:spPr bwMode="auto">
          <a:xfrm>
            <a:off x="914400" y="2718983"/>
            <a:ext cx="7391400" cy="8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indent="339725" defTabSz="630238">
              <a:defRPr>
                <a:solidFill>
                  <a:schemeClr val="tx1"/>
                </a:solidFill>
                <a:latin typeface="Arial" charset="0"/>
              </a:defRPr>
            </a:lvl1pPr>
            <a:lvl2pPr marL="917575" defTabSz="630238">
              <a:defRPr>
                <a:solidFill>
                  <a:schemeClr val="tx1"/>
                </a:solidFill>
                <a:latin typeface="Arial" charset="0"/>
              </a:defRPr>
            </a:lvl2pPr>
            <a:lvl3pPr marL="1031875" defTabSz="630238">
              <a:defRPr>
                <a:solidFill>
                  <a:schemeClr val="tx1"/>
                </a:solidFill>
                <a:latin typeface="Arial" charset="0"/>
              </a:defRPr>
            </a:lvl3pPr>
            <a:lvl4pPr defTabSz="630238">
              <a:defRPr>
                <a:solidFill>
                  <a:schemeClr val="tx1"/>
                </a:solidFill>
                <a:latin typeface="Arial" charset="0"/>
              </a:defRPr>
            </a:lvl4pPr>
            <a:lvl5pPr defTabSz="630238">
              <a:defRPr>
                <a:solidFill>
                  <a:schemeClr val="tx1"/>
                </a:solidFill>
                <a:latin typeface="Arial" charset="0"/>
              </a:defRPr>
            </a:lvl5pPr>
            <a:lvl6pPr defTabSz="630238" fontAlgn="base">
              <a:spcBef>
                <a:spcPct val="0"/>
              </a:spcBef>
              <a:spcAft>
                <a:spcPct val="0"/>
              </a:spcAft>
              <a:defRPr>
                <a:solidFill>
                  <a:schemeClr val="tx1"/>
                </a:solidFill>
                <a:latin typeface="Arial" charset="0"/>
              </a:defRPr>
            </a:lvl6pPr>
            <a:lvl7pPr defTabSz="630238" fontAlgn="base">
              <a:spcBef>
                <a:spcPct val="0"/>
              </a:spcBef>
              <a:spcAft>
                <a:spcPct val="0"/>
              </a:spcAft>
              <a:defRPr>
                <a:solidFill>
                  <a:schemeClr val="tx1"/>
                </a:solidFill>
                <a:latin typeface="Arial" charset="0"/>
              </a:defRPr>
            </a:lvl7pPr>
            <a:lvl8pPr defTabSz="630238" fontAlgn="base">
              <a:spcBef>
                <a:spcPct val="0"/>
              </a:spcBef>
              <a:spcAft>
                <a:spcPct val="0"/>
              </a:spcAft>
              <a:defRPr>
                <a:solidFill>
                  <a:schemeClr val="tx1"/>
                </a:solidFill>
                <a:latin typeface="Arial" charset="0"/>
              </a:defRPr>
            </a:lvl8pPr>
            <a:lvl9pPr defTabSz="630238"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ltLang="en-US" sz="3600" b="1" dirty="0">
                <a:solidFill>
                  <a:srgbClr val="FFFFFF"/>
                </a:solidFill>
                <a:effectLst>
                  <a:outerShdw blurRad="38100" dist="38100" dir="2700000" algn="tl">
                    <a:srgbClr val="000000">
                      <a:alpha val="43137"/>
                    </a:srgbClr>
                  </a:outerShdw>
                </a:effectLst>
              </a:rPr>
              <a:t>LOW-SIDE (</a:t>
            </a:r>
            <a:r>
              <a:rPr lang="en-US" altLang="en-US" sz="3600" b="1" dirty="0" err="1">
                <a:solidFill>
                  <a:srgbClr val="FFFFFF"/>
                </a:solidFill>
                <a:effectLst>
                  <a:outerShdw blurRad="38100" dist="38100" dir="2700000" algn="tl">
                    <a:srgbClr val="000000">
                      <a:alpha val="43137"/>
                    </a:srgbClr>
                  </a:outerShdw>
                </a:effectLst>
              </a:rPr>
              <a:t>P99</a:t>
            </a:r>
            <a:r>
              <a:rPr lang="en-US" altLang="en-US" sz="3600" b="1" dirty="0">
                <a:solidFill>
                  <a:srgbClr val="FFFFFF"/>
                </a:solidFill>
                <a:effectLst>
                  <a:outerShdw blurRad="38100" dist="38100" dir="2700000" algn="tl">
                    <a:srgbClr val="000000">
                      <a:alpha val="43137"/>
                    </a:srgbClr>
                  </a:outerShdw>
                </a:effectLst>
              </a:rPr>
              <a:t>) ESTIMATES</a:t>
            </a:r>
            <a:br>
              <a:rPr lang="en-US" altLang="en-US" sz="3600" b="1" dirty="0">
                <a:solidFill>
                  <a:srgbClr val="FFFFFF"/>
                </a:solidFill>
                <a:effectLst>
                  <a:outerShdw blurRad="38100" dist="38100" dir="2700000" algn="tl">
                    <a:srgbClr val="000000">
                      <a:alpha val="43137"/>
                    </a:srgbClr>
                  </a:outerShdw>
                </a:effectLst>
              </a:rPr>
            </a:br>
            <a:endParaRPr lang="en-US" altLang="en-US" sz="1400" b="1" dirty="0">
              <a:solidFill>
                <a:srgbClr val="FFFFFF"/>
              </a:solidFill>
              <a:effectLst>
                <a:outerShdw blurRad="38100" dist="38100" dir="2700000" algn="tl">
                  <a:srgbClr val="000000">
                    <a:alpha val="43137"/>
                  </a:srgbClr>
                </a:outerShdw>
              </a:effectLst>
            </a:endParaRPr>
          </a:p>
        </p:txBody>
      </p:sp>
      <p:sp>
        <p:nvSpPr>
          <p:cNvPr id="81924" name="WordArt 4" descr="Pink tissue paper"/>
          <p:cNvSpPr>
            <a:spLocks noChangeArrowheads="1" noChangeShapeType="1" noTextEdit="1"/>
          </p:cNvSpPr>
          <p:nvPr/>
        </p:nvSpPr>
        <p:spPr bwMode="auto">
          <a:xfrm>
            <a:off x="1600200" y="3886200"/>
            <a:ext cx="7772400" cy="26654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59574"/>
              </a:avLst>
            </a:prstTxWarp>
            <a:scene3d>
              <a:camera prst="legacyPerspectiveTopLeft">
                <a:rot lat="0" lon="20519999" rev="0"/>
              </a:camera>
              <a:lightRig rig="legacyHarsh3" dir="r"/>
            </a:scene3d>
            <a:sp3d extrusionH="430200" prstMaterial="legacyMatte">
              <a:extrusionClr>
                <a:srgbClr val="006600"/>
              </a:extrusionClr>
            </a:sp3d>
          </a:bodyPr>
          <a:lstStyle/>
          <a:p>
            <a:pPr algn="ctr" fontAlgn="base">
              <a:spcBef>
                <a:spcPct val="0"/>
              </a:spcBef>
              <a:spcAft>
                <a:spcPct val="0"/>
              </a:spcAft>
            </a:pPr>
            <a:r>
              <a:rPr lang="en-US" sz="1050" kern="10" dirty="0">
                <a:ln w="9525">
                  <a:round/>
                  <a:headEnd/>
                  <a:tailEnd/>
                </a:ln>
                <a:blipFill dpi="0" rotWithShape="0">
                  <a:blip r:embed="rId2"/>
                  <a:srcRect/>
                  <a:tile tx="0" ty="0" sx="100000" sy="100000" flip="none" algn="tl"/>
                </a:blipFill>
                <a:latin typeface="Arial Black"/>
              </a:rPr>
              <a:t>Too High !</a:t>
            </a:r>
          </a:p>
        </p:txBody>
      </p:sp>
      <p:sp>
        <p:nvSpPr>
          <p:cNvPr id="81925" name="Rectangle 5"/>
          <p:cNvSpPr>
            <a:spLocks noChangeArrowheads="1"/>
          </p:cNvSpPr>
          <p:nvPr/>
        </p:nvSpPr>
        <p:spPr bwMode="auto">
          <a:xfrm>
            <a:off x="228600" y="136525"/>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defTabSz="238125">
              <a:defRPr>
                <a:solidFill>
                  <a:schemeClr val="tx1"/>
                </a:solidFill>
                <a:latin typeface="Arial" charset="0"/>
              </a:defRPr>
            </a:lvl1pPr>
            <a:lvl2pPr defTabSz="238125">
              <a:defRPr>
                <a:solidFill>
                  <a:schemeClr val="tx1"/>
                </a:solidFill>
                <a:latin typeface="Arial" charset="0"/>
              </a:defRPr>
            </a:lvl2pPr>
            <a:lvl3pPr defTabSz="238125">
              <a:defRPr>
                <a:solidFill>
                  <a:schemeClr val="tx1"/>
                </a:solidFill>
                <a:latin typeface="Arial" charset="0"/>
              </a:defRPr>
            </a:lvl3pPr>
            <a:lvl4pPr defTabSz="238125">
              <a:defRPr>
                <a:solidFill>
                  <a:schemeClr val="tx1"/>
                </a:solidFill>
                <a:latin typeface="Arial" charset="0"/>
              </a:defRPr>
            </a:lvl4pPr>
            <a:lvl5pPr defTabSz="238125">
              <a:defRPr>
                <a:solidFill>
                  <a:schemeClr val="tx1"/>
                </a:solidFill>
                <a:latin typeface="Arial" charset="0"/>
              </a:defRPr>
            </a:lvl5pPr>
            <a:lvl6pPr defTabSz="238125" fontAlgn="base">
              <a:spcBef>
                <a:spcPct val="0"/>
              </a:spcBef>
              <a:spcAft>
                <a:spcPct val="0"/>
              </a:spcAft>
              <a:defRPr>
                <a:solidFill>
                  <a:schemeClr val="tx1"/>
                </a:solidFill>
                <a:latin typeface="Arial" charset="0"/>
              </a:defRPr>
            </a:lvl6pPr>
            <a:lvl7pPr defTabSz="238125" fontAlgn="base">
              <a:spcBef>
                <a:spcPct val="0"/>
              </a:spcBef>
              <a:spcAft>
                <a:spcPct val="0"/>
              </a:spcAft>
              <a:defRPr>
                <a:solidFill>
                  <a:schemeClr val="tx1"/>
                </a:solidFill>
                <a:latin typeface="Arial" charset="0"/>
              </a:defRPr>
            </a:lvl7pPr>
            <a:lvl8pPr defTabSz="238125" fontAlgn="base">
              <a:spcBef>
                <a:spcPct val="0"/>
              </a:spcBef>
              <a:spcAft>
                <a:spcPct val="0"/>
              </a:spcAft>
              <a:defRPr>
                <a:solidFill>
                  <a:schemeClr val="tx1"/>
                </a:solidFill>
                <a:latin typeface="Arial" charset="0"/>
              </a:defRPr>
            </a:lvl8pPr>
            <a:lvl9pPr defTabSz="238125"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2400" b="1" u="sng" dirty="0">
                <a:solidFill>
                  <a:srgbClr val="FFFFFF"/>
                </a:solidFill>
                <a:latin typeface="Arial Narrow" panose="020B0606020202030204" pitchFamily="34" charset="0"/>
                <a:cs typeface="Arial" panose="020B0604020202020204" pitchFamily="34" charset="0"/>
              </a:rPr>
              <a:t>PRE-DRILL PROJECT RESOURCE EURs:</a:t>
            </a:r>
            <a:endParaRPr lang="en-US" altLang="en-US" sz="2400" b="1" u="sng"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584396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wipe(left)">
                                      <p:cBhvr>
                                        <p:cTn id="7"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29815" y="314395"/>
            <a:ext cx="90304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4000" b="1" dirty="0">
                <a:solidFill>
                  <a:srgbClr val="FFFF00"/>
                </a:solidFill>
                <a:effectLst>
                  <a:outerShdw blurRad="38100" dist="38100" dir="2700000" algn="tl">
                    <a:srgbClr val="000000">
                      <a:alpha val="43137"/>
                    </a:srgbClr>
                  </a:outerShdw>
                </a:effectLst>
                <a:latin typeface="Arial" charset="0"/>
              </a:rPr>
              <a:t>MULTIPLE WORKING HYPOTHESES</a:t>
            </a:r>
          </a:p>
        </p:txBody>
      </p:sp>
      <p:sp>
        <p:nvSpPr>
          <p:cNvPr id="113667" name="Text Box 3"/>
          <p:cNvSpPr txBox="1">
            <a:spLocks noChangeArrowheads="1"/>
          </p:cNvSpPr>
          <p:nvPr/>
        </p:nvSpPr>
        <p:spPr bwMode="auto">
          <a:xfrm>
            <a:off x="477838" y="1028484"/>
            <a:ext cx="8320087" cy="34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57200" indent="-457200" eaLnBrk="0" fontAlgn="base" hangingPunct="0">
              <a:lnSpc>
                <a:spcPct val="125000"/>
              </a:lnSpc>
              <a:spcBef>
                <a:spcPct val="0"/>
              </a:spcBef>
              <a:spcAft>
                <a:spcPct val="0"/>
              </a:spcAft>
              <a:buFont typeface="Arial" panose="020B0604020202020204" pitchFamily="34" charset="0"/>
              <a:buChar char="•"/>
            </a:pPr>
            <a:r>
              <a:rPr lang="en-US" altLang="en-US" sz="3000" dirty="0">
                <a:solidFill>
                  <a:schemeClr val="bg1"/>
                </a:solidFill>
                <a:effectLst>
                  <a:outerShdw blurRad="38100" dist="38100" dir="2700000" algn="tl">
                    <a:srgbClr val="000000">
                      <a:alpha val="43137"/>
                    </a:srgbClr>
                  </a:outerShdw>
                </a:effectLst>
                <a:latin typeface="Arial" charset="0"/>
              </a:rPr>
              <a:t>Pursued Simultaneously, None Championed</a:t>
            </a:r>
          </a:p>
          <a:p>
            <a:pPr marL="457200" indent="-457200" eaLnBrk="0" fontAlgn="base" hangingPunct="0">
              <a:lnSpc>
                <a:spcPct val="125000"/>
              </a:lnSpc>
              <a:spcBef>
                <a:spcPct val="0"/>
              </a:spcBef>
              <a:spcAft>
                <a:spcPct val="0"/>
              </a:spcAft>
              <a:buFont typeface="Arial" panose="020B0604020202020204" pitchFamily="34" charset="0"/>
              <a:buChar char="•"/>
            </a:pPr>
            <a:r>
              <a:rPr lang="en-US" altLang="en-US" sz="3000" dirty="0">
                <a:solidFill>
                  <a:srgbClr val="FFC000"/>
                </a:solidFill>
                <a:effectLst>
                  <a:outerShdw blurRad="38100" dist="38100" dir="2700000" algn="tl">
                    <a:srgbClr val="000000">
                      <a:alpha val="43137"/>
                    </a:srgbClr>
                  </a:outerShdw>
                </a:effectLst>
                <a:latin typeface="Arial" charset="0"/>
              </a:rPr>
              <a:t>Helps Pinpoint Critical Elements Common to 	All Possible Scenarios</a:t>
            </a:r>
          </a:p>
          <a:p>
            <a:pPr marL="457200" indent="-457200" eaLnBrk="0" fontAlgn="base" hangingPunct="0">
              <a:lnSpc>
                <a:spcPct val="125000"/>
              </a:lnSpc>
              <a:spcBef>
                <a:spcPct val="0"/>
              </a:spcBef>
              <a:spcAft>
                <a:spcPct val="0"/>
              </a:spcAft>
              <a:buFont typeface="Arial" panose="020B0604020202020204" pitchFamily="34" charset="0"/>
              <a:buChar char="•"/>
            </a:pPr>
            <a:r>
              <a:rPr lang="en-US" altLang="en-US" sz="3000" dirty="0">
                <a:solidFill>
                  <a:srgbClr val="66FF33"/>
                </a:solidFill>
                <a:effectLst>
                  <a:outerShdw blurRad="38100" dist="38100" dir="2700000" algn="tl">
                    <a:srgbClr val="000000">
                      <a:alpha val="43137"/>
                    </a:srgbClr>
                  </a:outerShdw>
                </a:effectLst>
                <a:latin typeface="Arial" charset="0"/>
              </a:rPr>
              <a:t>Promotes Thoroughness</a:t>
            </a:r>
          </a:p>
          <a:p>
            <a:pPr marL="457200" indent="-457200" eaLnBrk="0" fontAlgn="base" hangingPunct="0">
              <a:lnSpc>
                <a:spcPct val="125000"/>
              </a:lnSpc>
              <a:spcBef>
                <a:spcPct val="0"/>
              </a:spcBef>
              <a:spcAft>
                <a:spcPct val="0"/>
              </a:spcAft>
              <a:buFont typeface="Arial" panose="020B0604020202020204" pitchFamily="34" charset="0"/>
              <a:buChar char="•"/>
            </a:pPr>
            <a:r>
              <a:rPr lang="en-US" altLang="en-US" sz="3000" dirty="0">
                <a:solidFill>
                  <a:srgbClr val="28D5F8"/>
                </a:solidFill>
                <a:effectLst>
                  <a:outerShdw blurRad="38100" dist="38100" dir="2700000" algn="tl">
                    <a:srgbClr val="000000">
                      <a:alpha val="43137"/>
                    </a:srgbClr>
                  </a:outerShdw>
                </a:effectLst>
                <a:latin typeface="Arial" charset="0"/>
              </a:rPr>
              <a:t>Requires Discipline and Imagination</a:t>
            </a:r>
          </a:p>
          <a:p>
            <a:pPr marL="457200" indent="-457200" eaLnBrk="0" fontAlgn="base" hangingPunct="0">
              <a:lnSpc>
                <a:spcPct val="125000"/>
              </a:lnSpc>
              <a:spcBef>
                <a:spcPct val="0"/>
              </a:spcBef>
              <a:spcAft>
                <a:spcPct val="0"/>
              </a:spcAft>
              <a:buFont typeface="Arial" panose="020B0604020202020204" pitchFamily="34" charset="0"/>
              <a:buChar char="•"/>
            </a:pPr>
            <a:r>
              <a:rPr lang="en-US" altLang="en-US" sz="3000" dirty="0">
                <a:solidFill>
                  <a:srgbClr val="FF99FF"/>
                </a:solidFill>
                <a:effectLst>
                  <a:outerShdw blurRad="38100" dist="38100" dir="2700000" algn="tl">
                    <a:srgbClr val="000000">
                      <a:alpha val="43137"/>
                    </a:srgbClr>
                  </a:outerShdw>
                </a:effectLst>
                <a:latin typeface="Arial" charset="0"/>
              </a:rPr>
              <a:t>Allows Later Adjustments</a:t>
            </a:r>
          </a:p>
        </p:txBody>
      </p:sp>
      <p:sp>
        <p:nvSpPr>
          <p:cNvPr id="113668" name="Text Box 4"/>
          <p:cNvSpPr txBox="1">
            <a:spLocks noChangeArrowheads="1"/>
          </p:cNvSpPr>
          <p:nvPr/>
        </p:nvSpPr>
        <p:spPr bwMode="auto">
          <a:xfrm>
            <a:off x="6797675" y="6448425"/>
            <a:ext cx="233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altLang="en-US" sz="2000">
                <a:solidFill>
                  <a:srgbClr val="FFFFFF"/>
                </a:solidFill>
                <a:latin typeface="Arial" charset="0"/>
              </a:rPr>
              <a:t>Chamberlain, 1931</a:t>
            </a:r>
          </a:p>
        </p:txBody>
      </p:sp>
      <p:sp>
        <p:nvSpPr>
          <p:cNvPr id="113671" name="Text Box 7"/>
          <p:cNvSpPr txBox="1">
            <a:spLocks noChangeArrowheads="1"/>
          </p:cNvSpPr>
          <p:nvPr/>
        </p:nvSpPr>
        <p:spPr bwMode="auto">
          <a:xfrm>
            <a:off x="4457831" y="5029592"/>
            <a:ext cx="3097323" cy="1077218"/>
          </a:xfrm>
          <a:prstGeom prst="rect">
            <a:avLst/>
          </a:prstGeom>
          <a:solidFill>
            <a:schemeClr val="bg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200" b="1" dirty="0">
                <a:solidFill>
                  <a:srgbClr val="000000"/>
                </a:solidFill>
                <a:effectLst>
                  <a:outerShdw blurRad="38100" dist="38100" dir="2700000" algn="tl">
                    <a:srgbClr val="000000">
                      <a:alpha val="43137"/>
                    </a:srgbClr>
                  </a:outerShdw>
                </a:effectLst>
                <a:latin typeface="Arial" charset="0"/>
              </a:rPr>
              <a:t>Make more </a:t>
            </a:r>
          </a:p>
          <a:p>
            <a:pPr algn="ctr" eaLnBrk="0" fontAlgn="base" hangingPunct="0">
              <a:spcBef>
                <a:spcPct val="0"/>
              </a:spcBef>
              <a:spcAft>
                <a:spcPct val="0"/>
              </a:spcAft>
            </a:pPr>
            <a:r>
              <a:rPr lang="en-US" altLang="en-US" sz="3200" b="1" dirty="0">
                <a:solidFill>
                  <a:srgbClr val="000000"/>
                </a:solidFill>
                <a:effectLst>
                  <a:outerShdw blurRad="38100" dist="38100" dir="2700000" algn="tl">
                    <a:srgbClr val="000000">
                      <a:alpha val="43137"/>
                    </a:srgbClr>
                  </a:outerShdw>
                </a:effectLst>
                <a:latin typeface="Arial" charset="0"/>
              </a:rPr>
              <a:t>than one map !</a:t>
            </a:r>
          </a:p>
        </p:txBody>
      </p:sp>
      <p:sp>
        <p:nvSpPr>
          <p:cNvPr id="113672" name="Text Box 8"/>
          <p:cNvSpPr txBox="1">
            <a:spLocks noChangeArrowheads="1"/>
          </p:cNvSpPr>
          <p:nvPr/>
        </p:nvSpPr>
        <p:spPr bwMode="auto">
          <a:xfrm>
            <a:off x="804070" y="4702175"/>
            <a:ext cx="2757486" cy="1569660"/>
          </a:xfrm>
          <a:prstGeom prst="rect">
            <a:avLst/>
          </a:prstGeom>
          <a:solidFill>
            <a:schemeClr val="bg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en-US" sz="3200" b="1" dirty="0">
                <a:solidFill>
                  <a:srgbClr val="000000"/>
                </a:solidFill>
                <a:effectLst>
                  <a:outerShdw blurRad="38100" dist="38100" dir="2700000" algn="tl">
                    <a:srgbClr val="000000">
                      <a:alpha val="43137"/>
                    </a:srgbClr>
                  </a:outerShdw>
                </a:effectLst>
                <a:latin typeface="Arial" charset="0"/>
              </a:rPr>
              <a:t>What are the </a:t>
            </a:r>
          </a:p>
          <a:p>
            <a:pPr algn="ctr" eaLnBrk="0" fontAlgn="base" hangingPunct="0">
              <a:spcBef>
                <a:spcPct val="0"/>
              </a:spcBef>
              <a:spcAft>
                <a:spcPct val="0"/>
              </a:spcAft>
            </a:pPr>
            <a:r>
              <a:rPr lang="en-US" altLang="en-US" sz="3200" b="1" dirty="0">
                <a:solidFill>
                  <a:srgbClr val="000000"/>
                </a:solidFill>
                <a:effectLst>
                  <a:outerShdw blurRad="38100" dist="38100" dir="2700000" algn="tl">
                    <a:srgbClr val="000000">
                      <a:alpha val="43137"/>
                    </a:srgbClr>
                  </a:outerShdw>
                </a:effectLst>
                <a:latin typeface="Arial" charset="0"/>
              </a:rPr>
              <a:t>alternative</a:t>
            </a:r>
          </a:p>
          <a:p>
            <a:pPr algn="ctr" eaLnBrk="0" fontAlgn="base" hangingPunct="0">
              <a:spcBef>
                <a:spcPct val="0"/>
              </a:spcBef>
              <a:spcAft>
                <a:spcPct val="0"/>
              </a:spcAft>
            </a:pPr>
            <a:r>
              <a:rPr lang="en-US" altLang="en-US" sz="3200" b="1" dirty="0">
                <a:solidFill>
                  <a:srgbClr val="000000"/>
                </a:solidFill>
                <a:effectLst>
                  <a:outerShdw blurRad="38100" dist="38100" dir="2700000" algn="tl">
                    <a:srgbClr val="000000">
                      <a:alpha val="43137"/>
                    </a:srgbClr>
                  </a:outerShdw>
                </a:effectLst>
                <a:latin typeface="Arial" charset="0"/>
              </a:rPr>
              <a:t>scenarios?</a:t>
            </a:r>
          </a:p>
        </p:txBody>
      </p:sp>
    </p:spTree>
    <p:extLst>
      <p:ext uri="{BB962C8B-B14F-4D97-AF65-F5344CB8AC3E}">
        <p14:creationId xmlns:p14="http://schemas.microsoft.com/office/powerpoint/2010/main" val="913284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 calcmode="lin" valueType="num">
                                      <p:cBhvr additive="base">
                                        <p:cTn id="7" dur="500" fill="hold"/>
                                        <p:tgtEl>
                                          <p:spTgt spid="113672"/>
                                        </p:tgtEl>
                                        <p:attrNameLst>
                                          <p:attrName>ppt_x</p:attrName>
                                        </p:attrNameLst>
                                      </p:cBhvr>
                                      <p:tavLst>
                                        <p:tav tm="0">
                                          <p:val>
                                            <p:strVal val="0-#ppt_w/2"/>
                                          </p:val>
                                        </p:tav>
                                        <p:tav tm="100000">
                                          <p:val>
                                            <p:strVal val="#ppt_x"/>
                                          </p:val>
                                        </p:tav>
                                      </p:tavLst>
                                    </p:anim>
                                    <p:anim calcmode="lin" valueType="num">
                                      <p:cBhvr additive="base">
                                        <p:cTn id="8" dur="500" fill="hold"/>
                                        <p:tgtEl>
                                          <p:spTgt spid="1136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3671"/>
                                        </p:tgtEl>
                                        <p:attrNameLst>
                                          <p:attrName>style.visibility</p:attrName>
                                        </p:attrNameLst>
                                      </p:cBhvr>
                                      <p:to>
                                        <p:strVal val="visible"/>
                                      </p:to>
                                    </p:set>
                                    <p:anim calcmode="lin" valueType="num">
                                      <p:cBhvr additive="base">
                                        <p:cTn id="13" dur="500" fill="hold"/>
                                        <p:tgtEl>
                                          <p:spTgt spid="113671"/>
                                        </p:tgtEl>
                                        <p:attrNameLst>
                                          <p:attrName>ppt_x</p:attrName>
                                        </p:attrNameLst>
                                      </p:cBhvr>
                                      <p:tavLst>
                                        <p:tav tm="0">
                                          <p:val>
                                            <p:strVal val="1+#ppt_w/2"/>
                                          </p:val>
                                        </p:tav>
                                        <p:tav tm="100000">
                                          <p:val>
                                            <p:strVal val="#ppt_x"/>
                                          </p:val>
                                        </p:tav>
                                      </p:tavLst>
                                    </p:anim>
                                    <p:anim calcmode="lin" valueType="num">
                                      <p:cBhvr additive="base">
                                        <p:cTn id="14" dur="500" fill="hold"/>
                                        <p:tgtEl>
                                          <p:spTgt spid="1136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1" grpId="0" animBg="1" autoUpdateAnimBg="0"/>
      <p:bldP spid="113672"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rot="16200000">
            <a:off x="6350" y="4973638"/>
            <a:ext cx="3651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1" name="Rectangle 3"/>
          <p:cNvSpPr>
            <a:spLocks noChangeArrowheads="1"/>
          </p:cNvSpPr>
          <p:nvPr/>
        </p:nvSpPr>
        <p:spPr bwMode="auto">
          <a:xfrm>
            <a:off x="15875" y="1130300"/>
            <a:ext cx="9137650" cy="539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2400">
              <a:solidFill>
                <a:srgbClr val="000000"/>
              </a:solidFill>
              <a:latin typeface="Verdana" pitchFamily="34" charset="0"/>
            </a:endParaRPr>
          </a:p>
        </p:txBody>
      </p:sp>
      <p:sp>
        <p:nvSpPr>
          <p:cNvPr id="145412" name="Rectangle 4"/>
          <p:cNvSpPr>
            <a:spLocks noChangeArrowheads="1"/>
          </p:cNvSpPr>
          <p:nvPr/>
        </p:nvSpPr>
        <p:spPr bwMode="auto">
          <a:xfrm>
            <a:off x="744538" y="1603375"/>
            <a:ext cx="7532687"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3" name="Line 5"/>
          <p:cNvSpPr>
            <a:spLocks noChangeShapeType="1"/>
          </p:cNvSpPr>
          <p:nvPr/>
        </p:nvSpPr>
        <p:spPr bwMode="auto">
          <a:xfrm>
            <a:off x="1195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4" name="Line 6"/>
          <p:cNvSpPr>
            <a:spLocks noChangeShapeType="1"/>
          </p:cNvSpPr>
          <p:nvPr/>
        </p:nvSpPr>
        <p:spPr bwMode="auto">
          <a:xfrm>
            <a:off x="14605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5" name="Line 7"/>
          <p:cNvSpPr>
            <a:spLocks noChangeShapeType="1"/>
          </p:cNvSpPr>
          <p:nvPr/>
        </p:nvSpPr>
        <p:spPr bwMode="auto">
          <a:xfrm>
            <a:off x="1646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6" name="Line 8"/>
          <p:cNvSpPr>
            <a:spLocks noChangeShapeType="1"/>
          </p:cNvSpPr>
          <p:nvPr/>
        </p:nvSpPr>
        <p:spPr bwMode="auto">
          <a:xfrm>
            <a:off x="1801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7" name="Line 9"/>
          <p:cNvSpPr>
            <a:spLocks noChangeShapeType="1"/>
          </p:cNvSpPr>
          <p:nvPr/>
        </p:nvSpPr>
        <p:spPr bwMode="auto">
          <a:xfrm>
            <a:off x="19113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8" name="Line 10"/>
          <p:cNvSpPr>
            <a:spLocks noChangeShapeType="1"/>
          </p:cNvSpPr>
          <p:nvPr/>
        </p:nvSpPr>
        <p:spPr bwMode="auto">
          <a:xfrm>
            <a:off x="2020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19" name="Line 11"/>
          <p:cNvSpPr>
            <a:spLocks noChangeShapeType="1"/>
          </p:cNvSpPr>
          <p:nvPr/>
        </p:nvSpPr>
        <p:spPr bwMode="auto">
          <a:xfrm>
            <a:off x="20986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0" name="Line 12"/>
          <p:cNvSpPr>
            <a:spLocks noChangeShapeType="1"/>
          </p:cNvSpPr>
          <p:nvPr/>
        </p:nvSpPr>
        <p:spPr bwMode="auto">
          <a:xfrm>
            <a:off x="21764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1" name="Line 13"/>
          <p:cNvSpPr>
            <a:spLocks noChangeShapeType="1"/>
          </p:cNvSpPr>
          <p:nvPr/>
        </p:nvSpPr>
        <p:spPr bwMode="auto">
          <a:xfrm>
            <a:off x="2705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2" name="Line 14"/>
          <p:cNvSpPr>
            <a:spLocks noChangeShapeType="1"/>
          </p:cNvSpPr>
          <p:nvPr/>
        </p:nvSpPr>
        <p:spPr bwMode="auto">
          <a:xfrm>
            <a:off x="29702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3" name="Line 15"/>
          <p:cNvSpPr>
            <a:spLocks noChangeShapeType="1"/>
          </p:cNvSpPr>
          <p:nvPr/>
        </p:nvSpPr>
        <p:spPr bwMode="auto">
          <a:xfrm>
            <a:off x="3155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4" name="Line 16"/>
          <p:cNvSpPr>
            <a:spLocks noChangeShapeType="1"/>
          </p:cNvSpPr>
          <p:nvPr/>
        </p:nvSpPr>
        <p:spPr bwMode="auto">
          <a:xfrm>
            <a:off x="32972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5" name="Line 17"/>
          <p:cNvSpPr>
            <a:spLocks noChangeShapeType="1"/>
          </p:cNvSpPr>
          <p:nvPr/>
        </p:nvSpPr>
        <p:spPr bwMode="auto">
          <a:xfrm>
            <a:off x="34210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6" name="Line 18"/>
          <p:cNvSpPr>
            <a:spLocks noChangeShapeType="1"/>
          </p:cNvSpPr>
          <p:nvPr/>
        </p:nvSpPr>
        <p:spPr bwMode="auto">
          <a:xfrm>
            <a:off x="3530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7" name="Line 19"/>
          <p:cNvSpPr>
            <a:spLocks noChangeShapeType="1"/>
          </p:cNvSpPr>
          <p:nvPr/>
        </p:nvSpPr>
        <p:spPr bwMode="auto">
          <a:xfrm>
            <a:off x="36083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8" name="Line 20"/>
          <p:cNvSpPr>
            <a:spLocks noChangeShapeType="1"/>
          </p:cNvSpPr>
          <p:nvPr/>
        </p:nvSpPr>
        <p:spPr bwMode="auto">
          <a:xfrm>
            <a:off x="36861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29" name="Line 21"/>
          <p:cNvSpPr>
            <a:spLocks noChangeShapeType="1"/>
          </p:cNvSpPr>
          <p:nvPr/>
        </p:nvSpPr>
        <p:spPr bwMode="auto">
          <a:xfrm>
            <a:off x="4214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0" name="Line 22"/>
          <p:cNvSpPr>
            <a:spLocks noChangeShapeType="1"/>
          </p:cNvSpPr>
          <p:nvPr/>
        </p:nvSpPr>
        <p:spPr bwMode="auto">
          <a:xfrm>
            <a:off x="44799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1" name="Line 23"/>
          <p:cNvSpPr>
            <a:spLocks noChangeShapeType="1"/>
          </p:cNvSpPr>
          <p:nvPr/>
        </p:nvSpPr>
        <p:spPr bwMode="auto">
          <a:xfrm>
            <a:off x="4665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2" name="Line 24"/>
          <p:cNvSpPr>
            <a:spLocks noChangeShapeType="1"/>
          </p:cNvSpPr>
          <p:nvPr/>
        </p:nvSpPr>
        <p:spPr bwMode="auto">
          <a:xfrm>
            <a:off x="48069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3" name="Line 25"/>
          <p:cNvSpPr>
            <a:spLocks noChangeShapeType="1"/>
          </p:cNvSpPr>
          <p:nvPr/>
        </p:nvSpPr>
        <p:spPr bwMode="auto">
          <a:xfrm>
            <a:off x="49307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4" name="Line 26"/>
          <p:cNvSpPr>
            <a:spLocks noChangeShapeType="1"/>
          </p:cNvSpPr>
          <p:nvPr/>
        </p:nvSpPr>
        <p:spPr bwMode="auto">
          <a:xfrm>
            <a:off x="50244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5" name="Line 27"/>
          <p:cNvSpPr>
            <a:spLocks noChangeShapeType="1"/>
          </p:cNvSpPr>
          <p:nvPr/>
        </p:nvSpPr>
        <p:spPr bwMode="auto">
          <a:xfrm>
            <a:off x="51181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6" name="Line 28"/>
          <p:cNvSpPr>
            <a:spLocks noChangeShapeType="1"/>
          </p:cNvSpPr>
          <p:nvPr/>
        </p:nvSpPr>
        <p:spPr bwMode="auto">
          <a:xfrm>
            <a:off x="51958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7" name="Line 29"/>
          <p:cNvSpPr>
            <a:spLocks noChangeShapeType="1"/>
          </p:cNvSpPr>
          <p:nvPr/>
        </p:nvSpPr>
        <p:spPr bwMode="auto">
          <a:xfrm>
            <a:off x="5724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8" name="Line 30"/>
          <p:cNvSpPr>
            <a:spLocks noChangeShapeType="1"/>
          </p:cNvSpPr>
          <p:nvPr/>
        </p:nvSpPr>
        <p:spPr bwMode="auto">
          <a:xfrm>
            <a:off x="598963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39" name="Line 31"/>
          <p:cNvSpPr>
            <a:spLocks noChangeShapeType="1"/>
          </p:cNvSpPr>
          <p:nvPr/>
        </p:nvSpPr>
        <p:spPr bwMode="auto">
          <a:xfrm>
            <a:off x="6175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0" name="Line 32"/>
          <p:cNvSpPr>
            <a:spLocks noChangeShapeType="1"/>
          </p:cNvSpPr>
          <p:nvPr/>
        </p:nvSpPr>
        <p:spPr bwMode="auto">
          <a:xfrm>
            <a:off x="63166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1" name="Line 33"/>
          <p:cNvSpPr>
            <a:spLocks noChangeShapeType="1"/>
          </p:cNvSpPr>
          <p:nvPr/>
        </p:nvSpPr>
        <p:spPr bwMode="auto">
          <a:xfrm>
            <a:off x="6440488"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2" name="Line 34"/>
          <p:cNvSpPr>
            <a:spLocks noChangeShapeType="1"/>
          </p:cNvSpPr>
          <p:nvPr/>
        </p:nvSpPr>
        <p:spPr bwMode="auto">
          <a:xfrm>
            <a:off x="653415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3" name="Line 35"/>
          <p:cNvSpPr>
            <a:spLocks noChangeShapeType="1"/>
          </p:cNvSpPr>
          <p:nvPr/>
        </p:nvSpPr>
        <p:spPr bwMode="auto">
          <a:xfrm>
            <a:off x="66278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4" name="Line 36"/>
          <p:cNvSpPr>
            <a:spLocks noChangeShapeType="1"/>
          </p:cNvSpPr>
          <p:nvPr/>
        </p:nvSpPr>
        <p:spPr bwMode="auto">
          <a:xfrm>
            <a:off x="67056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5" name="Line 37"/>
          <p:cNvSpPr>
            <a:spLocks noChangeShapeType="1"/>
          </p:cNvSpPr>
          <p:nvPr/>
        </p:nvSpPr>
        <p:spPr bwMode="auto">
          <a:xfrm>
            <a:off x="72183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6" name="Line 38"/>
          <p:cNvSpPr>
            <a:spLocks noChangeShapeType="1"/>
          </p:cNvSpPr>
          <p:nvPr/>
        </p:nvSpPr>
        <p:spPr bwMode="auto">
          <a:xfrm>
            <a:off x="74834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7" name="Line 39"/>
          <p:cNvSpPr>
            <a:spLocks noChangeShapeType="1"/>
          </p:cNvSpPr>
          <p:nvPr/>
        </p:nvSpPr>
        <p:spPr bwMode="auto">
          <a:xfrm>
            <a:off x="76708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8" name="Line 40"/>
          <p:cNvSpPr>
            <a:spLocks noChangeShapeType="1"/>
          </p:cNvSpPr>
          <p:nvPr/>
        </p:nvSpPr>
        <p:spPr bwMode="auto">
          <a:xfrm>
            <a:off x="782637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49" name="Line 41"/>
          <p:cNvSpPr>
            <a:spLocks noChangeShapeType="1"/>
          </p:cNvSpPr>
          <p:nvPr/>
        </p:nvSpPr>
        <p:spPr bwMode="auto">
          <a:xfrm>
            <a:off x="7950200"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0" name="Line 42"/>
          <p:cNvSpPr>
            <a:spLocks noChangeShapeType="1"/>
          </p:cNvSpPr>
          <p:nvPr/>
        </p:nvSpPr>
        <p:spPr bwMode="auto">
          <a:xfrm>
            <a:off x="804386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1" name="Line 43"/>
          <p:cNvSpPr>
            <a:spLocks noChangeShapeType="1"/>
          </p:cNvSpPr>
          <p:nvPr/>
        </p:nvSpPr>
        <p:spPr bwMode="auto">
          <a:xfrm>
            <a:off x="8137525" y="1603375"/>
            <a:ext cx="1588"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2" name="Line 44"/>
          <p:cNvSpPr>
            <a:spLocks noChangeShapeType="1"/>
          </p:cNvSpPr>
          <p:nvPr/>
        </p:nvSpPr>
        <p:spPr bwMode="auto">
          <a:xfrm>
            <a:off x="8215313" y="1603375"/>
            <a:ext cx="1587" cy="43243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3" name="Line 45"/>
          <p:cNvSpPr>
            <a:spLocks noChangeShapeType="1"/>
          </p:cNvSpPr>
          <p:nvPr/>
        </p:nvSpPr>
        <p:spPr bwMode="auto">
          <a:xfrm>
            <a:off x="744538"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4" name="Line 46"/>
          <p:cNvSpPr>
            <a:spLocks noChangeShapeType="1"/>
          </p:cNvSpPr>
          <p:nvPr/>
        </p:nvSpPr>
        <p:spPr bwMode="auto">
          <a:xfrm>
            <a:off x="2254250"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5" name="Line 47"/>
          <p:cNvSpPr>
            <a:spLocks noChangeShapeType="1"/>
          </p:cNvSpPr>
          <p:nvPr/>
        </p:nvSpPr>
        <p:spPr bwMode="auto">
          <a:xfrm>
            <a:off x="376396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6" name="Line 48"/>
          <p:cNvSpPr>
            <a:spLocks noChangeShapeType="1"/>
          </p:cNvSpPr>
          <p:nvPr/>
        </p:nvSpPr>
        <p:spPr bwMode="auto">
          <a:xfrm>
            <a:off x="6767513" y="1603375"/>
            <a:ext cx="1587"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7" name="Line 49"/>
          <p:cNvSpPr>
            <a:spLocks noChangeShapeType="1"/>
          </p:cNvSpPr>
          <p:nvPr/>
        </p:nvSpPr>
        <p:spPr bwMode="auto">
          <a:xfrm>
            <a:off x="8277225" y="1603375"/>
            <a:ext cx="1588" cy="432435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8" name="Rectangle 50"/>
          <p:cNvSpPr>
            <a:spLocks noChangeArrowheads="1"/>
          </p:cNvSpPr>
          <p:nvPr/>
        </p:nvSpPr>
        <p:spPr bwMode="auto">
          <a:xfrm>
            <a:off x="744538" y="1603375"/>
            <a:ext cx="7532687" cy="432435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59" name="Line 51"/>
          <p:cNvSpPr>
            <a:spLocks noChangeShapeType="1"/>
          </p:cNvSpPr>
          <p:nvPr/>
        </p:nvSpPr>
        <p:spPr bwMode="auto">
          <a:xfrm>
            <a:off x="5257800" y="1603375"/>
            <a:ext cx="1588" cy="432435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0" name="Line 52"/>
          <p:cNvSpPr>
            <a:spLocks noChangeShapeType="1"/>
          </p:cNvSpPr>
          <p:nvPr/>
        </p:nvSpPr>
        <p:spPr bwMode="auto">
          <a:xfrm>
            <a:off x="744538" y="1603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1" name="Line 53"/>
          <p:cNvSpPr>
            <a:spLocks noChangeShapeType="1"/>
          </p:cNvSpPr>
          <p:nvPr/>
        </p:nvSpPr>
        <p:spPr bwMode="auto">
          <a:xfrm>
            <a:off x="8277225" y="1603375"/>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2" name="Line 54"/>
          <p:cNvSpPr>
            <a:spLocks noChangeShapeType="1"/>
          </p:cNvSpPr>
          <p:nvPr/>
        </p:nvSpPr>
        <p:spPr bwMode="auto">
          <a:xfrm flipH="1">
            <a:off x="744538" y="1857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3" name="Line 55"/>
          <p:cNvSpPr>
            <a:spLocks noChangeShapeType="1"/>
          </p:cNvSpPr>
          <p:nvPr/>
        </p:nvSpPr>
        <p:spPr bwMode="auto">
          <a:xfrm>
            <a:off x="744538" y="1857375"/>
            <a:ext cx="1587" cy="381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4" name="Line 56"/>
          <p:cNvSpPr>
            <a:spLocks noChangeShapeType="1"/>
          </p:cNvSpPr>
          <p:nvPr/>
        </p:nvSpPr>
        <p:spPr bwMode="auto">
          <a:xfrm>
            <a:off x="744538" y="22383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5" name="Line 57"/>
          <p:cNvSpPr>
            <a:spLocks noChangeShapeType="1"/>
          </p:cNvSpPr>
          <p:nvPr/>
        </p:nvSpPr>
        <p:spPr bwMode="auto">
          <a:xfrm>
            <a:off x="8277225" y="2238375"/>
            <a:ext cx="1588" cy="3397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6" name="Line 58"/>
          <p:cNvSpPr>
            <a:spLocks noChangeShapeType="1"/>
          </p:cNvSpPr>
          <p:nvPr/>
        </p:nvSpPr>
        <p:spPr bwMode="auto">
          <a:xfrm flipH="1">
            <a:off x="744538" y="25781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7" name="Line 59"/>
          <p:cNvSpPr>
            <a:spLocks noChangeShapeType="1"/>
          </p:cNvSpPr>
          <p:nvPr/>
        </p:nvSpPr>
        <p:spPr bwMode="auto">
          <a:xfrm>
            <a:off x="744538" y="2578100"/>
            <a:ext cx="1587"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8" name="Line 60"/>
          <p:cNvSpPr>
            <a:spLocks noChangeShapeType="1"/>
          </p:cNvSpPr>
          <p:nvPr/>
        </p:nvSpPr>
        <p:spPr bwMode="auto">
          <a:xfrm>
            <a:off x="744538" y="29813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69" name="Line 61"/>
          <p:cNvSpPr>
            <a:spLocks noChangeShapeType="1"/>
          </p:cNvSpPr>
          <p:nvPr/>
        </p:nvSpPr>
        <p:spPr bwMode="auto">
          <a:xfrm>
            <a:off x="8277225" y="2981325"/>
            <a:ext cx="1588" cy="2968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0" name="Line 62"/>
          <p:cNvSpPr>
            <a:spLocks noChangeShapeType="1"/>
          </p:cNvSpPr>
          <p:nvPr/>
        </p:nvSpPr>
        <p:spPr bwMode="auto">
          <a:xfrm flipH="1">
            <a:off x="744538" y="3278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1" name="Line 63"/>
          <p:cNvSpPr>
            <a:spLocks noChangeShapeType="1"/>
          </p:cNvSpPr>
          <p:nvPr/>
        </p:nvSpPr>
        <p:spPr bwMode="auto">
          <a:xfrm>
            <a:off x="744538" y="3278188"/>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2" name="Line 64"/>
          <p:cNvSpPr>
            <a:spLocks noChangeShapeType="1"/>
          </p:cNvSpPr>
          <p:nvPr/>
        </p:nvSpPr>
        <p:spPr bwMode="auto">
          <a:xfrm>
            <a:off x="744538" y="353218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3" name="Line 65"/>
          <p:cNvSpPr>
            <a:spLocks noChangeShapeType="1"/>
          </p:cNvSpPr>
          <p:nvPr/>
        </p:nvSpPr>
        <p:spPr bwMode="auto">
          <a:xfrm>
            <a:off x="8277225" y="3532188"/>
            <a:ext cx="1588" cy="2333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4" name="Line 66"/>
          <p:cNvSpPr>
            <a:spLocks noChangeShapeType="1"/>
          </p:cNvSpPr>
          <p:nvPr/>
        </p:nvSpPr>
        <p:spPr bwMode="auto">
          <a:xfrm flipH="1">
            <a:off x="744538" y="376555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5" name="Line 67"/>
          <p:cNvSpPr>
            <a:spLocks noChangeShapeType="1"/>
          </p:cNvSpPr>
          <p:nvPr/>
        </p:nvSpPr>
        <p:spPr bwMode="auto">
          <a:xfrm>
            <a:off x="744538" y="3765550"/>
            <a:ext cx="1587" cy="233363"/>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6" name="Line 68"/>
          <p:cNvSpPr>
            <a:spLocks noChangeShapeType="1"/>
          </p:cNvSpPr>
          <p:nvPr/>
        </p:nvSpPr>
        <p:spPr bwMode="auto">
          <a:xfrm>
            <a:off x="744538" y="3998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7" name="Line 69"/>
          <p:cNvSpPr>
            <a:spLocks noChangeShapeType="1"/>
          </p:cNvSpPr>
          <p:nvPr/>
        </p:nvSpPr>
        <p:spPr bwMode="auto">
          <a:xfrm>
            <a:off x="8277225" y="3998913"/>
            <a:ext cx="1588"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8" name="Line 70"/>
          <p:cNvSpPr>
            <a:spLocks noChangeShapeType="1"/>
          </p:cNvSpPr>
          <p:nvPr/>
        </p:nvSpPr>
        <p:spPr bwMode="auto">
          <a:xfrm flipH="1">
            <a:off x="744538" y="4252913"/>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79" name="Line 71"/>
          <p:cNvSpPr>
            <a:spLocks noChangeShapeType="1"/>
          </p:cNvSpPr>
          <p:nvPr/>
        </p:nvSpPr>
        <p:spPr bwMode="auto">
          <a:xfrm>
            <a:off x="744538" y="4252913"/>
            <a:ext cx="1587" cy="296862"/>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0" name="Line 72"/>
          <p:cNvSpPr>
            <a:spLocks noChangeShapeType="1"/>
          </p:cNvSpPr>
          <p:nvPr/>
        </p:nvSpPr>
        <p:spPr bwMode="auto">
          <a:xfrm>
            <a:off x="744538" y="454977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1" name="Line 73"/>
          <p:cNvSpPr>
            <a:spLocks noChangeShapeType="1"/>
          </p:cNvSpPr>
          <p:nvPr/>
        </p:nvSpPr>
        <p:spPr bwMode="auto">
          <a:xfrm>
            <a:off x="8277225" y="4549775"/>
            <a:ext cx="1588" cy="40322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2" name="Line 74"/>
          <p:cNvSpPr>
            <a:spLocks noChangeShapeType="1"/>
          </p:cNvSpPr>
          <p:nvPr/>
        </p:nvSpPr>
        <p:spPr bwMode="auto">
          <a:xfrm flipH="1">
            <a:off x="744538" y="4953000"/>
            <a:ext cx="7532687"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3" name="Line 75"/>
          <p:cNvSpPr>
            <a:spLocks noChangeShapeType="1"/>
          </p:cNvSpPr>
          <p:nvPr/>
        </p:nvSpPr>
        <p:spPr bwMode="auto">
          <a:xfrm>
            <a:off x="744538" y="4953000"/>
            <a:ext cx="1587" cy="33813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4" name="Line 76"/>
          <p:cNvSpPr>
            <a:spLocks noChangeShapeType="1"/>
          </p:cNvSpPr>
          <p:nvPr/>
        </p:nvSpPr>
        <p:spPr bwMode="auto">
          <a:xfrm>
            <a:off x="744538" y="5291138"/>
            <a:ext cx="7532687" cy="1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5" name="Line 77"/>
          <p:cNvSpPr>
            <a:spLocks noChangeShapeType="1"/>
          </p:cNvSpPr>
          <p:nvPr/>
        </p:nvSpPr>
        <p:spPr bwMode="auto">
          <a:xfrm>
            <a:off x="8277225" y="5291138"/>
            <a:ext cx="1588" cy="382587"/>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6" name="Line 78"/>
          <p:cNvSpPr>
            <a:spLocks noChangeShapeType="1"/>
          </p:cNvSpPr>
          <p:nvPr/>
        </p:nvSpPr>
        <p:spPr bwMode="auto">
          <a:xfrm flipH="1">
            <a:off x="744538" y="5673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7" name="Line 79"/>
          <p:cNvSpPr>
            <a:spLocks noChangeShapeType="1"/>
          </p:cNvSpPr>
          <p:nvPr/>
        </p:nvSpPr>
        <p:spPr bwMode="auto">
          <a:xfrm>
            <a:off x="744538" y="5673725"/>
            <a:ext cx="1587" cy="25400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8" name="Line 80"/>
          <p:cNvSpPr>
            <a:spLocks noChangeShapeType="1"/>
          </p:cNvSpPr>
          <p:nvPr/>
        </p:nvSpPr>
        <p:spPr bwMode="auto">
          <a:xfrm>
            <a:off x="744538" y="5927725"/>
            <a:ext cx="7532687" cy="1588"/>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489" name="Rectangle 81"/>
          <p:cNvSpPr>
            <a:spLocks noChangeArrowheads="1"/>
          </p:cNvSpPr>
          <p:nvPr/>
        </p:nvSpPr>
        <p:spPr bwMode="auto">
          <a:xfrm>
            <a:off x="8432800" y="5556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P98</a:t>
            </a:r>
            <a:endParaRPr lang="en-US" sz="2400">
              <a:solidFill>
                <a:srgbClr val="000000"/>
              </a:solidFill>
              <a:latin typeface="Verdana" pitchFamily="34" charset="0"/>
            </a:endParaRPr>
          </a:p>
        </p:txBody>
      </p:sp>
      <p:sp>
        <p:nvSpPr>
          <p:cNvPr id="145490" name="Rectangle 82"/>
          <p:cNvSpPr>
            <a:spLocks noChangeArrowheads="1"/>
          </p:cNvSpPr>
          <p:nvPr/>
        </p:nvSpPr>
        <p:spPr bwMode="auto">
          <a:xfrm>
            <a:off x="8432800" y="51752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P95</a:t>
            </a:r>
            <a:endParaRPr lang="en-US" sz="2400">
              <a:solidFill>
                <a:srgbClr val="000000"/>
              </a:solidFill>
              <a:latin typeface="Verdana" pitchFamily="34" charset="0"/>
            </a:endParaRPr>
          </a:p>
        </p:txBody>
      </p:sp>
      <p:sp>
        <p:nvSpPr>
          <p:cNvPr id="145491" name="Rectangle 83"/>
          <p:cNvSpPr>
            <a:spLocks noChangeArrowheads="1"/>
          </p:cNvSpPr>
          <p:nvPr/>
        </p:nvSpPr>
        <p:spPr bwMode="auto">
          <a:xfrm>
            <a:off x="8432800" y="48355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P90</a:t>
            </a:r>
            <a:endParaRPr lang="en-US" sz="3200" b="1">
              <a:solidFill>
                <a:srgbClr val="000000"/>
              </a:solidFill>
              <a:latin typeface="Verdana" pitchFamily="34" charset="0"/>
            </a:endParaRPr>
          </a:p>
        </p:txBody>
      </p:sp>
      <p:sp>
        <p:nvSpPr>
          <p:cNvPr id="145492" name="Rectangle 84"/>
          <p:cNvSpPr>
            <a:spLocks noChangeArrowheads="1"/>
          </p:cNvSpPr>
          <p:nvPr/>
        </p:nvSpPr>
        <p:spPr bwMode="auto">
          <a:xfrm>
            <a:off x="8432800" y="443230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P80</a:t>
            </a:r>
            <a:endParaRPr lang="en-US" sz="2400">
              <a:solidFill>
                <a:srgbClr val="000000"/>
              </a:solidFill>
              <a:latin typeface="Verdana" pitchFamily="34" charset="0"/>
            </a:endParaRPr>
          </a:p>
        </p:txBody>
      </p:sp>
      <p:sp>
        <p:nvSpPr>
          <p:cNvPr id="145493" name="Rectangle 85"/>
          <p:cNvSpPr>
            <a:spLocks noChangeArrowheads="1"/>
          </p:cNvSpPr>
          <p:nvPr/>
        </p:nvSpPr>
        <p:spPr bwMode="auto">
          <a:xfrm>
            <a:off x="8432800" y="4135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P70</a:t>
            </a:r>
            <a:endParaRPr lang="en-US" sz="2400">
              <a:solidFill>
                <a:srgbClr val="000000"/>
              </a:solidFill>
              <a:latin typeface="Verdana" pitchFamily="34" charset="0"/>
            </a:endParaRPr>
          </a:p>
        </p:txBody>
      </p:sp>
      <p:sp>
        <p:nvSpPr>
          <p:cNvPr id="145494" name="Rectangle 86"/>
          <p:cNvSpPr>
            <a:spLocks noChangeArrowheads="1"/>
          </p:cNvSpPr>
          <p:nvPr/>
        </p:nvSpPr>
        <p:spPr bwMode="auto">
          <a:xfrm>
            <a:off x="8432800" y="38814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P60</a:t>
            </a:r>
            <a:endParaRPr lang="en-US" sz="2400">
              <a:solidFill>
                <a:srgbClr val="000000"/>
              </a:solidFill>
              <a:latin typeface="Verdana" pitchFamily="34" charset="0"/>
            </a:endParaRPr>
          </a:p>
        </p:txBody>
      </p:sp>
      <p:sp>
        <p:nvSpPr>
          <p:cNvPr id="145495" name="Rectangle 87"/>
          <p:cNvSpPr>
            <a:spLocks noChangeArrowheads="1"/>
          </p:cNvSpPr>
          <p:nvPr/>
        </p:nvSpPr>
        <p:spPr bwMode="auto">
          <a:xfrm>
            <a:off x="8432800" y="1528763"/>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P1</a:t>
            </a:r>
            <a:endParaRPr lang="en-US" sz="2400">
              <a:solidFill>
                <a:srgbClr val="000000"/>
              </a:solidFill>
              <a:latin typeface="Verdana" pitchFamily="34" charset="0"/>
            </a:endParaRPr>
          </a:p>
        </p:txBody>
      </p:sp>
      <p:sp>
        <p:nvSpPr>
          <p:cNvPr id="145496" name="Rectangle 88"/>
          <p:cNvSpPr>
            <a:spLocks noChangeArrowheads="1"/>
          </p:cNvSpPr>
          <p:nvPr/>
        </p:nvSpPr>
        <p:spPr bwMode="auto">
          <a:xfrm>
            <a:off x="8432800" y="1739900"/>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a:t>
            </a:r>
            <a:endParaRPr lang="en-US" sz="2400">
              <a:solidFill>
                <a:srgbClr val="000000"/>
              </a:solidFill>
              <a:latin typeface="Verdana" pitchFamily="34" charset="0"/>
            </a:endParaRPr>
          </a:p>
        </p:txBody>
      </p:sp>
      <p:sp>
        <p:nvSpPr>
          <p:cNvPr id="145497" name="Rectangle 89"/>
          <p:cNvSpPr>
            <a:spLocks noChangeArrowheads="1"/>
          </p:cNvSpPr>
          <p:nvPr/>
        </p:nvSpPr>
        <p:spPr bwMode="auto">
          <a:xfrm>
            <a:off x="8432800" y="2122488"/>
            <a:ext cx="247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a:t>
            </a:r>
            <a:endParaRPr lang="en-US" sz="2400">
              <a:solidFill>
                <a:srgbClr val="000000"/>
              </a:solidFill>
              <a:latin typeface="Verdana" pitchFamily="34" charset="0"/>
            </a:endParaRPr>
          </a:p>
        </p:txBody>
      </p:sp>
      <p:sp>
        <p:nvSpPr>
          <p:cNvPr id="145498" name="Rectangle 90"/>
          <p:cNvSpPr>
            <a:spLocks noChangeArrowheads="1"/>
          </p:cNvSpPr>
          <p:nvPr/>
        </p:nvSpPr>
        <p:spPr bwMode="auto">
          <a:xfrm>
            <a:off x="8432800" y="2460625"/>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000" b="1">
                <a:solidFill>
                  <a:srgbClr val="000000"/>
                </a:solidFill>
                <a:latin typeface="Verdana" pitchFamily="34" charset="0"/>
              </a:rPr>
              <a:t>P10</a:t>
            </a:r>
            <a:endParaRPr lang="en-US">
              <a:solidFill>
                <a:srgbClr val="000000"/>
              </a:solidFill>
              <a:latin typeface="Verdana" pitchFamily="34" charset="0"/>
            </a:endParaRPr>
          </a:p>
        </p:txBody>
      </p:sp>
      <p:sp>
        <p:nvSpPr>
          <p:cNvPr id="145499" name="Rectangle 91"/>
          <p:cNvSpPr>
            <a:spLocks noChangeArrowheads="1"/>
          </p:cNvSpPr>
          <p:nvPr/>
        </p:nvSpPr>
        <p:spPr bwMode="auto">
          <a:xfrm>
            <a:off x="8432800" y="2863850"/>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P20</a:t>
            </a:r>
            <a:endParaRPr lang="en-US" sz="2400">
              <a:solidFill>
                <a:srgbClr val="000000"/>
              </a:solidFill>
              <a:latin typeface="Verdana" pitchFamily="34" charset="0"/>
            </a:endParaRPr>
          </a:p>
        </p:txBody>
      </p:sp>
      <p:sp>
        <p:nvSpPr>
          <p:cNvPr id="145500" name="Rectangle 92"/>
          <p:cNvSpPr>
            <a:spLocks noChangeArrowheads="1"/>
          </p:cNvSpPr>
          <p:nvPr/>
        </p:nvSpPr>
        <p:spPr bwMode="auto">
          <a:xfrm>
            <a:off x="8432800" y="3160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P30</a:t>
            </a:r>
            <a:endParaRPr lang="en-US" sz="2400">
              <a:solidFill>
                <a:srgbClr val="000000"/>
              </a:solidFill>
              <a:latin typeface="Verdana" pitchFamily="34" charset="0"/>
            </a:endParaRPr>
          </a:p>
        </p:txBody>
      </p:sp>
      <p:sp>
        <p:nvSpPr>
          <p:cNvPr id="145501" name="Rectangle 93"/>
          <p:cNvSpPr>
            <a:spLocks noChangeArrowheads="1"/>
          </p:cNvSpPr>
          <p:nvPr/>
        </p:nvSpPr>
        <p:spPr bwMode="auto">
          <a:xfrm>
            <a:off x="8432800" y="34147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P40</a:t>
            </a:r>
            <a:endParaRPr lang="en-US" sz="2400">
              <a:solidFill>
                <a:srgbClr val="000000"/>
              </a:solidFill>
              <a:latin typeface="Verdana" pitchFamily="34" charset="0"/>
            </a:endParaRPr>
          </a:p>
        </p:txBody>
      </p:sp>
      <p:sp>
        <p:nvSpPr>
          <p:cNvPr id="145502" name="Rectangle 94"/>
          <p:cNvSpPr>
            <a:spLocks noChangeArrowheads="1"/>
          </p:cNvSpPr>
          <p:nvPr/>
        </p:nvSpPr>
        <p:spPr bwMode="auto">
          <a:xfrm>
            <a:off x="8432800" y="3648075"/>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P50</a:t>
            </a:r>
            <a:endParaRPr lang="en-US" sz="2400">
              <a:solidFill>
                <a:srgbClr val="000000"/>
              </a:solidFill>
              <a:latin typeface="Verdana" pitchFamily="34" charset="0"/>
            </a:endParaRPr>
          </a:p>
        </p:txBody>
      </p:sp>
      <p:sp>
        <p:nvSpPr>
          <p:cNvPr id="145503" name="Rectangle 95"/>
          <p:cNvSpPr>
            <a:spLocks noChangeArrowheads="1"/>
          </p:cNvSpPr>
          <p:nvPr/>
        </p:nvSpPr>
        <p:spPr bwMode="auto">
          <a:xfrm>
            <a:off x="8432800" y="5811838"/>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1600">
                <a:solidFill>
                  <a:srgbClr val="000000"/>
                </a:solidFill>
                <a:latin typeface="Verdana" pitchFamily="34" charset="0"/>
              </a:rPr>
              <a:t>P99</a:t>
            </a:r>
            <a:endParaRPr lang="en-US" sz="2400">
              <a:solidFill>
                <a:srgbClr val="000000"/>
              </a:solidFill>
              <a:latin typeface="Verdana" pitchFamily="34" charset="0"/>
            </a:endParaRPr>
          </a:p>
        </p:txBody>
      </p:sp>
      <p:sp>
        <p:nvSpPr>
          <p:cNvPr id="145504" name="Rectangle 96"/>
          <p:cNvSpPr>
            <a:spLocks noChangeArrowheads="1"/>
          </p:cNvSpPr>
          <p:nvPr/>
        </p:nvSpPr>
        <p:spPr bwMode="auto">
          <a:xfrm>
            <a:off x="1428750" y="2058988"/>
            <a:ext cx="4508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5" name="Rectangle 97"/>
          <p:cNvSpPr>
            <a:spLocks noChangeArrowheads="1"/>
          </p:cNvSpPr>
          <p:nvPr/>
        </p:nvSpPr>
        <p:spPr bwMode="auto">
          <a:xfrm>
            <a:off x="1304925" y="1995488"/>
            <a:ext cx="63817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6" name="Rectangle 98"/>
          <p:cNvSpPr>
            <a:spLocks noChangeArrowheads="1"/>
          </p:cNvSpPr>
          <p:nvPr/>
        </p:nvSpPr>
        <p:spPr bwMode="auto">
          <a:xfrm>
            <a:off x="774700" y="2603500"/>
            <a:ext cx="7467600" cy="2311400"/>
          </a:xfrm>
          <a:prstGeom prst="rect">
            <a:avLst/>
          </a:prstGeom>
          <a:solidFill>
            <a:srgbClr val="FFCC00">
              <a:alpha val="50000"/>
            </a:srgb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7" name="Line 99"/>
          <p:cNvSpPr>
            <a:spLocks noChangeShapeType="1"/>
          </p:cNvSpPr>
          <p:nvPr/>
        </p:nvSpPr>
        <p:spPr bwMode="auto">
          <a:xfrm flipV="1">
            <a:off x="2246313" y="1617663"/>
            <a:ext cx="5303837" cy="429736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8" name="Line 100"/>
          <p:cNvSpPr>
            <a:spLocks noChangeShapeType="1"/>
          </p:cNvSpPr>
          <p:nvPr/>
        </p:nvSpPr>
        <p:spPr bwMode="auto">
          <a:xfrm flipV="1">
            <a:off x="3500438" y="2635250"/>
            <a:ext cx="2782887" cy="22621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45509" name="Text Box 101"/>
          <p:cNvSpPr txBox="1">
            <a:spLocks noChangeArrowheads="1"/>
          </p:cNvSpPr>
          <p:nvPr/>
        </p:nvSpPr>
        <p:spPr bwMode="auto">
          <a:xfrm>
            <a:off x="2656129" y="3572153"/>
            <a:ext cx="3528530" cy="369332"/>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lgn="ctr" eaLnBrk="0" fontAlgn="base" hangingPunct="0">
              <a:spcBef>
                <a:spcPct val="0"/>
              </a:spcBef>
              <a:spcAft>
                <a:spcPct val="0"/>
              </a:spcAft>
            </a:pPr>
            <a:r>
              <a:rPr lang="en-US" b="1" dirty="0">
                <a:solidFill>
                  <a:srgbClr val="000000"/>
                </a:solidFill>
                <a:latin typeface="Verdana" pitchFamily="34" charset="0"/>
              </a:rPr>
              <a:t>80 % Confidence Interval</a:t>
            </a:r>
          </a:p>
        </p:txBody>
      </p:sp>
      <p:sp>
        <p:nvSpPr>
          <p:cNvPr id="145510" name="Text Box 102"/>
          <p:cNvSpPr txBox="1">
            <a:spLocks noChangeArrowheads="1"/>
          </p:cNvSpPr>
          <p:nvPr/>
        </p:nvSpPr>
        <p:spPr bwMode="auto">
          <a:xfrm>
            <a:off x="5375087" y="1455499"/>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SMALL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P10 VALUE</a:t>
            </a:r>
          </a:p>
        </p:txBody>
      </p:sp>
      <p:sp>
        <p:nvSpPr>
          <p:cNvPr id="145511" name="Text Box 103"/>
          <p:cNvSpPr txBox="1">
            <a:spLocks noChangeArrowheads="1"/>
          </p:cNvSpPr>
          <p:nvPr/>
        </p:nvSpPr>
        <p:spPr bwMode="auto">
          <a:xfrm>
            <a:off x="1066800" y="5105400"/>
            <a:ext cx="2632452" cy="738664"/>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fontAlgn="base" hangingPunct="0">
              <a:spcBef>
                <a:spcPct val="0"/>
              </a:spcBef>
              <a:spcAft>
                <a:spcPct val="0"/>
              </a:spcAft>
            </a:pPr>
            <a:r>
              <a:rPr lang="en-US" sz="1400" b="1" dirty="0">
                <a:solidFill>
                  <a:srgbClr val="000000"/>
                </a:solidFill>
                <a:latin typeface="Verdana" pitchFamily="34" charset="0"/>
              </a:rPr>
              <a:t>LARGE CHANCE </a:t>
            </a:r>
          </a:p>
          <a:p>
            <a:pPr algn="ctr" eaLnBrk="0" fontAlgn="base" hangingPunct="0">
              <a:spcBef>
                <a:spcPct val="0"/>
              </a:spcBef>
              <a:spcAft>
                <a:spcPct val="0"/>
              </a:spcAft>
            </a:pPr>
            <a:r>
              <a:rPr lang="en-US" sz="1400" b="1" dirty="0">
                <a:solidFill>
                  <a:srgbClr val="000000"/>
                </a:solidFill>
                <a:latin typeface="Verdana" pitchFamily="34" charset="0"/>
              </a:rPr>
              <a:t>THE OUTCOME IS MORE </a:t>
            </a:r>
          </a:p>
          <a:p>
            <a:pPr algn="ctr" eaLnBrk="0" fontAlgn="base" hangingPunct="0">
              <a:spcBef>
                <a:spcPct val="0"/>
              </a:spcBef>
              <a:spcAft>
                <a:spcPct val="0"/>
              </a:spcAft>
            </a:pPr>
            <a:r>
              <a:rPr lang="en-US" sz="1400" b="1" dirty="0">
                <a:solidFill>
                  <a:srgbClr val="000000"/>
                </a:solidFill>
                <a:latin typeface="Verdana" pitchFamily="34" charset="0"/>
              </a:rPr>
              <a:t>THAN P90 VALUE</a:t>
            </a:r>
          </a:p>
        </p:txBody>
      </p:sp>
      <p:sp>
        <p:nvSpPr>
          <p:cNvPr id="145512" name="Text Box 104"/>
          <p:cNvSpPr txBox="1">
            <a:spLocks noChangeArrowheads="1"/>
          </p:cNvSpPr>
          <p:nvPr/>
        </p:nvSpPr>
        <p:spPr bwMode="auto">
          <a:xfrm>
            <a:off x="111125" y="294322"/>
            <a:ext cx="9144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2600" b="1" dirty="0">
                <a:solidFill>
                  <a:srgbClr val="FFFFFF"/>
                </a:solidFill>
                <a:effectLst>
                  <a:outerShdw blurRad="38100" dist="38100" dir="2700000" algn="tl">
                    <a:srgbClr val="000000">
                      <a:alpha val="43137"/>
                    </a:srgbClr>
                  </a:outerShdw>
                </a:effectLst>
                <a:latin typeface="Verdana" pitchFamily="34" charset="0"/>
              </a:rPr>
              <a:t>ESTIMATING WITH PROBABILISTIC RANGES</a:t>
            </a:r>
          </a:p>
        </p:txBody>
      </p:sp>
      <p:sp>
        <p:nvSpPr>
          <p:cNvPr id="107" name="TextBox 106"/>
          <p:cNvSpPr txBox="1"/>
          <p:nvPr/>
        </p:nvSpPr>
        <p:spPr>
          <a:xfrm>
            <a:off x="609600" y="5929313"/>
            <a:ext cx="457200" cy="369332"/>
          </a:xfrm>
          <a:prstGeom prst="rect">
            <a:avLst/>
          </a:prstGeom>
          <a:noFill/>
        </p:spPr>
        <p:txBody>
          <a:bodyPr wrap="square" rtlCol="0">
            <a:spAutoFit/>
          </a:bodyPr>
          <a:lstStyle/>
          <a:p>
            <a:r>
              <a:rPr lang="en-US" b="1" dirty="0"/>
              <a:t>1</a:t>
            </a:r>
          </a:p>
        </p:txBody>
      </p:sp>
      <p:sp>
        <p:nvSpPr>
          <p:cNvPr id="108" name="TextBox 107"/>
          <p:cNvSpPr txBox="1"/>
          <p:nvPr/>
        </p:nvSpPr>
        <p:spPr>
          <a:xfrm>
            <a:off x="1981200" y="5929313"/>
            <a:ext cx="609600" cy="369332"/>
          </a:xfrm>
          <a:prstGeom prst="rect">
            <a:avLst/>
          </a:prstGeom>
          <a:noFill/>
        </p:spPr>
        <p:txBody>
          <a:bodyPr wrap="square" rtlCol="0">
            <a:spAutoFit/>
          </a:bodyPr>
          <a:lstStyle/>
          <a:p>
            <a:r>
              <a:rPr lang="en-US" b="1" dirty="0"/>
              <a:t>10</a:t>
            </a:r>
          </a:p>
        </p:txBody>
      </p:sp>
      <p:sp>
        <p:nvSpPr>
          <p:cNvPr id="109" name="TextBox 108"/>
          <p:cNvSpPr txBox="1"/>
          <p:nvPr/>
        </p:nvSpPr>
        <p:spPr>
          <a:xfrm>
            <a:off x="3429000" y="5929313"/>
            <a:ext cx="609600" cy="369332"/>
          </a:xfrm>
          <a:prstGeom prst="rect">
            <a:avLst/>
          </a:prstGeom>
          <a:noFill/>
        </p:spPr>
        <p:txBody>
          <a:bodyPr wrap="square" rtlCol="0">
            <a:spAutoFit/>
          </a:bodyPr>
          <a:lstStyle/>
          <a:p>
            <a:r>
              <a:rPr lang="en-US" b="1" dirty="0"/>
              <a:t>100</a:t>
            </a:r>
          </a:p>
        </p:txBody>
      </p:sp>
      <p:sp>
        <p:nvSpPr>
          <p:cNvPr id="110" name="TextBox 109"/>
          <p:cNvSpPr txBox="1"/>
          <p:nvPr/>
        </p:nvSpPr>
        <p:spPr>
          <a:xfrm>
            <a:off x="4876800" y="5929313"/>
            <a:ext cx="755650" cy="369332"/>
          </a:xfrm>
          <a:prstGeom prst="rect">
            <a:avLst/>
          </a:prstGeom>
          <a:noFill/>
        </p:spPr>
        <p:txBody>
          <a:bodyPr wrap="square" rtlCol="0">
            <a:spAutoFit/>
          </a:bodyPr>
          <a:lstStyle/>
          <a:p>
            <a:r>
              <a:rPr lang="en-US" b="1" dirty="0"/>
              <a:t>1000</a:t>
            </a:r>
          </a:p>
        </p:txBody>
      </p:sp>
      <p:sp>
        <p:nvSpPr>
          <p:cNvPr id="112" name="TextBox 111"/>
          <p:cNvSpPr txBox="1"/>
          <p:nvPr/>
        </p:nvSpPr>
        <p:spPr>
          <a:xfrm>
            <a:off x="6400800" y="5929313"/>
            <a:ext cx="755650" cy="369332"/>
          </a:xfrm>
          <a:prstGeom prst="rect">
            <a:avLst/>
          </a:prstGeom>
          <a:noFill/>
        </p:spPr>
        <p:txBody>
          <a:bodyPr wrap="square" rtlCol="0">
            <a:spAutoFit/>
          </a:bodyPr>
          <a:lstStyle/>
          <a:p>
            <a:r>
              <a:rPr lang="en-US" b="1" dirty="0" err="1"/>
              <a:t>10K</a:t>
            </a:r>
            <a:endParaRPr lang="en-US" b="1" dirty="0"/>
          </a:p>
        </p:txBody>
      </p:sp>
      <p:sp>
        <p:nvSpPr>
          <p:cNvPr id="114" name="TextBox 113"/>
          <p:cNvSpPr txBox="1"/>
          <p:nvPr/>
        </p:nvSpPr>
        <p:spPr>
          <a:xfrm>
            <a:off x="7903369" y="5929313"/>
            <a:ext cx="755650" cy="369332"/>
          </a:xfrm>
          <a:prstGeom prst="rect">
            <a:avLst/>
          </a:prstGeom>
          <a:noFill/>
        </p:spPr>
        <p:txBody>
          <a:bodyPr wrap="square" rtlCol="0">
            <a:spAutoFit/>
          </a:bodyPr>
          <a:lstStyle/>
          <a:p>
            <a:r>
              <a:rPr lang="en-US" b="1" dirty="0" err="1"/>
              <a:t>100K</a:t>
            </a:r>
            <a:endParaRPr lang="en-US" b="1" dirty="0"/>
          </a:p>
        </p:txBody>
      </p:sp>
    </p:spTree>
    <p:extLst>
      <p:ext uri="{BB962C8B-B14F-4D97-AF65-F5344CB8AC3E}">
        <p14:creationId xmlns:p14="http://schemas.microsoft.com/office/powerpoint/2010/main" val="2101332518"/>
      </p:ext>
    </p:extLst>
  </p:cSld>
  <p:clrMapOvr>
    <a:masterClrMapping/>
  </p:clrMapOvr>
  <p:transition xmlns:p14="http://schemas.microsoft.com/office/powerpoint/2010/mai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8178800" cy="646331"/>
          </a:xfrm>
          <a:prstGeom prst="rect">
            <a:avLst/>
          </a:prstGeom>
          <a:noFill/>
        </p:spPr>
        <p:txBody>
          <a:bodyPr wrap="square" rtlCol="0">
            <a:spAutoFit/>
          </a:bodyPr>
          <a:lstStyle/>
          <a:p>
            <a:pPr eaLnBrk="0" fontAlgn="base" hangingPunct="0">
              <a:spcBef>
                <a:spcPct val="0"/>
              </a:spcBef>
              <a:spcAft>
                <a:spcPct val="0"/>
              </a:spcAft>
            </a:pPr>
            <a:r>
              <a:rPr lang="en-US" sz="3600" b="1" u="sng" dirty="0">
                <a:solidFill>
                  <a:srgbClr val="FFFF00"/>
                </a:solidFill>
                <a:effectLst>
                  <a:outerShdw blurRad="38100" dist="38100" dir="2700000" algn="tl">
                    <a:srgbClr val="000000">
                      <a:alpha val="43137"/>
                    </a:srgbClr>
                  </a:outerShdw>
                </a:effectLst>
                <a:latin typeface="Verdana" pitchFamily="34" charset="0"/>
              </a:rPr>
              <a:t>QUESTION:</a:t>
            </a:r>
            <a:endParaRPr lang="en-US" sz="3200" b="1" u="sng" dirty="0">
              <a:solidFill>
                <a:srgbClr val="FFFF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451768" y="2514600"/>
            <a:ext cx="8305800" cy="1646605"/>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If you saw a young woman, please hold up your hand ____</a:t>
            </a:r>
          </a:p>
          <a:p>
            <a:pPr marL="285750" indent="-285750" eaLnBrk="0" fontAlgn="base" hangingPunct="0">
              <a:spcBef>
                <a:spcPts val="600"/>
              </a:spcBef>
              <a:spcAft>
                <a:spcPct val="0"/>
              </a:spcAft>
              <a:buFont typeface="Arial" pitchFamily="34" charset="0"/>
              <a:buChar char="•"/>
            </a:pPr>
            <a:endParaRPr lang="en-US" sz="3200" b="1" dirty="0">
              <a:solidFill>
                <a:srgbClr val="FFFFFF"/>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315843636"/>
      </p:ext>
    </p:extLst>
  </p:cSld>
  <p:clrMapOvr>
    <a:masterClrMapping/>
  </p:clrMapOvr>
  <p:transition xmlns:p14="http://schemas.microsoft.com/office/powerpoint/2010/mai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2" descr=" A picture of 6 blind men feeling an elephant for the first time and what they are imagining in their mi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344" y="1432346"/>
            <a:ext cx="7345362" cy="4537075"/>
          </a:xfrm>
          <a:prstGeom prst="rect">
            <a:avLst/>
          </a:prstGeom>
          <a:noFill/>
          <a:extLst>
            <a:ext uri="{909E8E84-426E-40dd-AFC4-6F175D3DCCD1}">
              <a14:hiddenFill xmlns:a14="http://schemas.microsoft.com/office/drawing/2010/main">
                <a:solidFill>
                  <a:srgbClr val="FFFFFF"/>
                </a:solidFill>
              </a14:hiddenFill>
            </a:ext>
          </a:extLst>
        </p:spPr>
      </p:pic>
      <p:sp>
        <p:nvSpPr>
          <p:cNvPr id="299011" name="Text Box 3"/>
          <p:cNvSpPr txBox="1">
            <a:spLocks noChangeArrowheads="1"/>
          </p:cNvSpPr>
          <p:nvPr/>
        </p:nvSpPr>
        <p:spPr bwMode="auto">
          <a:xfrm>
            <a:off x="541338" y="120894"/>
            <a:ext cx="79867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CA" altLang="en-US" sz="4000" b="1" dirty="0">
                <a:solidFill>
                  <a:srgbClr val="FFFF00"/>
                </a:solidFill>
                <a:latin typeface="Arial" charset="0"/>
              </a:rPr>
              <a:t>GROUP WISDOM: Independent Multiple Estimates</a:t>
            </a:r>
            <a:endParaRPr lang="en-US" altLang="en-US" sz="4000" b="1" dirty="0">
              <a:solidFill>
                <a:srgbClr val="FFFF00"/>
              </a:solidFill>
              <a:latin typeface="Arial" charset="0"/>
            </a:endParaRPr>
          </a:p>
        </p:txBody>
      </p:sp>
      <p:sp>
        <p:nvSpPr>
          <p:cNvPr id="299012" name="Rectangle 4"/>
          <p:cNvSpPr>
            <a:spLocks noChangeArrowheads="1"/>
          </p:cNvSpPr>
          <p:nvPr/>
        </p:nvSpPr>
        <p:spPr bwMode="auto">
          <a:xfrm>
            <a:off x="4772025" y="5998647"/>
            <a:ext cx="4273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2000" dirty="0">
                <a:solidFill>
                  <a:srgbClr val="FFFF00"/>
                </a:solidFill>
                <a:latin typeface="Arial" charset="0"/>
              </a:rPr>
              <a:t>John Godfrey Saxe's (1816-1887) </a:t>
            </a:r>
          </a:p>
          <a:p>
            <a:pPr fontAlgn="base">
              <a:spcBef>
                <a:spcPct val="0"/>
              </a:spcBef>
              <a:spcAft>
                <a:spcPct val="0"/>
              </a:spcAft>
            </a:pPr>
            <a:r>
              <a:rPr lang="en-US" altLang="en-US" sz="2000" dirty="0">
                <a:solidFill>
                  <a:srgbClr val="FFFF00"/>
                </a:solidFill>
                <a:latin typeface="Arial" charset="0"/>
              </a:rPr>
              <a:t>version of the famous Indian legend</a:t>
            </a:r>
          </a:p>
        </p:txBody>
      </p:sp>
    </p:spTree>
    <p:extLst>
      <p:ext uri="{BB962C8B-B14F-4D97-AF65-F5344CB8AC3E}">
        <p14:creationId xmlns:p14="http://schemas.microsoft.com/office/powerpoint/2010/main" val="825170555"/>
      </p:ext>
    </p:extLst>
  </p:cSld>
  <p:clrMapOvr>
    <a:masterClrMapping/>
  </p:clrMapOvr>
  <p:transition xmlns:p14="http://schemas.microsoft.com/office/powerpoint/2010/main" advClick="0"/>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1"/>
          <p:cNvGrpSpPr/>
          <p:nvPr/>
        </p:nvGrpSpPr>
        <p:grpSpPr>
          <a:xfrm>
            <a:off x="317500" y="1550987"/>
            <a:ext cx="7989888" cy="4675187"/>
            <a:chOff x="317500" y="923925"/>
            <a:chExt cx="7989888" cy="5302250"/>
          </a:xfrm>
        </p:grpSpPr>
        <p:sp>
          <p:nvSpPr>
            <p:cNvPr id="504329" name="Rectangle 521"/>
            <p:cNvSpPr>
              <a:spLocks noChangeArrowheads="1"/>
            </p:cNvSpPr>
            <p:nvPr/>
          </p:nvSpPr>
          <p:spPr bwMode="auto">
            <a:xfrm>
              <a:off x="811213" y="3732213"/>
              <a:ext cx="7496175" cy="24923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0" name="Line 522"/>
            <p:cNvSpPr>
              <a:spLocks noChangeShapeType="1"/>
            </p:cNvSpPr>
            <p:nvPr/>
          </p:nvSpPr>
          <p:spPr bwMode="auto">
            <a:xfrm>
              <a:off x="811213" y="6224588"/>
              <a:ext cx="7496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1" name="Line 523"/>
            <p:cNvSpPr>
              <a:spLocks noChangeShapeType="1"/>
            </p:cNvSpPr>
            <p:nvPr/>
          </p:nvSpPr>
          <p:spPr bwMode="auto">
            <a:xfrm>
              <a:off x="811213" y="5726113"/>
              <a:ext cx="7496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2" name="Line 524"/>
            <p:cNvSpPr>
              <a:spLocks noChangeShapeType="1"/>
            </p:cNvSpPr>
            <p:nvPr/>
          </p:nvSpPr>
          <p:spPr bwMode="auto">
            <a:xfrm>
              <a:off x="811213" y="5227638"/>
              <a:ext cx="7496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3" name="Line 525"/>
            <p:cNvSpPr>
              <a:spLocks noChangeShapeType="1"/>
            </p:cNvSpPr>
            <p:nvPr/>
          </p:nvSpPr>
          <p:spPr bwMode="auto">
            <a:xfrm>
              <a:off x="811213" y="4729163"/>
              <a:ext cx="7496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4" name="Line 526"/>
            <p:cNvSpPr>
              <a:spLocks noChangeShapeType="1"/>
            </p:cNvSpPr>
            <p:nvPr/>
          </p:nvSpPr>
          <p:spPr bwMode="auto">
            <a:xfrm>
              <a:off x="811213" y="4229100"/>
              <a:ext cx="7496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5" name="Line 527"/>
            <p:cNvSpPr>
              <a:spLocks noChangeShapeType="1"/>
            </p:cNvSpPr>
            <p:nvPr/>
          </p:nvSpPr>
          <p:spPr bwMode="auto">
            <a:xfrm>
              <a:off x="811213" y="3732213"/>
              <a:ext cx="7496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6" name="Rectangle 528"/>
            <p:cNvSpPr>
              <a:spLocks noChangeArrowheads="1"/>
            </p:cNvSpPr>
            <p:nvPr/>
          </p:nvSpPr>
          <p:spPr bwMode="auto">
            <a:xfrm>
              <a:off x="811213" y="3732213"/>
              <a:ext cx="7496175" cy="24923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nvGrpSpPr>
            <p:cNvPr id="504433" name="Group 625"/>
            <p:cNvGrpSpPr>
              <a:grpSpLocks/>
            </p:cNvGrpSpPr>
            <p:nvPr/>
          </p:nvGrpSpPr>
          <p:grpSpPr bwMode="auto">
            <a:xfrm>
              <a:off x="984250" y="3738563"/>
              <a:ext cx="1150938" cy="2486025"/>
              <a:chOff x="620" y="2508"/>
              <a:chExt cx="725" cy="1413"/>
            </a:xfrm>
          </p:grpSpPr>
          <p:sp>
            <p:nvSpPr>
              <p:cNvPr id="504337" name="Rectangle 529"/>
              <p:cNvSpPr>
                <a:spLocks noChangeArrowheads="1"/>
              </p:cNvSpPr>
              <p:nvPr/>
            </p:nvSpPr>
            <p:spPr bwMode="auto">
              <a:xfrm>
                <a:off x="620" y="2508"/>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8" name="Rectangle 530"/>
              <p:cNvSpPr>
                <a:spLocks noChangeArrowheads="1"/>
              </p:cNvSpPr>
              <p:nvPr/>
            </p:nvSpPr>
            <p:spPr bwMode="auto">
              <a:xfrm>
                <a:off x="620" y="252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39" name="Rectangle 531"/>
              <p:cNvSpPr>
                <a:spLocks noChangeArrowheads="1"/>
              </p:cNvSpPr>
              <p:nvPr/>
            </p:nvSpPr>
            <p:spPr bwMode="auto">
              <a:xfrm>
                <a:off x="620" y="253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0" name="Rectangle 532"/>
              <p:cNvSpPr>
                <a:spLocks noChangeArrowheads="1"/>
              </p:cNvSpPr>
              <p:nvPr/>
            </p:nvSpPr>
            <p:spPr bwMode="auto">
              <a:xfrm>
                <a:off x="620" y="255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1" name="Rectangle 533"/>
              <p:cNvSpPr>
                <a:spLocks noChangeArrowheads="1"/>
              </p:cNvSpPr>
              <p:nvPr/>
            </p:nvSpPr>
            <p:spPr bwMode="auto">
              <a:xfrm>
                <a:off x="620" y="256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2" name="Rectangle 534"/>
              <p:cNvSpPr>
                <a:spLocks noChangeArrowheads="1"/>
              </p:cNvSpPr>
              <p:nvPr/>
            </p:nvSpPr>
            <p:spPr bwMode="auto">
              <a:xfrm>
                <a:off x="620" y="2582"/>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3" name="Rectangle 535"/>
              <p:cNvSpPr>
                <a:spLocks noChangeArrowheads="1"/>
              </p:cNvSpPr>
              <p:nvPr/>
            </p:nvSpPr>
            <p:spPr bwMode="auto">
              <a:xfrm>
                <a:off x="620" y="2596"/>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4" name="Rectangle 536"/>
              <p:cNvSpPr>
                <a:spLocks noChangeArrowheads="1"/>
              </p:cNvSpPr>
              <p:nvPr/>
            </p:nvSpPr>
            <p:spPr bwMode="auto">
              <a:xfrm>
                <a:off x="620" y="261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5" name="Rectangle 537"/>
              <p:cNvSpPr>
                <a:spLocks noChangeArrowheads="1"/>
              </p:cNvSpPr>
              <p:nvPr/>
            </p:nvSpPr>
            <p:spPr bwMode="auto">
              <a:xfrm>
                <a:off x="620" y="262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6" name="Rectangle 538"/>
              <p:cNvSpPr>
                <a:spLocks noChangeArrowheads="1"/>
              </p:cNvSpPr>
              <p:nvPr/>
            </p:nvSpPr>
            <p:spPr bwMode="auto">
              <a:xfrm>
                <a:off x="620" y="264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7" name="Rectangle 539"/>
              <p:cNvSpPr>
                <a:spLocks noChangeArrowheads="1"/>
              </p:cNvSpPr>
              <p:nvPr/>
            </p:nvSpPr>
            <p:spPr bwMode="auto">
              <a:xfrm>
                <a:off x="620" y="2655"/>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8" name="Rectangle 540"/>
              <p:cNvSpPr>
                <a:spLocks noChangeArrowheads="1"/>
              </p:cNvSpPr>
              <p:nvPr/>
            </p:nvSpPr>
            <p:spPr bwMode="auto">
              <a:xfrm>
                <a:off x="620" y="266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49" name="Rectangle 541"/>
              <p:cNvSpPr>
                <a:spLocks noChangeArrowheads="1"/>
              </p:cNvSpPr>
              <p:nvPr/>
            </p:nvSpPr>
            <p:spPr bwMode="auto">
              <a:xfrm>
                <a:off x="620" y="268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0" name="Rectangle 542"/>
              <p:cNvSpPr>
                <a:spLocks noChangeArrowheads="1"/>
              </p:cNvSpPr>
              <p:nvPr/>
            </p:nvSpPr>
            <p:spPr bwMode="auto">
              <a:xfrm>
                <a:off x="620" y="269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1" name="Rectangle 543"/>
              <p:cNvSpPr>
                <a:spLocks noChangeArrowheads="1"/>
              </p:cNvSpPr>
              <p:nvPr/>
            </p:nvSpPr>
            <p:spPr bwMode="auto">
              <a:xfrm>
                <a:off x="620" y="271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2" name="Rectangle 544"/>
              <p:cNvSpPr>
                <a:spLocks noChangeArrowheads="1"/>
              </p:cNvSpPr>
              <p:nvPr/>
            </p:nvSpPr>
            <p:spPr bwMode="auto">
              <a:xfrm>
                <a:off x="620" y="2729"/>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3" name="Rectangle 545"/>
              <p:cNvSpPr>
                <a:spLocks noChangeArrowheads="1"/>
              </p:cNvSpPr>
              <p:nvPr/>
            </p:nvSpPr>
            <p:spPr bwMode="auto">
              <a:xfrm>
                <a:off x="620" y="274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4" name="Rectangle 546"/>
              <p:cNvSpPr>
                <a:spLocks noChangeArrowheads="1"/>
              </p:cNvSpPr>
              <p:nvPr/>
            </p:nvSpPr>
            <p:spPr bwMode="auto">
              <a:xfrm>
                <a:off x="620" y="2758"/>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5" name="Rectangle 547"/>
              <p:cNvSpPr>
                <a:spLocks noChangeArrowheads="1"/>
              </p:cNvSpPr>
              <p:nvPr/>
            </p:nvSpPr>
            <p:spPr bwMode="auto">
              <a:xfrm>
                <a:off x="620" y="277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6" name="Rectangle 548"/>
              <p:cNvSpPr>
                <a:spLocks noChangeArrowheads="1"/>
              </p:cNvSpPr>
              <p:nvPr/>
            </p:nvSpPr>
            <p:spPr bwMode="auto">
              <a:xfrm>
                <a:off x="620" y="2788"/>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7" name="Rectangle 549"/>
              <p:cNvSpPr>
                <a:spLocks noChangeArrowheads="1"/>
              </p:cNvSpPr>
              <p:nvPr/>
            </p:nvSpPr>
            <p:spPr bwMode="auto">
              <a:xfrm>
                <a:off x="620" y="2802"/>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8" name="Rectangle 550"/>
              <p:cNvSpPr>
                <a:spLocks noChangeArrowheads="1"/>
              </p:cNvSpPr>
              <p:nvPr/>
            </p:nvSpPr>
            <p:spPr bwMode="auto">
              <a:xfrm>
                <a:off x="620" y="281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59" name="Rectangle 551"/>
              <p:cNvSpPr>
                <a:spLocks noChangeArrowheads="1"/>
              </p:cNvSpPr>
              <p:nvPr/>
            </p:nvSpPr>
            <p:spPr bwMode="auto">
              <a:xfrm>
                <a:off x="620" y="283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0" name="Rectangle 552"/>
              <p:cNvSpPr>
                <a:spLocks noChangeArrowheads="1"/>
              </p:cNvSpPr>
              <p:nvPr/>
            </p:nvSpPr>
            <p:spPr bwMode="auto">
              <a:xfrm>
                <a:off x="620" y="284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1" name="Rectangle 553"/>
              <p:cNvSpPr>
                <a:spLocks noChangeArrowheads="1"/>
              </p:cNvSpPr>
              <p:nvPr/>
            </p:nvSpPr>
            <p:spPr bwMode="auto">
              <a:xfrm>
                <a:off x="620" y="286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2" name="Rectangle 554"/>
              <p:cNvSpPr>
                <a:spLocks noChangeArrowheads="1"/>
              </p:cNvSpPr>
              <p:nvPr/>
            </p:nvSpPr>
            <p:spPr bwMode="auto">
              <a:xfrm>
                <a:off x="620" y="2876"/>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3" name="Rectangle 555"/>
              <p:cNvSpPr>
                <a:spLocks noChangeArrowheads="1"/>
              </p:cNvSpPr>
              <p:nvPr/>
            </p:nvSpPr>
            <p:spPr bwMode="auto">
              <a:xfrm>
                <a:off x="620" y="289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4" name="Rectangle 556"/>
              <p:cNvSpPr>
                <a:spLocks noChangeArrowheads="1"/>
              </p:cNvSpPr>
              <p:nvPr/>
            </p:nvSpPr>
            <p:spPr bwMode="auto">
              <a:xfrm>
                <a:off x="620" y="290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5" name="Rectangle 557"/>
              <p:cNvSpPr>
                <a:spLocks noChangeArrowheads="1"/>
              </p:cNvSpPr>
              <p:nvPr/>
            </p:nvSpPr>
            <p:spPr bwMode="auto">
              <a:xfrm>
                <a:off x="620" y="292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6" name="Rectangle 558"/>
              <p:cNvSpPr>
                <a:spLocks noChangeArrowheads="1"/>
              </p:cNvSpPr>
              <p:nvPr/>
            </p:nvSpPr>
            <p:spPr bwMode="auto">
              <a:xfrm>
                <a:off x="620" y="2935"/>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7" name="Rectangle 559"/>
              <p:cNvSpPr>
                <a:spLocks noChangeArrowheads="1"/>
              </p:cNvSpPr>
              <p:nvPr/>
            </p:nvSpPr>
            <p:spPr bwMode="auto">
              <a:xfrm>
                <a:off x="620" y="294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8" name="Rectangle 560"/>
              <p:cNvSpPr>
                <a:spLocks noChangeArrowheads="1"/>
              </p:cNvSpPr>
              <p:nvPr/>
            </p:nvSpPr>
            <p:spPr bwMode="auto">
              <a:xfrm>
                <a:off x="620" y="296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69" name="Rectangle 561"/>
              <p:cNvSpPr>
                <a:spLocks noChangeArrowheads="1"/>
              </p:cNvSpPr>
              <p:nvPr/>
            </p:nvSpPr>
            <p:spPr bwMode="auto">
              <a:xfrm>
                <a:off x="620" y="297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0" name="Rectangle 562"/>
              <p:cNvSpPr>
                <a:spLocks noChangeArrowheads="1"/>
              </p:cNvSpPr>
              <p:nvPr/>
            </p:nvSpPr>
            <p:spPr bwMode="auto">
              <a:xfrm>
                <a:off x="620" y="299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1" name="Rectangle 563"/>
              <p:cNvSpPr>
                <a:spLocks noChangeArrowheads="1"/>
              </p:cNvSpPr>
              <p:nvPr/>
            </p:nvSpPr>
            <p:spPr bwMode="auto">
              <a:xfrm>
                <a:off x="620" y="3009"/>
                <a:ext cx="725" cy="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2" name="Rectangle 564"/>
              <p:cNvSpPr>
                <a:spLocks noChangeArrowheads="1"/>
              </p:cNvSpPr>
              <p:nvPr/>
            </p:nvSpPr>
            <p:spPr bwMode="auto">
              <a:xfrm>
                <a:off x="620" y="302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3" name="Rectangle 565"/>
              <p:cNvSpPr>
                <a:spLocks noChangeArrowheads="1"/>
              </p:cNvSpPr>
              <p:nvPr/>
            </p:nvSpPr>
            <p:spPr bwMode="auto">
              <a:xfrm>
                <a:off x="620" y="303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4" name="Rectangle 566"/>
              <p:cNvSpPr>
                <a:spLocks noChangeArrowheads="1"/>
              </p:cNvSpPr>
              <p:nvPr/>
            </p:nvSpPr>
            <p:spPr bwMode="auto">
              <a:xfrm>
                <a:off x="620" y="305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5" name="Rectangle 567"/>
              <p:cNvSpPr>
                <a:spLocks noChangeArrowheads="1"/>
              </p:cNvSpPr>
              <p:nvPr/>
            </p:nvSpPr>
            <p:spPr bwMode="auto">
              <a:xfrm>
                <a:off x="620" y="306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6" name="Rectangle 568"/>
              <p:cNvSpPr>
                <a:spLocks noChangeArrowheads="1"/>
              </p:cNvSpPr>
              <p:nvPr/>
            </p:nvSpPr>
            <p:spPr bwMode="auto">
              <a:xfrm>
                <a:off x="620" y="3082"/>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7" name="Rectangle 569"/>
              <p:cNvSpPr>
                <a:spLocks noChangeArrowheads="1"/>
              </p:cNvSpPr>
              <p:nvPr/>
            </p:nvSpPr>
            <p:spPr bwMode="auto">
              <a:xfrm>
                <a:off x="620" y="309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8" name="Rectangle 570"/>
              <p:cNvSpPr>
                <a:spLocks noChangeArrowheads="1"/>
              </p:cNvSpPr>
              <p:nvPr/>
            </p:nvSpPr>
            <p:spPr bwMode="auto">
              <a:xfrm>
                <a:off x="620" y="311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79" name="Rectangle 571"/>
              <p:cNvSpPr>
                <a:spLocks noChangeArrowheads="1"/>
              </p:cNvSpPr>
              <p:nvPr/>
            </p:nvSpPr>
            <p:spPr bwMode="auto">
              <a:xfrm>
                <a:off x="620" y="312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0" name="Rectangle 572"/>
              <p:cNvSpPr>
                <a:spLocks noChangeArrowheads="1"/>
              </p:cNvSpPr>
              <p:nvPr/>
            </p:nvSpPr>
            <p:spPr bwMode="auto">
              <a:xfrm>
                <a:off x="620" y="314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1" name="Rectangle 573"/>
              <p:cNvSpPr>
                <a:spLocks noChangeArrowheads="1"/>
              </p:cNvSpPr>
              <p:nvPr/>
            </p:nvSpPr>
            <p:spPr bwMode="auto">
              <a:xfrm>
                <a:off x="620" y="3156"/>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2" name="Rectangle 574"/>
              <p:cNvSpPr>
                <a:spLocks noChangeArrowheads="1"/>
              </p:cNvSpPr>
              <p:nvPr/>
            </p:nvSpPr>
            <p:spPr bwMode="auto">
              <a:xfrm>
                <a:off x="620" y="317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3" name="Rectangle 575"/>
              <p:cNvSpPr>
                <a:spLocks noChangeArrowheads="1"/>
              </p:cNvSpPr>
              <p:nvPr/>
            </p:nvSpPr>
            <p:spPr bwMode="auto">
              <a:xfrm>
                <a:off x="620" y="318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4" name="Rectangle 576"/>
              <p:cNvSpPr>
                <a:spLocks noChangeArrowheads="1"/>
              </p:cNvSpPr>
              <p:nvPr/>
            </p:nvSpPr>
            <p:spPr bwMode="auto">
              <a:xfrm>
                <a:off x="620" y="3200"/>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5" name="Rectangle 577"/>
              <p:cNvSpPr>
                <a:spLocks noChangeArrowheads="1"/>
              </p:cNvSpPr>
              <p:nvPr/>
            </p:nvSpPr>
            <p:spPr bwMode="auto">
              <a:xfrm>
                <a:off x="620" y="321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6" name="Rectangle 578"/>
              <p:cNvSpPr>
                <a:spLocks noChangeArrowheads="1"/>
              </p:cNvSpPr>
              <p:nvPr/>
            </p:nvSpPr>
            <p:spPr bwMode="auto">
              <a:xfrm>
                <a:off x="620" y="3229"/>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7" name="Rectangle 579"/>
              <p:cNvSpPr>
                <a:spLocks noChangeArrowheads="1"/>
              </p:cNvSpPr>
              <p:nvPr/>
            </p:nvSpPr>
            <p:spPr bwMode="auto">
              <a:xfrm>
                <a:off x="620" y="324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8" name="Rectangle 580"/>
              <p:cNvSpPr>
                <a:spLocks noChangeArrowheads="1"/>
              </p:cNvSpPr>
              <p:nvPr/>
            </p:nvSpPr>
            <p:spPr bwMode="auto">
              <a:xfrm>
                <a:off x="620" y="3258"/>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89" name="Rectangle 581"/>
              <p:cNvSpPr>
                <a:spLocks noChangeArrowheads="1"/>
              </p:cNvSpPr>
              <p:nvPr/>
            </p:nvSpPr>
            <p:spPr bwMode="auto">
              <a:xfrm>
                <a:off x="620" y="327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0" name="Rectangle 582"/>
              <p:cNvSpPr>
                <a:spLocks noChangeArrowheads="1"/>
              </p:cNvSpPr>
              <p:nvPr/>
            </p:nvSpPr>
            <p:spPr bwMode="auto">
              <a:xfrm>
                <a:off x="620" y="3288"/>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1" name="Rectangle 583"/>
              <p:cNvSpPr>
                <a:spLocks noChangeArrowheads="1"/>
              </p:cNvSpPr>
              <p:nvPr/>
            </p:nvSpPr>
            <p:spPr bwMode="auto">
              <a:xfrm>
                <a:off x="620" y="3303"/>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2" name="Rectangle 584"/>
              <p:cNvSpPr>
                <a:spLocks noChangeArrowheads="1"/>
              </p:cNvSpPr>
              <p:nvPr/>
            </p:nvSpPr>
            <p:spPr bwMode="auto">
              <a:xfrm>
                <a:off x="620" y="331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3" name="Rectangle 585"/>
              <p:cNvSpPr>
                <a:spLocks noChangeArrowheads="1"/>
              </p:cNvSpPr>
              <p:nvPr/>
            </p:nvSpPr>
            <p:spPr bwMode="auto">
              <a:xfrm>
                <a:off x="620" y="333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4" name="Rectangle 586"/>
              <p:cNvSpPr>
                <a:spLocks noChangeArrowheads="1"/>
              </p:cNvSpPr>
              <p:nvPr/>
            </p:nvSpPr>
            <p:spPr bwMode="auto">
              <a:xfrm>
                <a:off x="620" y="334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5" name="Rectangle 587"/>
              <p:cNvSpPr>
                <a:spLocks noChangeArrowheads="1"/>
              </p:cNvSpPr>
              <p:nvPr/>
            </p:nvSpPr>
            <p:spPr bwMode="auto">
              <a:xfrm>
                <a:off x="620" y="3362"/>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6" name="Rectangle 588"/>
              <p:cNvSpPr>
                <a:spLocks noChangeArrowheads="1"/>
              </p:cNvSpPr>
              <p:nvPr/>
            </p:nvSpPr>
            <p:spPr bwMode="auto">
              <a:xfrm>
                <a:off x="620" y="337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7" name="Rectangle 589"/>
              <p:cNvSpPr>
                <a:spLocks noChangeArrowheads="1"/>
              </p:cNvSpPr>
              <p:nvPr/>
            </p:nvSpPr>
            <p:spPr bwMode="auto">
              <a:xfrm>
                <a:off x="620" y="339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8" name="Rectangle 590"/>
              <p:cNvSpPr>
                <a:spLocks noChangeArrowheads="1"/>
              </p:cNvSpPr>
              <p:nvPr/>
            </p:nvSpPr>
            <p:spPr bwMode="auto">
              <a:xfrm>
                <a:off x="620" y="3406"/>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99" name="Rectangle 591"/>
              <p:cNvSpPr>
                <a:spLocks noChangeArrowheads="1"/>
              </p:cNvSpPr>
              <p:nvPr/>
            </p:nvSpPr>
            <p:spPr bwMode="auto">
              <a:xfrm>
                <a:off x="620" y="342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0" name="Rectangle 592"/>
              <p:cNvSpPr>
                <a:spLocks noChangeArrowheads="1"/>
              </p:cNvSpPr>
              <p:nvPr/>
            </p:nvSpPr>
            <p:spPr bwMode="auto">
              <a:xfrm>
                <a:off x="620" y="343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1" name="Rectangle 593"/>
              <p:cNvSpPr>
                <a:spLocks noChangeArrowheads="1"/>
              </p:cNvSpPr>
              <p:nvPr/>
            </p:nvSpPr>
            <p:spPr bwMode="auto">
              <a:xfrm>
                <a:off x="620" y="3450"/>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2" name="Rectangle 594"/>
              <p:cNvSpPr>
                <a:spLocks noChangeArrowheads="1"/>
              </p:cNvSpPr>
              <p:nvPr/>
            </p:nvSpPr>
            <p:spPr bwMode="auto">
              <a:xfrm>
                <a:off x="620" y="346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3" name="Rectangle 595"/>
              <p:cNvSpPr>
                <a:spLocks noChangeArrowheads="1"/>
              </p:cNvSpPr>
              <p:nvPr/>
            </p:nvSpPr>
            <p:spPr bwMode="auto">
              <a:xfrm>
                <a:off x="620" y="347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4" name="Rectangle 596"/>
              <p:cNvSpPr>
                <a:spLocks noChangeArrowheads="1"/>
              </p:cNvSpPr>
              <p:nvPr/>
            </p:nvSpPr>
            <p:spPr bwMode="auto">
              <a:xfrm>
                <a:off x="620" y="349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5" name="Rectangle 597"/>
              <p:cNvSpPr>
                <a:spLocks noChangeArrowheads="1"/>
              </p:cNvSpPr>
              <p:nvPr/>
            </p:nvSpPr>
            <p:spPr bwMode="auto">
              <a:xfrm>
                <a:off x="620" y="3509"/>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6" name="Rectangle 598"/>
              <p:cNvSpPr>
                <a:spLocks noChangeArrowheads="1"/>
              </p:cNvSpPr>
              <p:nvPr/>
            </p:nvSpPr>
            <p:spPr bwMode="auto">
              <a:xfrm>
                <a:off x="620" y="352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7" name="Rectangle 599"/>
              <p:cNvSpPr>
                <a:spLocks noChangeArrowheads="1"/>
              </p:cNvSpPr>
              <p:nvPr/>
            </p:nvSpPr>
            <p:spPr bwMode="auto">
              <a:xfrm>
                <a:off x="620" y="3538"/>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8" name="Rectangle 600"/>
              <p:cNvSpPr>
                <a:spLocks noChangeArrowheads="1"/>
              </p:cNvSpPr>
              <p:nvPr/>
            </p:nvSpPr>
            <p:spPr bwMode="auto">
              <a:xfrm>
                <a:off x="620" y="355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09" name="Rectangle 601"/>
              <p:cNvSpPr>
                <a:spLocks noChangeArrowheads="1"/>
              </p:cNvSpPr>
              <p:nvPr/>
            </p:nvSpPr>
            <p:spPr bwMode="auto">
              <a:xfrm>
                <a:off x="620" y="3568"/>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0" name="Rectangle 602"/>
              <p:cNvSpPr>
                <a:spLocks noChangeArrowheads="1"/>
              </p:cNvSpPr>
              <p:nvPr/>
            </p:nvSpPr>
            <p:spPr bwMode="auto">
              <a:xfrm>
                <a:off x="620" y="3583"/>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1" name="Rectangle 603"/>
              <p:cNvSpPr>
                <a:spLocks noChangeArrowheads="1"/>
              </p:cNvSpPr>
              <p:nvPr/>
            </p:nvSpPr>
            <p:spPr bwMode="auto">
              <a:xfrm>
                <a:off x="620" y="359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2" name="Rectangle 604"/>
              <p:cNvSpPr>
                <a:spLocks noChangeArrowheads="1"/>
              </p:cNvSpPr>
              <p:nvPr/>
            </p:nvSpPr>
            <p:spPr bwMode="auto">
              <a:xfrm>
                <a:off x="620" y="3612"/>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3" name="Rectangle 605"/>
              <p:cNvSpPr>
                <a:spLocks noChangeArrowheads="1"/>
              </p:cNvSpPr>
              <p:nvPr/>
            </p:nvSpPr>
            <p:spPr bwMode="auto">
              <a:xfrm>
                <a:off x="620" y="362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4" name="Rectangle 606"/>
              <p:cNvSpPr>
                <a:spLocks noChangeArrowheads="1"/>
              </p:cNvSpPr>
              <p:nvPr/>
            </p:nvSpPr>
            <p:spPr bwMode="auto">
              <a:xfrm>
                <a:off x="620" y="364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5" name="Rectangle 607"/>
              <p:cNvSpPr>
                <a:spLocks noChangeArrowheads="1"/>
              </p:cNvSpPr>
              <p:nvPr/>
            </p:nvSpPr>
            <p:spPr bwMode="auto">
              <a:xfrm>
                <a:off x="620" y="3656"/>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6" name="Rectangle 608"/>
              <p:cNvSpPr>
                <a:spLocks noChangeArrowheads="1"/>
              </p:cNvSpPr>
              <p:nvPr/>
            </p:nvSpPr>
            <p:spPr bwMode="auto">
              <a:xfrm>
                <a:off x="620" y="367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7" name="Rectangle 609"/>
              <p:cNvSpPr>
                <a:spLocks noChangeArrowheads="1"/>
              </p:cNvSpPr>
              <p:nvPr/>
            </p:nvSpPr>
            <p:spPr bwMode="auto">
              <a:xfrm>
                <a:off x="620" y="368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8" name="Rectangle 610"/>
              <p:cNvSpPr>
                <a:spLocks noChangeArrowheads="1"/>
              </p:cNvSpPr>
              <p:nvPr/>
            </p:nvSpPr>
            <p:spPr bwMode="auto">
              <a:xfrm>
                <a:off x="620" y="3700"/>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19" name="Rectangle 611"/>
              <p:cNvSpPr>
                <a:spLocks noChangeArrowheads="1"/>
              </p:cNvSpPr>
              <p:nvPr/>
            </p:nvSpPr>
            <p:spPr bwMode="auto">
              <a:xfrm>
                <a:off x="620" y="3715"/>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0" name="Rectangle 612"/>
              <p:cNvSpPr>
                <a:spLocks noChangeArrowheads="1"/>
              </p:cNvSpPr>
              <p:nvPr/>
            </p:nvSpPr>
            <p:spPr bwMode="auto">
              <a:xfrm>
                <a:off x="620" y="3730"/>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1" name="Rectangle 613"/>
              <p:cNvSpPr>
                <a:spLocks noChangeArrowheads="1"/>
              </p:cNvSpPr>
              <p:nvPr/>
            </p:nvSpPr>
            <p:spPr bwMode="auto">
              <a:xfrm>
                <a:off x="620" y="374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2" name="Rectangle 614"/>
              <p:cNvSpPr>
                <a:spLocks noChangeArrowheads="1"/>
              </p:cNvSpPr>
              <p:nvPr/>
            </p:nvSpPr>
            <p:spPr bwMode="auto">
              <a:xfrm>
                <a:off x="620" y="3759"/>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3" name="Rectangle 615"/>
              <p:cNvSpPr>
                <a:spLocks noChangeArrowheads="1"/>
              </p:cNvSpPr>
              <p:nvPr/>
            </p:nvSpPr>
            <p:spPr bwMode="auto">
              <a:xfrm>
                <a:off x="620" y="3774"/>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4" name="Rectangle 616"/>
              <p:cNvSpPr>
                <a:spLocks noChangeArrowheads="1"/>
              </p:cNvSpPr>
              <p:nvPr/>
            </p:nvSpPr>
            <p:spPr bwMode="auto">
              <a:xfrm>
                <a:off x="620" y="3789"/>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5" name="Rectangle 617"/>
              <p:cNvSpPr>
                <a:spLocks noChangeArrowheads="1"/>
              </p:cNvSpPr>
              <p:nvPr/>
            </p:nvSpPr>
            <p:spPr bwMode="auto">
              <a:xfrm>
                <a:off x="620" y="3803"/>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6" name="Rectangle 618"/>
              <p:cNvSpPr>
                <a:spLocks noChangeArrowheads="1"/>
              </p:cNvSpPr>
              <p:nvPr/>
            </p:nvSpPr>
            <p:spPr bwMode="auto">
              <a:xfrm>
                <a:off x="620" y="3818"/>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7" name="Rectangle 619"/>
              <p:cNvSpPr>
                <a:spLocks noChangeArrowheads="1"/>
              </p:cNvSpPr>
              <p:nvPr/>
            </p:nvSpPr>
            <p:spPr bwMode="auto">
              <a:xfrm>
                <a:off x="620" y="383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8" name="Rectangle 620"/>
              <p:cNvSpPr>
                <a:spLocks noChangeArrowheads="1"/>
              </p:cNvSpPr>
              <p:nvPr/>
            </p:nvSpPr>
            <p:spPr bwMode="auto">
              <a:xfrm>
                <a:off x="620" y="3847"/>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29" name="Rectangle 621"/>
              <p:cNvSpPr>
                <a:spLocks noChangeArrowheads="1"/>
              </p:cNvSpPr>
              <p:nvPr/>
            </p:nvSpPr>
            <p:spPr bwMode="auto">
              <a:xfrm>
                <a:off x="620" y="3862"/>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0" name="Rectangle 622"/>
              <p:cNvSpPr>
                <a:spLocks noChangeArrowheads="1"/>
              </p:cNvSpPr>
              <p:nvPr/>
            </p:nvSpPr>
            <p:spPr bwMode="auto">
              <a:xfrm>
                <a:off x="620" y="3877"/>
                <a:ext cx="725" cy="1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1" name="Rectangle 623"/>
              <p:cNvSpPr>
                <a:spLocks noChangeArrowheads="1"/>
              </p:cNvSpPr>
              <p:nvPr/>
            </p:nvSpPr>
            <p:spPr bwMode="auto">
              <a:xfrm>
                <a:off x="620" y="3891"/>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2" name="Rectangle 624"/>
              <p:cNvSpPr>
                <a:spLocks noChangeArrowheads="1"/>
              </p:cNvSpPr>
              <p:nvPr/>
            </p:nvSpPr>
            <p:spPr bwMode="auto">
              <a:xfrm>
                <a:off x="620" y="3906"/>
                <a:ext cx="725" cy="1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531" name="Group 723"/>
            <p:cNvGrpSpPr>
              <a:grpSpLocks/>
            </p:cNvGrpSpPr>
            <p:nvPr/>
          </p:nvGrpSpPr>
          <p:grpSpPr bwMode="auto">
            <a:xfrm>
              <a:off x="2481263" y="5451475"/>
              <a:ext cx="1155700" cy="773113"/>
              <a:chOff x="1563" y="3482"/>
              <a:chExt cx="728" cy="439"/>
            </a:xfrm>
          </p:grpSpPr>
          <p:sp>
            <p:nvSpPr>
              <p:cNvPr id="504435" name="Rectangle 627"/>
              <p:cNvSpPr>
                <a:spLocks noChangeArrowheads="1"/>
              </p:cNvSpPr>
              <p:nvPr/>
            </p:nvSpPr>
            <p:spPr bwMode="auto">
              <a:xfrm>
                <a:off x="1563" y="348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6" name="Rectangle 628"/>
              <p:cNvSpPr>
                <a:spLocks noChangeArrowheads="1"/>
              </p:cNvSpPr>
              <p:nvPr/>
            </p:nvSpPr>
            <p:spPr bwMode="auto">
              <a:xfrm>
                <a:off x="1563" y="348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7" name="Rectangle 629"/>
              <p:cNvSpPr>
                <a:spLocks noChangeArrowheads="1"/>
              </p:cNvSpPr>
              <p:nvPr/>
            </p:nvSpPr>
            <p:spPr bwMode="auto">
              <a:xfrm>
                <a:off x="1563" y="349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8" name="Rectangle 630"/>
              <p:cNvSpPr>
                <a:spLocks noChangeArrowheads="1"/>
              </p:cNvSpPr>
              <p:nvPr/>
            </p:nvSpPr>
            <p:spPr bwMode="auto">
              <a:xfrm>
                <a:off x="1563" y="349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39" name="Rectangle 631"/>
              <p:cNvSpPr>
                <a:spLocks noChangeArrowheads="1"/>
              </p:cNvSpPr>
              <p:nvPr/>
            </p:nvSpPr>
            <p:spPr bwMode="auto">
              <a:xfrm>
                <a:off x="1563" y="350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0" name="Rectangle 632"/>
              <p:cNvSpPr>
                <a:spLocks noChangeArrowheads="1"/>
              </p:cNvSpPr>
              <p:nvPr/>
            </p:nvSpPr>
            <p:spPr bwMode="auto">
              <a:xfrm>
                <a:off x="1563" y="350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1" name="Rectangle 633"/>
              <p:cNvSpPr>
                <a:spLocks noChangeArrowheads="1"/>
              </p:cNvSpPr>
              <p:nvPr/>
            </p:nvSpPr>
            <p:spPr bwMode="auto">
              <a:xfrm>
                <a:off x="1563" y="350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2" name="Rectangle 634"/>
              <p:cNvSpPr>
                <a:spLocks noChangeArrowheads="1"/>
              </p:cNvSpPr>
              <p:nvPr/>
            </p:nvSpPr>
            <p:spPr bwMode="auto">
              <a:xfrm>
                <a:off x="1563" y="351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3" name="Rectangle 635"/>
              <p:cNvSpPr>
                <a:spLocks noChangeArrowheads="1"/>
              </p:cNvSpPr>
              <p:nvPr/>
            </p:nvSpPr>
            <p:spPr bwMode="auto">
              <a:xfrm>
                <a:off x="1563" y="351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4" name="Rectangle 636"/>
              <p:cNvSpPr>
                <a:spLocks noChangeArrowheads="1"/>
              </p:cNvSpPr>
              <p:nvPr/>
            </p:nvSpPr>
            <p:spPr bwMode="auto">
              <a:xfrm>
                <a:off x="1563" y="352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5" name="Rectangle 637"/>
              <p:cNvSpPr>
                <a:spLocks noChangeArrowheads="1"/>
              </p:cNvSpPr>
              <p:nvPr/>
            </p:nvSpPr>
            <p:spPr bwMode="auto">
              <a:xfrm>
                <a:off x="1563" y="352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6" name="Rectangle 638"/>
              <p:cNvSpPr>
                <a:spLocks noChangeArrowheads="1"/>
              </p:cNvSpPr>
              <p:nvPr/>
            </p:nvSpPr>
            <p:spPr bwMode="auto">
              <a:xfrm>
                <a:off x="1563" y="353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7" name="Rectangle 639"/>
              <p:cNvSpPr>
                <a:spLocks noChangeArrowheads="1"/>
              </p:cNvSpPr>
              <p:nvPr/>
            </p:nvSpPr>
            <p:spPr bwMode="auto">
              <a:xfrm>
                <a:off x="1563" y="353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8" name="Rectangle 640"/>
              <p:cNvSpPr>
                <a:spLocks noChangeArrowheads="1"/>
              </p:cNvSpPr>
              <p:nvPr/>
            </p:nvSpPr>
            <p:spPr bwMode="auto">
              <a:xfrm>
                <a:off x="1563" y="354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49" name="Rectangle 641"/>
              <p:cNvSpPr>
                <a:spLocks noChangeArrowheads="1"/>
              </p:cNvSpPr>
              <p:nvPr/>
            </p:nvSpPr>
            <p:spPr bwMode="auto">
              <a:xfrm>
                <a:off x="1563" y="354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0" name="Rectangle 642"/>
              <p:cNvSpPr>
                <a:spLocks noChangeArrowheads="1"/>
              </p:cNvSpPr>
              <p:nvPr/>
            </p:nvSpPr>
            <p:spPr bwMode="auto">
              <a:xfrm>
                <a:off x="1563" y="355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1" name="Rectangle 643"/>
              <p:cNvSpPr>
                <a:spLocks noChangeArrowheads="1"/>
              </p:cNvSpPr>
              <p:nvPr/>
            </p:nvSpPr>
            <p:spPr bwMode="auto">
              <a:xfrm>
                <a:off x="1563" y="355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2" name="Rectangle 644"/>
              <p:cNvSpPr>
                <a:spLocks noChangeArrowheads="1"/>
              </p:cNvSpPr>
              <p:nvPr/>
            </p:nvSpPr>
            <p:spPr bwMode="auto">
              <a:xfrm>
                <a:off x="1563" y="356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3" name="Rectangle 645"/>
              <p:cNvSpPr>
                <a:spLocks noChangeArrowheads="1"/>
              </p:cNvSpPr>
              <p:nvPr/>
            </p:nvSpPr>
            <p:spPr bwMode="auto">
              <a:xfrm>
                <a:off x="1563" y="356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4" name="Rectangle 646"/>
              <p:cNvSpPr>
                <a:spLocks noChangeArrowheads="1"/>
              </p:cNvSpPr>
              <p:nvPr/>
            </p:nvSpPr>
            <p:spPr bwMode="auto">
              <a:xfrm>
                <a:off x="1563" y="356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5" name="Rectangle 647"/>
              <p:cNvSpPr>
                <a:spLocks noChangeArrowheads="1"/>
              </p:cNvSpPr>
              <p:nvPr/>
            </p:nvSpPr>
            <p:spPr bwMode="auto">
              <a:xfrm>
                <a:off x="1563" y="357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6" name="Rectangle 648"/>
              <p:cNvSpPr>
                <a:spLocks noChangeArrowheads="1"/>
              </p:cNvSpPr>
              <p:nvPr/>
            </p:nvSpPr>
            <p:spPr bwMode="auto">
              <a:xfrm>
                <a:off x="1563" y="357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7" name="Rectangle 649"/>
              <p:cNvSpPr>
                <a:spLocks noChangeArrowheads="1"/>
              </p:cNvSpPr>
              <p:nvPr/>
            </p:nvSpPr>
            <p:spPr bwMode="auto">
              <a:xfrm>
                <a:off x="1563" y="358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8" name="Rectangle 650"/>
              <p:cNvSpPr>
                <a:spLocks noChangeArrowheads="1"/>
              </p:cNvSpPr>
              <p:nvPr/>
            </p:nvSpPr>
            <p:spPr bwMode="auto">
              <a:xfrm>
                <a:off x="1563" y="358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59" name="Rectangle 651"/>
              <p:cNvSpPr>
                <a:spLocks noChangeArrowheads="1"/>
              </p:cNvSpPr>
              <p:nvPr/>
            </p:nvSpPr>
            <p:spPr bwMode="auto">
              <a:xfrm>
                <a:off x="1563" y="359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0" name="Rectangle 652"/>
              <p:cNvSpPr>
                <a:spLocks noChangeArrowheads="1"/>
              </p:cNvSpPr>
              <p:nvPr/>
            </p:nvSpPr>
            <p:spPr bwMode="auto">
              <a:xfrm>
                <a:off x="1563" y="359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1" name="Rectangle 653"/>
              <p:cNvSpPr>
                <a:spLocks noChangeArrowheads="1"/>
              </p:cNvSpPr>
              <p:nvPr/>
            </p:nvSpPr>
            <p:spPr bwMode="auto">
              <a:xfrm>
                <a:off x="1563" y="360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2" name="Rectangle 654"/>
              <p:cNvSpPr>
                <a:spLocks noChangeArrowheads="1"/>
              </p:cNvSpPr>
              <p:nvPr/>
            </p:nvSpPr>
            <p:spPr bwMode="auto">
              <a:xfrm>
                <a:off x="1563" y="360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3" name="Rectangle 655"/>
              <p:cNvSpPr>
                <a:spLocks noChangeArrowheads="1"/>
              </p:cNvSpPr>
              <p:nvPr/>
            </p:nvSpPr>
            <p:spPr bwMode="auto">
              <a:xfrm>
                <a:off x="1563" y="361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4" name="Rectangle 656"/>
              <p:cNvSpPr>
                <a:spLocks noChangeArrowheads="1"/>
              </p:cNvSpPr>
              <p:nvPr/>
            </p:nvSpPr>
            <p:spPr bwMode="auto">
              <a:xfrm>
                <a:off x="1563" y="361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5" name="Rectangle 657"/>
              <p:cNvSpPr>
                <a:spLocks noChangeArrowheads="1"/>
              </p:cNvSpPr>
              <p:nvPr/>
            </p:nvSpPr>
            <p:spPr bwMode="auto">
              <a:xfrm>
                <a:off x="1563" y="361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6" name="Rectangle 658"/>
              <p:cNvSpPr>
                <a:spLocks noChangeArrowheads="1"/>
              </p:cNvSpPr>
              <p:nvPr/>
            </p:nvSpPr>
            <p:spPr bwMode="auto">
              <a:xfrm>
                <a:off x="1563" y="362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7" name="Rectangle 659"/>
              <p:cNvSpPr>
                <a:spLocks noChangeArrowheads="1"/>
              </p:cNvSpPr>
              <p:nvPr/>
            </p:nvSpPr>
            <p:spPr bwMode="auto">
              <a:xfrm>
                <a:off x="1563" y="362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8" name="Rectangle 660"/>
              <p:cNvSpPr>
                <a:spLocks noChangeArrowheads="1"/>
              </p:cNvSpPr>
              <p:nvPr/>
            </p:nvSpPr>
            <p:spPr bwMode="auto">
              <a:xfrm>
                <a:off x="1563" y="363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69" name="Rectangle 661"/>
              <p:cNvSpPr>
                <a:spLocks noChangeArrowheads="1"/>
              </p:cNvSpPr>
              <p:nvPr/>
            </p:nvSpPr>
            <p:spPr bwMode="auto">
              <a:xfrm>
                <a:off x="1563" y="363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0" name="Rectangle 662"/>
              <p:cNvSpPr>
                <a:spLocks noChangeArrowheads="1"/>
              </p:cNvSpPr>
              <p:nvPr/>
            </p:nvSpPr>
            <p:spPr bwMode="auto">
              <a:xfrm>
                <a:off x="1563" y="364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1" name="Rectangle 663"/>
              <p:cNvSpPr>
                <a:spLocks noChangeArrowheads="1"/>
              </p:cNvSpPr>
              <p:nvPr/>
            </p:nvSpPr>
            <p:spPr bwMode="auto">
              <a:xfrm>
                <a:off x="1563" y="364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2" name="Rectangle 664"/>
              <p:cNvSpPr>
                <a:spLocks noChangeArrowheads="1"/>
              </p:cNvSpPr>
              <p:nvPr/>
            </p:nvSpPr>
            <p:spPr bwMode="auto">
              <a:xfrm>
                <a:off x="1563" y="365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3" name="Rectangle 665"/>
              <p:cNvSpPr>
                <a:spLocks noChangeArrowheads="1"/>
              </p:cNvSpPr>
              <p:nvPr/>
            </p:nvSpPr>
            <p:spPr bwMode="auto">
              <a:xfrm>
                <a:off x="1563" y="365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4" name="Rectangle 666"/>
              <p:cNvSpPr>
                <a:spLocks noChangeArrowheads="1"/>
              </p:cNvSpPr>
              <p:nvPr/>
            </p:nvSpPr>
            <p:spPr bwMode="auto">
              <a:xfrm>
                <a:off x="1563" y="366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5" name="Rectangle 667"/>
              <p:cNvSpPr>
                <a:spLocks noChangeArrowheads="1"/>
              </p:cNvSpPr>
              <p:nvPr/>
            </p:nvSpPr>
            <p:spPr bwMode="auto">
              <a:xfrm>
                <a:off x="1563" y="366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6" name="Rectangle 668"/>
              <p:cNvSpPr>
                <a:spLocks noChangeArrowheads="1"/>
              </p:cNvSpPr>
              <p:nvPr/>
            </p:nvSpPr>
            <p:spPr bwMode="auto">
              <a:xfrm>
                <a:off x="1563" y="366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7" name="Rectangle 669"/>
              <p:cNvSpPr>
                <a:spLocks noChangeArrowheads="1"/>
              </p:cNvSpPr>
              <p:nvPr/>
            </p:nvSpPr>
            <p:spPr bwMode="auto">
              <a:xfrm>
                <a:off x="1563" y="367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8" name="Rectangle 670"/>
              <p:cNvSpPr>
                <a:spLocks noChangeArrowheads="1"/>
              </p:cNvSpPr>
              <p:nvPr/>
            </p:nvSpPr>
            <p:spPr bwMode="auto">
              <a:xfrm>
                <a:off x="1563" y="367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79" name="Rectangle 671"/>
              <p:cNvSpPr>
                <a:spLocks noChangeArrowheads="1"/>
              </p:cNvSpPr>
              <p:nvPr/>
            </p:nvSpPr>
            <p:spPr bwMode="auto">
              <a:xfrm>
                <a:off x="1563" y="368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0" name="Rectangle 672"/>
              <p:cNvSpPr>
                <a:spLocks noChangeArrowheads="1"/>
              </p:cNvSpPr>
              <p:nvPr/>
            </p:nvSpPr>
            <p:spPr bwMode="auto">
              <a:xfrm>
                <a:off x="1563" y="368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1" name="Rectangle 673"/>
              <p:cNvSpPr>
                <a:spLocks noChangeArrowheads="1"/>
              </p:cNvSpPr>
              <p:nvPr/>
            </p:nvSpPr>
            <p:spPr bwMode="auto">
              <a:xfrm>
                <a:off x="1563" y="369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2" name="Rectangle 674"/>
              <p:cNvSpPr>
                <a:spLocks noChangeArrowheads="1"/>
              </p:cNvSpPr>
              <p:nvPr/>
            </p:nvSpPr>
            <p:spPr bwMode="auto">
              <a:xfrm>
                <a:off x="1563" y="369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3" name="Rectangle 675"/>
              <p:cNvSpPr>
                <a:spLocks noChangeArrowheads="1"/>
              </p:cNvSpPr>
              <p:nvPr/>
            </p:nvSpPr>
            <p:spPr bwMode="auto">
              <a:xfrm>
                <a:off x="1563" y="370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4" name="Rectangle 676"/>
              <p:cNvSpPr>
                <a:spLocks noChangeArrowheads="1"/>
              </p:cNvSpPr>
              <p:nvPr/>
            </p:nvSpPr>
            <p:spPr bwMode="auto">
              <a:xfrm>
                <a:off x="1563" y="370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5" name="Rectangle 677"/>
              <p:cNvSpPr>
                <a:spLocks noChangeArrowheads="1"/>
              </p:cNvSpPr>
              <p:nvPr/>
            </p:nvSpPr>
            <p:spPr bwMode="auto">
              <a:xfrm>
                <a:off x="1563" y="371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6" name="Rectangle 678"/>
              <p:cNvSpPr>
                <a:spLocks noChangeArrowheads="1"/>
              </p:cNvSpPr>
              <p:nvPr/>
            </p:nvSpPr>
            <p:spPr bwMode="auto">
              <a:xfrm>
                <a:off x="1563" y="371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7" name="Rectangle 679"/>
              <p:cNvSpPr>
                <a:spLocks noChangeArrowheads="1"/>
              </p:cNvSpPr>
              <p:nvPr/>
            </p:nvSpPr>
            <p:spPr bwMode="auto">
              <a:xfrm>
                <a:off x="1563" y="372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8" name="Rectangle 680"/>
              <p:cNvSpPr>
                <a:spLocks noChangeArrowheads="1"/>
              </p:cNvSpPr>
              <p:nvPr/>
            </p:nvSpPr>
            <p:spPr bwMode="auto">
              <a:xfrm>
                <a:off x="1563" y="372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89" name="Rectangle 681"/>
              <p:cNvSpPr>
                <a:spLocks noChangeArrowheads="1"/>
              </p:cNvSpPr>
              <p:nvPr/>
            </p:nvSpPr>
            <p:spPr bwMode="auto">
              <a:xfrm>
                <a:off x="1563" y="372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0" name="Rectangle 682"/>
              <p:cNvSpPr>
                <a:spLocks noChangeArrowheads="1"/>
              </p:cNvSpPr>
              <p:nvPr/>
            </p:nvSpPr>
            <p:spPr bwMode="auto">
              <a:xfrm>
                <a:off x="1563" y="373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1" name="Rectangle 683"/>
              <p:cNvSpPr>
                <a:spLocks noChangeArrowheads="1"/>
              </p:cNvSpPr>
              <p:nvPr/>
            </p:nvSpPr>
            <p:spPr bwMode="auto">
              <a:xfrm>
                <a:off x="1563" y="373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2" name="Rectangle 684"/>
              <p:cNvSpPr>
                <a:spLocks noChangeArrowheads="1"/>
              </p:cNvSpPr>
              <p:nvPr/>
            </p:nvSpPr>
            <p:spPr bwMode="auto">
              <a:xfrm>
                <a:off x="1563" y="374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3" name="Rectangle 685"/>
              <p:cNvSpPr>
                <a:spLocks noChangeArrowheads="1"/>
              </p:cNvSpPr>
              <p:nvPr/>
            </p:nvSpPr>
            <p:spPr bwMode="auto">
              <a:xfrm>
                <a:off x="1563" y="374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4" name="Rectangle 686"/>
              <p:cNvSpPr>
                <a:spLocks noChangeArrowheads="1"/>
              </p:cNvSpPr>
              <p:nvPr/>
            </p:nvSpPr>
            <p:spPr bwMode="auto">
              <a:xfrm>
                <a:off x="1563" y="375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5" name="Rectangle 687"/>
              <p:cNvSpPr>
                <a:spLocks noChangeArrowheads="1"/>
              </p:cNvSpPr>
              <p:nvPr/>
            </p:nvSpPr>
            <p:spPr bwMode="auto">
              <a:xfrm>
                <a:off x="1563" y="375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6" name="Rectangle 688"/>
              <p:cNvSpPr>
                <a:spLocks noChangeArrowheads="1"/>
              </p:cNvSpPr>
              <p:nvPr/>
            </p:nvSpPr>
            <p:spPr bwMode="auto">
              <a:xfrm>
                <a:off x="1563" y="376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7" name="Rectangle 689"/>
              <p:cNvSpPr>
                <a:spLocks noChangeArrowheads="1"/>
              </p:cNvSpPr>
              <p:nvPr/>
            </p:nvSpPr>
            <p:spPr bwMode="auto">
              <a:xfrm>
                <a:off x="1563" y="376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8" name="Rectangle 690"/>
              <p:cNvSpPr>
                <a:spLocks noChangeArrowheads="1"/>
              </p:cNvSpPr>
              <p:nvPr/>
            </p:nvSpPr>
            <p:spPr bwMode="auto">
              <a:xfrm>
                <a:off x="1563" y="377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499" name="Rectangle 691"/>
              <p:cNvSpPr>
                <a:spLocks noChangeArrowheads="1"/>
              </p:cNvSpPr>
              <p:nvPr/>
            </p:nvSpPr>
            <p:spPr bwMode="auto">
              <a:xfrm>
                <a:off x="1563" y="377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0" name="Rectangle 692"/>
              <p:cNvSpPr>
                <a:spLocks noChangeArrowheads="1"/>
              </p:cNvSpPr>
              <p:nvPr/>
            </p:nvSpPr>
            <p:spPr bwMode="auto">
              <a:xfrm>
                <a:off x="1563" y="377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1" name="Rectangle 693"/>
              <p:cNvSpPr>
                <a:spLocks noChangeArrowheads="1"/>
              </p:cNvSpPr>
              <p:nvPr/>
            </p:nvSpPr>
            <p:spPr bwMode="auto">
              <a:xfrm>
                <a:off x="1563" y="378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2" name="Rectangle 694"/>
              <p:cNvSpPr>
                <a:spLocks noChangeArrowheads="1"/>
              </p:cNvSpPr>
              <p:nvPr/>
            </p:nvSpPr>
            <p:spPr bwMode="auto">
              <a:xfrm>
                <a:off x="1563" y="378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3" name="Rectangle 695"/>
              <p:cNvSpPr>
                <a:spLocks noChangeArrowheads="1"/>
              </p:cNvSpPr>
              <p:nvPr/>
            </p:nvSpPr>
            <p:spPr bwMode="auto">
              <a:xfrm>
                <a:off x="1563" y="379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4" name="Rectangle 696"/>
              <p:cNvSpPr>
                <a:spLocks noChangeArrowheads="1"/>
              </p:cNvSpPr>
              <p:nvPr/>
            </p:nvSpPr>
            <p:spPr bwMode="auto">
              <a:xfrm>
                <a:off x="1563" y="379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5" name="Rectangle 697"/>
              <p:cNvSpPr>
                <a:spLocks noChangeArrowheads="1"/>
              </p:cNvSpPr>
              <p:nvPr/>
            </p:nvSpPr>
            <p:spPr bwMode="auto">
              <a:xfrm>
                <a:off x="1563" y="380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6" name="Rectangle 698"/>
              <p:cNvSpPr>
                <a:spLocks noChangeArrowheads="1"/>
              </p:cNvSpPr>
              <p:nvPr/>
            </p:nvSpPr>
            <p:spPr bwMode="auto">
              <a:xfrm>
                <a:off x="1563" y="380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7" name="Rectangle 699"/>
              <p:cNvSpPr>
                <a:spLocks noChangeArrowheads="1"/>
              </p:cNvSpPr>
              <p:nvPr/>
            </p:nvSpPr>
            <p:spPr bwMode="auto">
              <a:xfrm>
                <a:off x="1563" y="381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8" name="Rectangle 700"/>
              <p:cNvSpPr>
                <a:spLocks noChangeArrowheads="1"/>
              </p:cNvSpPr>
              <p:nvPr/>
            </p:nvSpPr>
            <p:spPr bwMode="auto">
              <a:xfrm>
                <a:off x="1563" y="381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09" name="Rectangle 701"/>
              <p:cNvSpPr>
                <a:spLocks noChangeArrowheads="1"/>
              </p:cNvSpPr>
              <p:nvPr/>
            </p:nvSpPr>
            <p:spPr bwMode="auto">
              <a:xfrm>
                <a:off x="1563" y="382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0" name="Rectangle 702"/>
              <p:cNvSpPr>
                <a:spLocks noChangeArrowheads="1"/>
              </p:cNvSpPr>
              <p:nvPr/>
            </p:nvSpPr>
            <p:spPr bwMode="auto">
              <a:xfrm>
                <a:off x="1563" y="382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1" name="Rectangle 703"/>
              <p:cNvSpPr>
                <a:spLocks noChangeArrowheads="1"/>
              </p:cNvSpPr>
              <p:nvPr/>
            </p:nvSpPr>
            <p:spPr bwMode="auto">
              <a:xfrm>
                <a:off x="1563" y="383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2" name="Rectangle 704"/>
              <p:cNvSpPr>
                <a:spLocks noChangeArrowheads="1"/>
              </p:cNvSpPr>
              <p:nvPr/>
            </p:nvSpPr>
            <p:spPr bwMode="auto">
              <a:xfrm>
                <a:off x="1563" y="383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3" name="Rectangle 705"/>
              <p:cNvSpPr>
                <a:spLocks noChangeArrowheads="1"/>
              </p:cNvSpPr>
              <p:nvPr/>
            </p:nvSpPr>
            <p:spPr bwMode="auto">
              <a:xfrm>
                <a:off x="1563" y="383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4" name="Rectangle 706"/>
              <p:cNvSpPr>
                <a:spLocks noChangeArrowheads="1"/>
              </p:cNvSpPr>
              <p:nvPr/>
            </p:nvSpPr>
            <p:spPr bwMode="auto">
              <a:xfrm>
                <a:off x="1563" y="384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5" name="Rectangle 707"/>
              <p:cNvSpPr>
                <a:spLocks noChangeArrowheads="1"/>
              </p:cNvSpPr>
              <p:nvPr/>
            </p:nvSpPr>
            <p:spPr bwMode="auto">
              <a:xfrm>
                <a:off x="1563" y="384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6" name="Rectangle 708"/>
              <p:cNvSpPr>
                <a:spLocks noChangeArrowheads="1"/>
              </p:cNvSpPr>
              <p:nvPr/>
            </p:nvSpPr>
            <p:spPr bwMode="auto">
              <a:xfrm>
                <a:off x="1563" y="385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7" name="Rectangle 709"/>
              <p:cNvSpPr>
                <a:spLocks noChangeArrowheads="1"/>
              </p:cNvSpPr>
              <p:nvPr/>
            </p:nvSpPr>
            <p:spPr bwMode="auto">
              <a:xfrm>
                <a:off x="1563" y="385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8" name="Rectangle 710"/>
              <p:cNvSpPr>
                <a:spLocks noChangeArrowheads="1"/>
              </p:cNvSpPr>
              <p:nvPr/>
            </p:nvSpPr>
            <p:spPr bwMode="auto">
              <a:xfrm>
                <a:off x="1563" y="386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19" name="Rectangle 711"/>
              <p:cNvSpPr>
                <a:spLocks noChangeArrowheads="1"/>
              </p:cNvSpPr>
              <p:nvPr/>
            </p:nvSpPr>
            <p:spPr bwMode="auto">
              <a:xfrm>
                <a:off x="1563" y="386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0" name="Rectangle 712"/>
              <p:cNvSpPr>
                <a:spLocks noChangeArrowheads="1"/>
              </p:cNvSpPr>
              <p:nvPr/>
            </p:nvSpPr>
            <p:spPr bwMode="auto">
              <a:xfrm>
                <a:off x="1563" y="387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1" name="Rectangle 713"/>
              <p:cNvSpPr>
                <a:spLocks noChangeArrowheads="1"/>
              </p:cNvSpPr>
              <p:nvPr/>
            </p:nvSpPr>
            <p:spPr bwMode="auto">
              <a:xfrm>
                <a:off x="1563" y="387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2" name="Rectangle 714"/>
              <p:cNvSpPr>
                <a:spLocks noChangeArrowheads="1"/>
              </p:cNvSpPr>
              <p:nvPr/>
            </p:nvSpPr>
            <p:spPr bwMode="auto">
              <a:xfrm>
                <a:off x="1563" y="388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3" name="Rectangle 715"/>
              <p:cNvSpPr>
                <a:spLocks noChangeArrowheads="1"/>
              </p:cNvSpPr>
              <p:nvPr/>
            </p:nvSpPr>
            <p:spPr bwMode="auto">
              <a:xfrm>
                <a:off x="1563" y="388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4" name="Rectangle 716"/>
              <p:cNvSpPr>
                <a:spLocks noChangeArrowheads="1"/>
              </p:cNvSpPr>
              <p:nvPr/>
            </p:nvSpPr>
            <p:spPr bwMode="auto">
              <a:xfrm>
                <a:off x="1563" y="388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5" name="Rectangle 717"/>
              <p:cNvSpPr>
                <a:spLocks noChangeArrowheads="1"/>
              </p:cNvSpPr>
              <p:nvPr/>
            </p:nvSpPr>
            <p:spPr bwMode="auto">
              <a:xfrm>
                <a:off x="1563" y="389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6" name="Rectangle 718"/>
              <p:cNvSpPr>
                <a:spLocks noChangeArrowheads="1"/>
              </p:cNvSpPr>
              <p:nvPr/>
            </p:nvSpPr>
            <p:spPr bwMode="auto">
              <a:xfrm>
                <a:off x="1563" y="389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7" name="Rectangle 719"/>
              <p:cNvSpPr>
                <a:spLocks noChangeArrowheads="1"/>
              </p:cNvSpPr>
              <p:nvPr/>
            </p:nvSpPr>
            <p:spPr bwMode="auto">
              <a:xfrm>
                <a:off x="1563" y="390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8" name="Rectangle 720"/>
              <p:cNvSpPr>
                <a:spLocks noChangeArrowheads="1"/>
              </p:cNvSpPr>
              <p:nvPr/>
            </p:nvSpPr>
            <p:spPr bwMode="auto">
              <a:xfrm>
                <a:off x="1563" y="390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29" name="Rectangle 721"/>
              <p:cNvSpPr>
                <a:spLocks noChangeArrowheads="1"/>
              </p:cNvSpPr>
              <p:nvPr/>
            </p:nvSpPr>
            <p:spPr bwMode="auto">
              <a:xfrm>
                <a:off x="1563" y="391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530" name="Rectangle 722"/>
              <p:cNvSpPr>
                <a:spLocks noChangeArrowheads="1"/>
              </p:cNvSpPr>
              <p:nvPr/>
            </p:nvSpPr>
            <p:spPr bwMode="auto">
              <a:xfrm>
                <a:off x="1563" y="391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727" name="Group 919"/>
            <p:cNvGrpSpPr>
              <a:grpSpLocks/>
            </p:cNvGrpSpPr>
            <p:nvPr/>
          </p:nvGrpSpPr>
          <p:grpSpPr bwMode="auto">
            <a:xfrm>
              <a:off x="6981825" y="5275263"/>
              <a:ext cx="1152525" cy="949325"/>
              <a:chOff x="4398" y="3198"/>
              <a:chExt cx="726" cy="723"/>
            </a:xfrm>
          </p:grpSpPr>
          <p:sp>
            <p:nvSpPr>
              <p:cNvPr id="504631" name="Rectangle 823"/>
              <p:cNvSpPr>
                <a:spLocks noChangeArrowheads="1"/>
              </p:cNvSpPr>
              <p:nvPr/>
            </p:nvSpPr>
            <p:spPr bwMode="auto">
              <a:xfrm>
                <a:off x="4398" y="3198"/>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2" name="Rectangle 824"/>
              <p:cNvSpPr>
                <a:spLocks noChangeArrowheads="1"/>
              </p:cNvSpPr>
              <p:nvPr/>
            </p:nvSpPr>
            <p:spPr bwMode="auto">
              <a:xfrm>
                <a:off x="4398" y="320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3" name="Rectangle 825"/>
              <p:cNvSpPr>
                <a:spLocks noChangeArrowheads="1"/>
              </p:cNvSpPr>
              <p:nvPr/>
            </p:nvSpPr>
            <p:spPr bwMode="auto">
              <a:xfrm>
                <a:off x="4398" y="3213"/>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4" name="Rectangle 826"/>
              <p:cNvSpPr>
                <a:spLocks noChangeArrowheads="1"/>
              </p:cNvSpPr>
              <p:nvPr/>
            </p:nvSpPr>
            <p:spPr bwMode="auto">
              <a:xfrm>
                <a:off x="4398" y="3220"/>
                <a:ext cx="726"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5" name="Rectangle 827"/>
              <p:cNvSpPr>
                <a:spLocks noChangeArrowheads="1"/>
              </p:cNvSpPr>
              <p:nvPr/>
            </p:nvSpPr>
            <p:spPr bwMode="auto">
              <a:xfrm>
                <a:off x="4398" y="322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6" name="Rectangle 828"/>
              <p:cNvSpPr>
                <a:spLocks noChangeArrowheads="1"/>
              </p:cNvSpPr>
              <p:nvPr/>
            </p:nvSpPr>
            <p:spPr bwMode="auto">
              <a:xfrm>
                <a:off x="4398" y="323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7" name="Rectangle 829"/>
              <p:cNvSpPr>
                <a:spLocks noChangeArrowheads="1"/>
              </p:cNvSpPr>
              <p:nvPr/>
            </p:nvSpPr>
            <p:spPr bwMode="auto">
              <a:xfrm>
                <a:off x="4398" y="3243"/>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8" name="Rectangle 830"/>
              <p:cNvSpPr>
                <a:spLocks noChangeArrowheads="1"/>
              </p:cNvSpPr>
              <p:nvPr/>
            </p:nvSpPr>
            <p:spPr bwMode="auto">
              <a:xfrm>
                <a:off x="4398" y="3251"/>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39" name="Rectangle 831"/>
              <p:cNvSpPr>
                <a:spLocks noChangeArrowheads="1"/>
              </p:cNvSpPr>
              <p:nvPr/>
            </p:nvSpPr>
            <p:spPr bwMode="auto">
              <a:xfrm>
                <a:off x="4398" y="3258"/>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0" name="Rectangle 832"/>
              <p:cNvSpPr>
                <a:spLocks noChangeArrowheads="1"/>
              </p:cNvSpPr>
              <p:nvPr/>
            </p:nvSpPr>
            <p:spPr bwMode="auto">
              <a:xfrm>
                <a:off x="4398" y="3266"/>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1" name="Rectangle 833"/>
              <p:cNvSpPr>
                <a:spLocks noChangeArrowheads="1"/>
              </p:cNvSpPr>
              <p:nvPr/>
            </p:nvSpPr>
            <p:spPr bwMode="auto">
              <a:xfrm>
                <a:off x="4398" y="327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2" name="Rectangle 834"/>
              <p:cNvSpPr>
                <a:spLocks noChangeArrowheads="1"/>
              </p:cNvSpPr>
              <p:nvPr/>
            </p:nvSpPr>
            <p:spPr bwMode="auto">
              <a:xfrm>
                <a:off x="4398" y="328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3" name="Rectangle 835"/>
              <p:cNvSpPr>
                <a:spLocks noChangeArrowheads="1"/>
              </p:cNvSpPr>
              <p:nvPr/>
            </p:nvSpPr>
            <p:spPr bwMode="auto">
              <a:xfrm>
                <a:off x="4398" y="328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4" name="Rectangle 836"/>
              <p:cNvSpPr>
                <a:spLocks noChangeArrowheads="1"/>
              </p:cNvSpPr>
              <p:nvPr/>
            </p:nvSpPr>
            <p:spPr bwMode="auto">
              <a:xfrm>
                <a:off x="4398" y="329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5" name="Rectangle 837"/>
              <p:cNvSpPr>
                <a:spLocks noChangeArrowheads="1"/>
              </p:cNvSpPr>
              <p:nvPr/>
            </p:nvSpPr>
            <p:spPr bwMode="auto">
              <a:xfrm>
                <a:off x="4398" y="3303"/>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6" name="Rectangle 838"/>
              <p:cNvSpPr>
                <a:spLocks noChangeArrowheads="1"/>
              </p:cNvSpPr>
              <p:nvPr/>
            </p:nvSpPr>
            <p:spPr bwMode="auto">
              <a:xfrm>
                <a:off x="4398" y="331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7" name="Rectangle 839"/>
              <p:cNvSpPr>
                <a:spLocks noChangeArrowheads="1"/>
              </p:cNvSpPr>
              <p:nvPr/>
            </p:nvSpPr>
            <p:spPr bwMode="auto">
              <a:xfrm>
                <a:off x="4398" y="331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8" name="Rectangle 840"/>
              <p:cNvSpPr>
                <a:spLocks noChangeArrowheads="1"/>
              </p:cNvSpPr>
              <p:nvPr/>
            </p:nvSpPr>
            <p:spPr bwMode="auto">
              <a:xfrm>
                <a:off x="4398" y="3326"/>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49" name="Rectangle 841"/>
              <p:cNvSpPr>
                <a:spLocks noChangeArrowheads="1"/>
              </p:cNvSpPr>
              <p:nvPr/>
            </p:nvSpPr>
            <p:spPr bwMode="auto">
              <a:xfrm>
                <a:off x="4398" y="333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0" name="Rectangle 842"/>
              <p:cNvSpPr>
                <a:spLocks noChangeArrowheads="1"/>
              </p:cNvSpPr>
              <p:nvPr/>
            </p:nvSpPr>
            <p:spPr bwMode="auto">
              <a:xfrm>
                <a:off x="4398" y="334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1" name="Rectangle 843"/>
              <p:cNvSpPr>
                <a:spLocks noChangeArrowheads="1"/>
              </p:cNvSpPr>
              <p:nvPr/>
            </p:nvSpPr>
            <p:spPr bwMode="auto">
              <a:xfrm>
                <a:off x="4398" y="334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2" name="Rectangle 844"/>
              <p:cNvSpPr>
                <a:spLocks noChangeArrowheads="1"/>
              </p:cNvSpPr>
              <p:nvPr/>
            </p:nvSpPr>
            <p:spPr bwMode="auto">
              <a:xfrm>
                <a:off x="4398" y="3356"/>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3" name="Rectangle 845"/>
              <p:cNvSpPr>
                <a:spLocks noChangeArrowheads="1"/>
              </p:cNvSpPr>
              <p:nvPr/>
            </p:nvSpPr>
            <p:spPr bwMode="auto">
              <a:xfrm>
                <a:off x="4398" y="336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4" name="Rectangle 846"/>
              <p:cNvSpPr>
                <a:spLocks noChangeArrowheads="1"/>
              </p:cNvSpPr>
              <p:nvPr/>
            </p:nvSpPr>
            <p:spPr bwMode="auto">
              <a:xfrm>
                <a:off x="4398" y="337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5" name="Rectangle 847"/>
              <p:cNvSpPr>
                <a:spLocks noChangeArrowheads="1"/>
              </p:cNvSpPr>
              <p:nvPr/>
            </p:nvSpPr>
            <p:spPr bwMode="auto">
              <a:xfrm>
                <a:off x="4398" y="337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6" name="Rectangle 848"/>
              <p:cNvSpPr>
                <a:spLocks noChangeArrowheads="1"/>
              </p:cNvSpPr>
              <p:nvPr/>
            </p:nvSpPr>
            <p:spPr bwMode="auto">
              <a:xfrm>
                <a:off x="4398" y="3386"/>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7" name="Rectangle 849"/>
              <p:cNvSpPr>
                <a:spLocks noChangeArrowheads="1"/>
              </p:cNvSpPr>
              <p:nvPr/>
            </p:nvSpPr>
            <p:spPr bwMode="auto">
              <a:xfrm>
                <a:off x="4398" y="339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8" name="Rectangle 850"/>
              <p:cNvSpPr>
                <a:spLocks noChangeArrowheads="1"/>
              </p:cNvSpPr>
              <p:nvPr/>
            </p:nvSpPr>
            <p:spPr bwMode="auto">
              <a:xfrm>
                <a:off x="4398" y="340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59" name="Rectangle 851"/>
              <p:cNvSpPr>
                <a:spLocks noChangeArrowheads="1"/>
              </p:cNvSpPr>
              <p:nvPr/>
            </p:nvSpPr>
            <p:spPr bwMode="auto">
              <a:xfrm>
                <a:off x="4398" y="3409"/>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0" name="Rectangle 852"/>
              <p:cNvSpPr>
                <a:spLocks noChangeArrowheads="1"/>
              </p:cNvSpPr>
              <p:nvPr/>
            </p:nvSpPr>
            <p:spPr bwMode="auto">
              <a:xfrm>
                <a:off x="4398" y="3417"/>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1" name="Rectangle 853"/>
              <p:cNvSpPr>
                <a:spLocks noChangeArrowheads="1"/>
              </p:cNvSpPr>
              <p:nvPr/>
            </p:nvSpPr>
            <p:spPr bwMode="auto">
              <a:xfrm>
                <a:off x="4398" y="342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2" name="Rectangle 854"/>
              <p:cNvSpPr>
                <a:spLocks noChangeArrowheads="1"/>
              </p:cNvSpPr>
              <p:nvPr/>
            </p:nvSpPr>
            <p:spPr bwMode="auto">
              <a:xfrm>
                <a:off x="4398" y="3431"/>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3" name="Rectangle 855"/>
              <p:cNvSpPr>
                <a:spLocks noChangeArrowheads="1"/>
              </p:cNvSpPr>
              <p:nvPr/>
            </p:nvSpPr>
            <p:spPr bwMode="auto">
              <a:xfrm>
                <a:off x="4398" y="3439"/>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4" name="Rectangle 856"/>
              <p:cNvSpPr>
                <a:spLocks noChangeArrowheads="1"/>
              </p:cNvSpPr>
              <p:nvPr/>
            </p:nvSpPr>
            <p:spPr bwMode="auto">
              <a:xfrm>
                <a:off x="4398" y="3446"/>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5" name="Rectangle 857"/>
              <p:cNvSpPr>
                <a:spLocks noChangeArrowheads="1"/>
              </p:cNvSpPr>
              <p:nvPr/>
            </p:nvSpPr>
            <p:spPr bwMode="auto">
              <a:xfrm>
                <a:off x="4398" y="3454"/>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6" name="Rectangle 858"/>
              <p:cNvSpPr>
                <a:spLocks noChangeArrowheads="1"/>
              </p:cNvSpPr>
              <p:nvPr/>
            </p:nvSpPr>
            <p:spPr bwMode="auto">
              <a:xfrm>
                <a:off x="4398" y="3462"/>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7" name="Rectangle 859"/>
              <p:cNvSpPr>
                <a:spLocks noChangeArrowheads="1"/>
              </p:cNvSpPr>
              <p:nvPr/>
            </p:nvSpPr>
            <p:spPr bwMode="auto">
              <a:xfrm>
                <a:off x="4398" y="3469"/>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8" name="Rectangle 860"/>
              <p:cNvSpPr>
                <a:spLocks noChangeArrowheads="1"/>
              </p:cNvSpPr>
              <p:nvPr/>
            </p:nvSpPr>
            <p:spPr bwMode="auto">
              <a:xfrm>
                <a:off x="4398" y="3477"/>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69" name="Rectangle 861"/>
              <p:cNvSpPr>
                <a:spLocks noChangeArrowheads="1"/>
              </p:cNvSpPr>
              <p:nvPr/>
            </p:nvSpPr>
            <p:spPr bwMode="auto">
              <a:xfrm>
                <a:off x="4398" y="3484"/>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0" name="Rectangle 862"/>
              <p:cNvSpPr>
                <a:spLocks noChangeArrowheads="1"/>
              </p:cNvSpPr>
              <p:nvPr/>
            </p:nvSpPr>
            <p:spPr bwMode="auto">
              <a:xfrm>
                <a:off x="4398" y="3491"/>
                <a:ext cx="726"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1" name="Rectangle 863"/>
              <p:cNvSpPr>
                <a:spLocks noChangeArrowheads="1"/>
              </p:cNvSpPr>
              <p:nvPr/>
            </p:nvSpPr>
            <p:spPr bwMode="auto">
              <a:xfrm>
                <a:off x="4398" y="3500"/>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2" name="Rectangle 864"/>
              <p:cNvSpPr>
                <a:spLocks noChangeArrowheads="1"/>
              </p:cNvSpPr>
              <p:nvPr/>
            </p:nvSpPr>
            <p:spPr bwMode="auto">
              <a:xfrm>
                <a:off x="4398" y="3507"/>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3" name="Rectangle 865"/>
              <p:cNvSpPr>
                <a:spLocks noChangeArrowheads="1"/>
              </p:cNvSpPr>
              <p:nvPr/>
            </p:nvSpPr>
            <p:spPr bwMode="auto">
              <a:xfrm>
                <a:off x="4398" y="3514"/>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4" name="Rectangle 866"/>
              <p:cNvSpPr>
                <a:spLocks noChangeArrowheads="1"/>
              </p:cNvSpPr>
              <p:nvPr/>
            </p:nvSpPr>
            <p:spPr bwMode="auto">
              <a:xfrm>
                <a:off x="4398" y="3522"/>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5" name="Rectangle 867"/>
              <p:cNvSpPr>
                <a:spLocks noChangeArrowheads="1"/>
              </p:cNvSpPr>
              <p:nvPr/>
            </p:nvSpPr>
            <p:spPr bwMode="auto">
              <a:xfrm>
                <a:off x="4398" y="3529"/>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6" name="Rectangle 868"/>
              <p:cNvSpPr>
                <a:spLocks noChangeArrowheads="1"/>
              </p:cNvSpPr>
              <p:nvPr/>
            </p:nvSpPr>
            <p:spPr bwMode="auto">
              <a:xfrm>
                <a:off x="4398" y="3537"/>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7" name="Rectangle 869"/>
              <p:cNvSpPr>
                <a:spLocks noChangeArrowheads="1"/>
              </p:cNvSpPr>
              <p:nvPr/>
            </p:nvSpPr>
            <p:spPr bwMode="auto">
              <a:xfrm>
                <a:off x="4398" y="354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8" name="Rectangle 870"/>
              <p:cNvSpPr>
                <a:spLocks noChangeArrowheads="1"/>
              </p:cNvSpPr>
              <p:nvPr/>
            </p:nvSpPr>
            <p:spPr bwMode="auto">
              <a:xfrm>
                <a:off x="4398" y="3552"/>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79" name="Rectangle 871"/>
              <p:cNvSpPr>
                <a:spLocks noChangeArrowheads="1"/>
              </p:cNvSpPr>
              <p:nvPr/>
            </p:nvSpPr>
            <p:spPr bwMode="auto">
              <a:xfrm>
                <a:off x="4398" y="3560"/>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0" name="Rectangle 872"/>
              <p:cNvSpPr>
                <a:spLocks noChangeArrowheads="1"/>
              </p:cNvSpPr>
              <p:nvPr/>
            </p:nvSpPr>
            <p:spPr bwMode="auto">
              <a:xfrm>
                <a:off x="4398" y="3567"/>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1" name="Rectangle 873"/>
              <p:cNvSpPr>
                <a:spLocks noChangeArrowheads="1"/>
              </p:cNvSpPr>
              <p:nvPr/>
            </p:nvSpPr>
            <p:spPr bwMode="auto">
              <a:xfrm>
                <a:off x="4398" y="3574"/>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2" name="Rectangle 874"/>
              <p:cNvSpPr>
                <a:spLocks noChangeArrowheads="1"/>
              </p:cNvSpPr>
              <p:nvPr/>
            </p:nvSpPr>
            <p:spPr bwMode="auto">
              <a:xfrm>
                <a:off x="4398" y="3582"/>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3" name="Rectangle 875"/>
              <p:cNvSpPr>
                <a:spLocks noChangeArrowheads="1"/>
              </p:cNvSpPr>
              <p:nvPr/>
            </p:nvSpPr>
            <p:spPr bwMode="auto">
              <a:xfrm>
                <a:off x="4398" y="3590"/>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4" name="Rectangle 876"/>
              <p:cNvSpPr>
                <a:spLocks noChangeArrowheads="1"/>
              </p:cNvSpPr>
              <p:nvPr/>
            </p:nvSpPr>
            <p:spPr bwMode="auto">
              <a:xfrm>
                <a:off x="4398" y="3597"/>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5" name="Rectangle 877"/>
              <p:cNvSpPr>
                <a:spLocks noChangeArrowheads="1"/>
              </p:cNvSpPr>
              <p:nvPr/>
            </p:nvSpPr>
            <p:spPr bwMode="auto">
              <a:xfrm>
                <a:off x="4398" y="360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6" name="Rectangle 878"/>
              <p:cNvSpPr>
                <a:spLocks noChangeArrowheads="1"/>
              </p:cNvSpPr>
              <p:nvPr/>
            </p:nvSpPr>
            <p:spPr bwMode="auto">
              <a:xfrm>
                <a:off x="4398" y="3612"/>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7" name="Rectangle 879"/>
              <p:cNvSpPr>
                <a:spLocks noChangeArrowheads="1"/>
              </p:cNvSpPr>
              <p:nvPr/>
            </p:nvSpPr>
            <p:spPr bwMode="auto">
              <a:xfrm>
                <a:off x="4398" y="3619"/>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8" name="Rectangle 880"/>
              <p:cNvSpPr>
                <a:spLocks noChangeArrowheads="1"/>
              </p:cNvSpPr>
              <p:nvPr/>
            </p:nvSpPr>
            <p:spPr bwMode="auto">
              <a:xfrm>
                <a:off x="4398" y="3627"/>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89" name="Rectangle 881"/>
              <p:cNvSpPr>
                <a:spLocks noChangeArrowheads="1"/>
              </p:cNvSpPr>
              <p:nvPr/>
            </p:nvSpPr>
            <p:spPr bwMode="auto">
              <a:xfrm>
                <a:off x="4398" y="363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0" name="Rectangle 882"/>
              <p:cNvSpPr>
                <a:spLocks noChangeArrowheads="1"/>
              </p:cNvSpPr>
              <p:nvPr/>
            </p:nvSpPr>
            <p:spPr bwMode="auto">
              <a:xfrm>
                <a:off x="4398" y="3642"/>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1" name="Rectangle 883"/>
              <p:cNvSpPr>
                <a:spLocks noChangeArrowheads="1"/>
              </p:cNvSpPr>
              <p:nvPr/>
            </p:nvSpPr>
            <p:spPr bwMode="auto">
              <a:xfrm>
                <a:off x="4398" y="3650"/>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2" name="Rectangle 884"/>
              <p:cNvSpPr>
                <a:spLocks noChangeArrowheads="1"/>
              </p:cNvSpPr>
              <p:nvPr/>
            </p:nvSpPr>
            <p:spPr bwMode="auto">
              <a:xfrm>
                <a:off x="4398" y="3657"/>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3" name="Rectangle 885"/>
              <p:cNvSpPr>
                <a:spLocks noChangeArrowheads="1"/>
              </p:cNvSpPr>
              <p:nvPr/>
            </p:nvSpPr>
            <p:spPr bwMode="auto">
              <a:xfrm>
                <a:off x="4398" y="366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4" name="Rectangle 886"/>
              <p:cNvSpPr>
                <a:spLocks noChangeArrowheads="1"/>
              </p:cNvSpPr>
              <p:nvPr/>
            </p:nvSpPr>
            <p:spPr bwMode="auto">
              <a:xfrm>
                <a:off x="4398" y="3672"/>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5" name="Rectangle 887"/>
              <p:cNvSpPr>
                <a:spLocks noChangeArrowheads="1"/>
              </p:cNvSpPr>
              <p:nvPr/>
            </p:nvSpPr>
            <p:spPr bwMode="auto">
              <a:xfrm>
                <a:off x="4398" y="3680"/>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6" name="Rectangle 888"/>
              <p:cNvSpPr>
                <a:spLocks noChangeArrowheads="1"/>
              </p:cNvSpPr>
              <p:nvPr/>
            </p:nvSpPr>
            <p:spPr bwMode="auto">
              <a:xfrm>
                <a:off x="4398" y="3688"/>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7" name="Rectangle 889"/>
              <p:cNvSpPr>
                <a:spLocks noChangeArrowheads="1"/>
              </p:cNvSpPr>
              <p:nvPr/>
            </p:nvSpPr>
            <p:spPr bwMode="auto">
              <a:xfrm>
                <a:off x="4398" y="369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8" name="Rectangle 890"/>
              <p:cNvSpPr>
                <a:spLocks noChangeArrowheads="1"/>
              </p:cNvSpPr>
              <p:nvPr/>
            </p:nvSpPr>
            <p:spPr bwMode="auto">
              <a:xfrm>
                <a:off x="4398" y="3702"/>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699" name="Rectangle 891"/>
              <p:cNvSpPr>
                <a:spLocks noChangeArrowheads="1"/>
              </p:cNvSpPr>
              <p:nvPr/>
            </p:nvSpPr>
            <p:spPr bwMode="auto">
              <a:xfrm>
                <a:off x="4398" y="3710"/>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0" name="Rectangle 892"/>
              <p:cNvSpPr>
                <a:spLocks noChangeArrowheads="1"/>
              </p:cNvSpPr>
              <p:nvPr/>
            </p:nvSpPr>
            <p:spPr bwMode="auto">
              <a:xfrm>
                <a:off x="4398" y="3717"/>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1" name="Rectangle 893"/>
              <p:cNvSpPr>
                <a:spLocks noChangeArrowheads="1"/>
              </p:cNvSpPr>
              <p:nvPr/>
            </p:nvSpPr>
            <p:spPr bwMode="auto">
              <a:xfrm>
                <a:off x="4398" y="3725"/>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2" name="Rectangle 894"/>
              <p:cNvSpPr>
                <a:spLocks noChangeArrowheads="1"/>
              </p:cNvSpPr>
              <p:nvPr/>
            </p:nvSpPr>
            <p:spPr bwMode="auto">
              <a:xfrm>
                <a:off x="4398" y="3733"/>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3" name="Rectangle 895"/>
              <p:cNvSpPr>
                <a:spLocks noChangeArrowheads="1"/>
              </p:cNvSpPr>
              <p:nvPr/>
            </p:nvSpPr>
            <p:spPr bwMode="auto">
              <a:xfrm>
                <a:off x="4398" y="3740"/>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4" name="Rectangle 896"/>
              <p:cNvSpPr>
                <a:spLocks noChangeArrowheads="1"/>
              </p:cNvSpPr>
              <p:nvPr/>
            </p:nvSpPr>
            <p:spPr bwMode="auto">
              <a:xfrm>
                <a:off x="4398" y="3748"/>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5" name="Rectangle 897"/>
              <p:cNvSpPr>
                <a:spLocks noChangeArrowheads="1"/>
              </p:cNvSpPr>
              <p:nvPr/>
            </p:nvSpPr>
            <p:spPr bwMode="auto">
              <a:xfrm>
                <a:off x="4398" y="3755"/>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6" name="Rectangle 898"/>
              <p:cNvSpPr>
                <a:spLocks noChangeArrowheads="1"/>
              </p:cNvSpPr>
              <p:nvPr/>
            </p:nvSpPr>
            <p:spPr bwMode="auto">
              <a:xfrm>
                <a:off x="4398" y="3762"/>
                <a:ext cx="726"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7" name="Rectangle 899"/>
              <p:cNvSpPr>
                <a:spLocks noChangeArrowheads="1"/>
              </p:cNvSpPr>
              <p:nvPr/>
            </p:nvSpPr>
            <p:spPr bwMode="auto">
              <a:xfrm>
                <a:off x="4398" y="3771"/>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8" name="Rectangle 900"/>
              <p:cNvSpPr>
                <a:spLocks noChangeArrowheads="1"/>
              </p:cNvSpPr>
              <p:nvPr/>
            </p:nvSpPr>
            <p:spPr bwMode="auto">
              <a:xfrm>
                <a:off x="4398" y="3778"/>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09" name="Rectangle 901"/>
              <p:cNvSpPr>
                <a:spLocks noChangeArrowheads="1"/>
              </p:cNvSpPr>
              <p:nvPr/>
            </p:nvSpPr>
            <p:spPr bwMode="auto">
              <a:xfrm>
                <a:off x="4398" y="3785"/>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0" name="Rectangle 902"/>
              <p:cNvSpPr>
                <a:spLocks noChangeArrowheads="1"/>
              </p:cNvSpPr>
              <p:nvPr/>
            </p:nvSpPr>
            <p:spPr bwMode="auto">
              <a:xfrm>
                <a:off x="4398" y="3793"/>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1" name="Rectangle 903"/>
              <p:cNvSpPr>
                <a:spLocks noChangeArrowheads="1"/>
              </p:cNvSpPr>
              <p:nvPr/>
            </p:nvSpPr>
            <p:spPr bwMode="auto">
              <a:xfrm>
                <a:off x="4398" y="3800"/>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2" name="Rectangle 904"/>
              <p:cNvSpPr>
                <a:spLocks noChangeArrowheads="1"/>
              </p:cNvSpPr>
              <p:nvPr/>
            </p:nvSpPr>
            <p:spPr bwMode="auto">
              <a:xfrm>
                <a:off x="4398" y="3808"/>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3" name="Rectangle 905"/>
              <p:cNvSpPr>
                <a:spLocks noChangeArrowheads="1"/>
              </p:cNvSpPr>
              <p:nvPr/>
            </p:nvSpPr>
            <p:spPr bwMode="auto">
              <a:xfrm>
                <a:off x="4398" y="381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4" name="Rectangle 906"/>
              <p:cNvSpPr>
                <a:spLocks noChangeArrowheads="1"/>
              </p:cNvSpPr>
              <p:nvPr/>
            </p:nvSpPr>
            <p:spPr bwMode="auto">
              <a:xfrm>
                <a:off x="4398" y="3823"/>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5" name="Rectangle 907"/>
              <p:cNvSpPr>
                <a:spLocks noChangeArrowheads="1"/>
              </p:cNvSpPr>
              <p:nvPr/>
            </p:nvSpPr>
            <p:spPr bwMode="auto">
              <a:xfrm>
                <a:off x="4398" y="3831"/>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6" name="Rectangle 908"/>
              <p:cNvSpPr>
                <a:spLocks noChangeArrowheads="1"/>
              </p:cNvSpPr>
              <p:nvPr/>
            </p:nvSpPr>
            <p:spPr bwMode="auto">
              <a:xfrm>
                <a:off x="4398" y="3838"/>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7" name="Rectangle 909"/>
              <p:cNvSpPr>
                <a:spLocks noChangeArrowheads="1"/>
              </p:cNvSpPr>
              <p:nvPr/>
            </p:nvSpPr>
            <p:spPr bwMode="auto">
              <a:xfrm>
                <a:off x="4398" y="3845"/>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8" name="Rectangle 910"/>
              <p:cNvSpPr>
                <a:spLocks noChangeArrowheads="1"/>
              </p:cNvSpPr>
              <p:nvPr/>
            </p:nvSpPr>
            <p:spPr bwMode="auto">
              <a:xfrm>
                <a:off x="4398" y="3853"/>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19" name="Rectangle 911"/>
              <p:cNvSpPr>
                <a:spLocks noChangeArrowheads="1"/>
              </p:cNvSpPr>
              <p:nvPr/>
            </p:nvSpPr>
            <p:spPr bwMode="auto">
              <a:xfrm>
                <a:off x="4398" y="3861"/>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0" name="Rectangle 912"/>
              <p:cNvSpPr>
                <a:spLocks noChangeArrowheads="1"/>
              </p:cNvSpPr>
              <p:nvPr/>
            </p:nvSpPr>
            <p:spPr bwMode="auto">
              <a:xfrm>
                <a:off x="4398" y="3868"/>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1" name="Rectangle 913"/>
              <p:cNvSpPr>
                <a:spLocks noChangeArrowheads="1"/>
              </p:cNvSpPr>
              <p:nvPr/>
            </p:nvSpPr>
            <p:spPr bwMode="auto">
              <a:xfrm>
                <a:off x="4398" y="387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2" name="Rectangle 914"/>
              <p:cNvSpPr>
                <a:spLocks noChangeArrowheads="1"/>
              </p:cNvSpPr>
              <p:nvPr/>
            </p:nvSpPr>
            <p:spPr bwMode="auto">
              <a:xfrm>
                <a:off x="4398" y="3883"/>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3" name="Rectangle 915"/>
              <p:cNvSpPr>
                <a:spLocks noChangeArrowheads="1"/>
              </p:cNvSpPr>
              <p:nvPr/>
            </p:nvSpPr>
            <p:spPr bwMode="auto">
              <a:xfrm>
                <a:off x="4398" y="3890"/>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4" name="Rectangle 916"/>
              <p:cNvSpPr>
                <a:spLocks noChangeArrowheads="1"/>
              </p:cNvSpPr>
              <p:nvPr/>
            </p:nvSpPr>
            <p:spPr bwMode="auto">
              <a:xfrm>
                <a:off x="4398" y="3898"/>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5" name="Rectangle 917"/>
              <p:cNvSpPr>
                <a:spLocks noChangeArrowheads="1"/>
              </p:cNvSpPr>
              <p:nvPr/>
            </p:nvSpPr>
            <p:spPr bwMode="auto">
              <a:xfrm>
                <a:off x="4398" y="3906"/>
                <a:ext cx="726" cy="7"/>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26" name="Rectangle 918"/>
              <p:cNvSpPr>
                <a:spLocks noChangeArrowheads="1"/>
              </p:cNvSpPr>
              <p:nvPr/>
            </p:nvSpPr>
            <p:spPr bwMode="auto">
              <a:xfrm>
                <a:off x="4398" y="3913"/>
                <a:ext cx="726"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sp>
          <p:nvSpPr>
            <p:cNvPr id="503831" name="Rectangle 23"/>
            <p:cNvSpPr>
              <a:spLocks noChangeArrowheads="1"/>
            </p:cNvSpPr>
            <p:nvPr/>
          </p:nvSpPr>
          <p:spPr bwMode="auto">
            <a:xfrm>
              <a:off x="879475" y="923925"/>
              <a:ext cx="7402513" cy="2366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2" name="Line 24"/>
            <p:cNvSpPr>
              <a:spLocks noChangeShapeType="1"/>
            </p:cNvSpPr>
            <p:nvPr/>
          </p:nvSpPr>
          <p:spPr bwMode="auto">
            <a:xfrm>
              <a:off x="879475" y="3290888"/>
              <a:ext cx="7402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3" name="Line 25"/>
            <p:cNvSpPr>
              <a:spLocks noChangeShapeType="1"/>
            </p:cNvSpPr>
            <p:nvPr/>
          </p:nvSpPr>
          <p:spPr bwMode="auto">
            <a:xfrm>
              <a:off x="879475" y="2817813"/>
              <a:ext cx="7402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4" name="Line 26"/>
            <p:cNvSpPr>
              <a:spLocks noChangeShapeType="1"/>
            </p:cNvSpPr>
            <p:nvPr/>
          </p:nvSpPr>
          <p:spPr bwMode="auto">
            <a:xfrm>
              <a:off x="879475" y="2344738"/>
              <a:ext cx="7402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5" name="Line 27"/>
            <p:cNvSpPr>
              <a:spLocks noChangeShapeType="1"/>
            </p:cNvSpPr>
            <p:nvPr/>
          </p:nvSpPr>
          <p:spPr bwMode="auto">
            <a:xfrm>
              <a:off x="879475" y="1871663"/>
              <a:ext cx="7402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6" name="Line 28"/>
            <p:cNvSpPr>
              <a:spLocks noChangeShapeType="1"/>
            </p:cNvSpPr>
            <p:nvPr/>
          </p:nvSpPr>
          <p:spPr bwMode="auto">
            <a:xfrm>
              <a:off x="879475" y="1397000"/>
              <a:ext cx="74025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7" name="Line 29"/>
            <p:cNvSpPr>
              <a:spLocks noChangeShapeType="1"/>
            </p:cNvSpPr>
            <p:nvPr/>
          </p:nvSpPr>
          <p:spPr bwMode="auto">
            <a:xfrm>
              <a:off x="879475" y="923925"/>
              <a:ext cx="740251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38" name="Rectangle 30"/>
            <p:cNvSpPr>
              <a:spLocks noChangeArrowheads="1"/>
            </p:cNvSpPr>
            <p:nvPr/>
          </p:nvSpPr>
          <p:spPr bwMode="auto">
            <a:xfrm>
              <a:off x="879475" y="923925"/>
              <a:ext cx="7402513" cy="2366963"/>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nvGrpSpPr>
            <p:cNvPr id="503935" name="Group 127"/>
            <p:cNvGrpSpPr>
              <a:grpSpLocks/>
            </p:cNvGrpSpPr>
            <p:nvPr/>
          </p:nvGrpSpPr>
          <p:grpSpPr bwMode="auto">
            <a:xfrm>
              <a:off x="1049338" y="2681288"/>
              <a:ext cx="1138237" cy="609600"/>
              <a:chOff x="661" y="1209"/>
              <a:chExt cx="717" cy="864"/>
            </a:xfrm>
          </p:grpSpPr>
          <p:sp>
            <p:nvSpPr>
              <p:cNvPr id="503839" name="Rectangle 31"/>
              <p:cNvSpPr>
                <a:spLocks noChangeArrowheads="1"/>
              </p:cNvSpPr>
              <p:nvPr/>
            </p:nvSpPr>
            <p:spPr bwMode="auto">
              <a:xfrm>
                <a:off x="661" y="1209"/>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0" name="Rectangle 32"/>
              <p:cNvSpPr>
                <a:spLocks noChangeArrowheads="1"/>
              </p:cNvSpPr>
              <p:nvPr/>
            </p:nvSpPr>
            <p:spPr bwMode="auto">
              <a:xfrm>
                <a:off x="661" y="121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1" name="Rectangle 33"/>
              <p:cNvSpPr>
                <a:spLocks noChangeArrowheads="1"/>
              </p:cNvSpPr>
              <p:nvPr/>
            </p:nvSpPr>
            <p:spPr bwMode="auto">
              <a:xfrm>
                <a:off x="661" y="1226"/>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2" name="Rectangle 34"/>
              <p:cNvSpPr>
                <a:spLocks noChangeArrowheads="1"/>
              </p:cNvSpPr>
              <p:nvPr/>
            </p:nvSpPr>
            <p:spPr bwMode="auto">
              <a:xfrm>
                <a:off x="661" y="123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3" name="Rectangle 35"/>
              <p:cNvSpPr>
                <a:spLocks noChangeArrowheads="1"/>
              </p:cNvSpPr>
              <p:nvPr/>
            </p:nvSpPr>
            <p:spPr bwMode="auto">
              <a:xfrm>
                <a:off x="661" y="1245"/>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4" name="Rectangle 36"/>
              <p:cNvSpPr>
                <a:spLocks noChangeArrowheads="1"/>
              </p:cNvSpPr>
              <p:nvPr/>
            </p:nvSpPr>
            <p:spPr bwMode="auto">
              <a:xfrm>
                <a:off x="661" y="125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5" name="Rectangle 37"/>
              <p:cNvSpPr>
                <a:spLocks noChangeArrowheads="1"/>
              </p:cNvSpPr>
              <p:nvPr/>
            </p:nvSpPr>
            <p:spPr bwMode="auto">
              <a:xfrm>
                <a:off x="661" y="1262"/>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6" name="Rectangle 38"/>
              <p:cNvSpPr>
                <a:spLocks noChangeArrowheads="1"/>
              </p:cNvSpPr>
              <p:nvPr/>
            </p:nvSpPr>
            <p:spPr bwMode="auto">
              <a:xfrm>
                <a:off x="661" y="127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7" name="Rectangle 39"/>
              <p:cNvSpPr>
                <a:spLocks noChangeArrowheads="1"/>
              </p:cNvSpPr>
              <p:nvPr/>
            </p:nvSpPr>
            <p:spPr bwMode="auto">
              <a:xfrm>
                <a:off x="661" y="1281"/>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8" name="Rectangle 40"/>
              <p:cNvSpPr>
                <a:spLocks noChangeArrowheads="1"/>
              </p:cNvSpPr>
              <p:nvPr/>
            </p:nvSpPr>
            <p:spPr bwMode="auto">
              <a:xfrm>
                <a:off x="661" y="128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49" name="Rectangle 41"/>
              <p:cNvSpPr>
                <a:spLocks noChangeArrowheads="1"/>
              </p:cNvSpPr>
              <p:nvPr/>
            </p:nvSpPr>
            <p:spPr bwMode="auto">
              <a:xfrm>
                <a:off x="661" y="1298"/>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0" name="Rectangle 42"/>
              <p:cNvSpPr>
                <a:spLocks noChangeArrowheads="1"/>
              </p:cNvSpPr>
              <p:nvPr/>
            </p:nvSpPr>
            <p:spPr bwMode="auto">
              <a:xfrm>
                <a:off x="661" y="130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1" name="Rectangle 43"/>
              <p:cNvSpPr>
                <a:spLocks noChangeArrowheads="1"/>
              </p:cNvSpPr>
              <p:nvPr/>
            </p:nvSpPr>
            <p:spPr bwMode="auto">
              <a:xfrm>
                <a:off x="661" y="1317"/>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2" name="Rectangle 44"/>
              <p:cNvSpPr>
                <a:spLocks noChangeArrowheads="1"/>
              </p:cNvSpPr>
              <p:nvPr/>
            </p:nvSpPr>
            <p:spPr bwMode="auto">
              <a:xfrm>
                <a:off x="661" y="132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3" name="Rectangle 45"/>
              <p:cNvSpPr>
                <a:spLocks noChangeArrowheads="1"/>
              </p:cNvSpPr>
              <p:nvPr/>
            </p:nvSpPr>
            <p:spPr bwMode="auto">
              <a:xfrm>
                <a:off x="661" y="1334"/>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4" name="Rectangle 46"/>
              <p:cNvSpPr>
                <a:spLocks noChangeArrowheads="1"/>
              </p:cNvSpPr>
              <p:nvPr/>
            </p:nvSpPr>
            <p:spPr bwMode="auto">
              <a:xfrm>
                <a:off x="661" y="134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5" name="Rectangle 47"/>
              <p:cNvSpPr>
                <a:spLocks noChangeArrowheads="1"/>
              </p:cNvSpPr>
              <p:nvPr/>
            </p:nvSpPr>
            <p:spPr bwMode="auto">
              <a:xfrm>
                <a:off x="661" y="1353"/>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6" name="Rectangle 48"/>
              <p:cNvSpPr>
                <a:spLocks noChangeArrowheads="1"/>
              </p:cNvSpPr>
              <p:nvPr/>
            </p:nvSpPr>
            <p:spPr bwMode="auto">
              <a:xfrm>
                <a:off x="661" y="136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7" name="Rectangle 49"/>
              <p:cNvSpPr>
                <a:spLocks noChangeArrowheads="1"/>
              </p:cNvSpPr>
              <p:nvPr/>
            </p:nvSpPr>
            <p:spPr bwMode="auto">
              <a:xfrm>
                <a:off x="661" y="1370"/>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8" name="Rectangle 50"/>
              <p:cNvSpPr>
                <a:spLocks noChangeArrowheads="1"/>
              </p:cNvSpPr>
              <p:nvPr/>
            </p:nvSpPr>
            <p:spPr bwMode="auto">
              <a:xfrm>
                <a:off x="661" y="138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59" name="Rectangle 51"/>
              <p:cNvSpPr>
                <a:spLocks noChangeArrowheads="1"/>
              </p:cNvSpPr>
              <p:nvPr/>
            </p:nvSpPr>
            <p:spPr bwMode="auto">
              <a:xfrm>
                <a:off x="661" y="1389"/>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0" name="Rectangle 52"/>
              <p:cNvSpPr>
                <a:spLocks noChangeArrowheads="1"/>
              </p:cNvSpPr>
              <p:nvPr/>
            </p:nvSpPr>
            <p:spPr bwMode="auto">
              <a:xfrm>
                <a:off x="661" y="139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1" name="Rectangle 53"/>
              <p:cNvSpPr>
                <a:spLocks noChangeArrowheads="1"/>
              </p:cNvSpPr>
              <p:nvPr/>
            </p:nvSpPr>
            <p:spPr bwMode="auto">
              <a:xfrm>
                <a:off x="661" y="1406"/>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2" name="Rectangle 54"/>
              <p:cNvSpPr>
                <a:spLocks noChangeArrowheads="1"/>
              </p:cNvSpPr>
              <p:nvPr/>
            </p:nvSpPr>
            <p:spPr bwMode="auto">
              <a:xfrm>
                <a:off x="661" y="141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3" name="Rectangle 55"/>
              <p:cNvSpPr>
                <a:spLocks noChangeArrowheads="1"/>
              </p:cNvSpPr>
              <p:nvPr/>
            </p:nvSpPr>
            <p:spPr bwMode="auto">
              <a:xfrm>
                <a:off x="661" y="1425"/>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4" name="Rectangle 56"/>
              <p:cNvSpPr>
                <a:spLocks noChangeArrowheads="1"/>
              </p:cNvSpPr>
              <p:nvPr/>
            </p:nvSpPr>
            <p:spPr bwMode="auto">
              <a:xfrm>
                <a:off x="661" y="143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5" name="Rectangle 57"/>
              <p:cNvSpPr>
                <a:spLocks noChangeArrowheads="1"/>
              </p:cNvSpPr>
              <p:nvPr/>
            </p:nvSpPr>
            <p:spPr bwMode="auto">
              <a:xfrm>
                <a:off x="661" y="1442"/>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6" name="Rectangle 58"/>
              <p:cNvSpPr>
                <a:spLocks noChangeArrowheads="1"/>
              </p:cNvSpPr>
              <p:nvPr/>
            </p:nvSpPr>
            <p:spPr bwMode="auto">
              <a:xfrm>
                <a:off x="661" y="145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7" name="Rectangle 59"/>
              <p:cNvSpPr>
                <a:spLocks noChangeArrowheads="1"/>
              </p:cNvSpPr>
              <p:nvPr/>
            </p:nvSpPr>
            <p:spPr bwMode="auto">
              <a:xfrm>
                <a:off x="661" y="146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8" name="Rectangle 60"/>
              <p:cNvSpPr>
                <a:spLocks noChangeArrowheads="1"/>
              </p:cNvSpPr>
              <p:nvPr/>
            </p:nvSpPr>
            <p:spPr bwMode="auto">
              <a:xfrm>
                <a:off x="661" y="1470"/>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69" name="Rectangle 61"/>
              <p:cNvSpPr>
                <a:spLocks noChangeArrowheads="1"/>
              </p:cNvSpPr>
              <p:nvPr/>
            </p:nvSpPr>
            <p:spPr bwMode="auto">
              <a:xfrm>
                <a:off x="661" y="1478"/>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0" name="Rectangle 62"/>
              <p:cNvSpPr>
                <a:spLocks noChangeArrowheads="1"/>
              </p:cNvSpPr>
              <p:nvPr/>
            </p:nvSpPr>
            <p:spPr bwMode="auto">
              <a:xfrm>
                <a:off x="661" y="148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1" name="Rectangle 63"/>
              <p:cNvSpPr>
                <a:spLocks noChangeArrowheads="1"/>
              </p:cNvSpPr>
              <p:nvPr/>
            </p:nvSpPr>
            <p:spPr bwMode="auto">
              <a:xfrm>
                <a:off x="661" y="149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2" name="Rectangle 64"/>
              <p:cNvSpPr>
                <a:spLocks noChangeArrowheads="1"/>
              </p:cNvSpPr>
              <p:nvPr/>
            </p:nvSpPr>
            <p:spPr bwMode="auto">
              <a:xfrm>
                <a:off x="661" y="1506"/>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3" name="Rectangle 65"/>
              <p:cNvSpPr>
                <a:spLocks noChangeArrowheads="1"/>
              </p:cNvSpPr>
              <p:nvPr/>
            </p:nvSpPr>
            <p:spPr bwMode="auto">
              <a:xfrm>
                <a:off x="661" y="1514"/>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4" name="Rectangle 66"/>
              <p:cNvSpPr>
                <a:spLocks noChangeArrowheads="1"/>
              </p:cNvSpPr>
              <p:nvPr/>
            </p:nvSpPr>
            <p:spPr bwMode="auto">
              <a:xfrm>
                <a:off x="661" y="152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5" name="Rectangle 67"/>
              <p:cNvSpPr>
                <a:spLocks noChangeArrowheads="1"/>
              </p:cNvSpPr>
              <p:nvPr/>
            </p:nvSpPr>
            <p:spPr bwMode="auto">
              <a:xfrm>
                <a:off x="661" y="153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6" name="Rectangle 68"/>
              <p:cNvSpPr>
                <a:spLocks noChangeArrowheads="1"/>
              </p:cNvSpPr>
              <p:nvPr/>
            </p:nvSpPr>
            <p:spPr bwMode="auto">
              <a:xfrm>
                <a:off x="661" y="1542"/>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7" name="Rectangle 69"/>
              <p:cNvSpPr>
                <a:spLocks noChangeArrowheads="1"/>
              </p:cNvSpPr>
              <p:nvPr/>
            </p:nvSpPr>
            <p:spPr bwMode="auto">
              <a:xfrm>
                <a:off x="661" y="1550"/>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8" name="Rectangle 70"/>
              <p:cNvSpPr>
                <a:spLocks noChangeArrowheads="1"/>
              </p:cNvSpPr>
              <p:nvPr/>
            </p:nvSpPr>
            <p:spPr bwMode="auto">
              <a:xfrm>
                <a:off x="661" y="156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79" name="Rectangle 71"/>
              <p:cNvSpPr>
                <a:spLocks noChangeArrowheads="1"/>
              </p:cNvSpPr>
              <p:nvPr/>
            </p:nvSpPr>
            <p:spPr bwMode="auto">
              <a:xfrm>
                <a:off x="661" y="156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0" name="Rectangle 72"/>
              <p:cNvSpPr>
                <a:spLocks noChangeArrowheads="1"/>
              </p:cNvSpPr>
              <p:nvPr/>
            </p:nvSpPr>
            <p:spPr bwMode="auto">
              <a:xfrm>
                <a:off x="661" y="1578"/>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1" name="Rectangle 73"/>
              <p:cNvSpPr>
                <a:spLocks noChangeArrowheads="1"/>
              </p:cNvSpPr>
              <p:nvPr/>
            </p:nvSpPr>
            <p:spPr bwMode="auto">
              <a:xfrm>
                <a:off x="661" y="1586"/>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2" name="Rectangle 74"/>
              <p:cNvSpPr>
                <a:spLocks noChangeArrowheads="1"/>
              </p:cNvSpPr>
              <p:nvPr/>
            </p:nvSpPr>
            <p:spPr bwMode="auto">
              <a:xfrm>
                <a:off x="661" y="159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3" name="Rectangle 75"/>
              <p:cNvSpPr>
                <a:spLocks noChangeArrowheads="1"/>
              </p:cNvSpPr>
              <p:nvPr/>
            </p:nvSpPr>
            <p:spPr bwMode="auto">
              <a:xfrm>
                <a:off x="661" y="160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4" name="Rectangle 76"/>
              <p:cNvSpPr>
                <a:spLocks noChangeArrowheads="1"/>
              </p:cNvSpPr>
              <p:nvPr/>
            </p:nvSpPr>
            <p:spPr bwMode="auto">
              <a:xfrm>
                <a:off x="661" y="1614"/>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5" name="Rectangle 77"/>
              <p:cNvSpPr>
                <a:spLocks noChangeArrowheads="1"/>
              </p:cNvSpPr>
              <p:nvPr/>
            </p:nvSpPr>
            <p:spPr bwMode="auto">
              <a:xfrm>
                <a:off x="661" y="1622"/>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6" name="Rectangle 78"/>
              <p:cNvSpPr>
                <a:spLocks noChangeArrowheads="1"/>
              </p:cNvSpPr>
              <p:nvPr/>
            </p:nvSpPr>
            <p:spPr bwMode="auto">
              <a:xfrm>
                <a:off x="661" y="163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7" name="Rectangle 79"/>
              <p:cNvSpPr>
                <a:spLocks noChangeArrowheads="1"/>
              </p:cNvSpPr>
              <p:nvPr/>
            </p:nvSpPr>
            <p:spPr bwMode="auto">
              <a:xfrm>
                <a:off x="661" y="164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8" name="Rectangle 80"/>
              <p:cNvSpPr>
                <a:spLocks noChangeArrowheads="1"/>
              </p:cNvSpPr>
              <p:nvPr/>
            </p:nvSpPr>
            <p:spPr bwMode="auto">
              <a:xfrm>
                <a:off x="661" y="1650"/>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89" name="Rectangle 81"/>
              <p:cNvSpPr>
                <a:spLocks noChangeArrowheads="1"/>
              </p:cNvSpPr>
              <p:nvPr/>
            </p:nvSpPr>
            <p:spPr bwMode="auto">
              <a:xfrm>
                <a:off x="661" y="1658"/>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0" name="Rectangle 82"/>
              <p:cNvSpPr>
                <a:spLocks noChangeArrowheads="1"/>
              </p:cNvSpPr>
              <p:nvPr/>
            </p:nvSpPr>
            <p:spPr bwMode="auto">
              <a:xfrm>
                <a:off x="661" y="166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1" name="Rectangle 83"/>
              <p:cNvSpPr>
                <a:spLocks noChangeArrowheads="1"/>
              </p:cNvSpPr>
              <p:nvPr/>
            </p:nvSpPr>
            <p:spPr bwMode="auto">
              <a:xfrm>
                <a:off x="661" y="167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2" name="Rectangle 84"/>
              <p:cNvSpPr>
                <a:spLocks noChangeArrowheads="1"/>
              </p:cNvSpPr>
              <p:nvPr/>
            </p:nvSpPr>
            <p:spPr bwMode="auto">
              <a:xfrm>
                <a:off x="661" y="1686"/>
                <a:ext cx="717"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3" name="Rectangle 85"/>
              <p:cNvSpPr>
                <a:spLocks noChangeArrowheads="1"/>
              </p:cNvSpPr>
              <p:nvPr/>
            </p:nvSpPr>
            <p:spPr bwMode="auto">
              <a:xfrm>
                <a:off x="661" y="1694"/>
                <a:ext cx="717" cy="1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4" name="Rectangle 86"/>
              <p:cNvSpPr>
                <a:spLocks noChangeArrowheads="1"/>
              </p:cNvSpPr>
              <p:nvPr/>
            </p:nvSpPr>
            <p:spPr bwMode="auto">
              <a:xfrm>
                <a:off x="661" y="170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5" name="Rectangle 87"/>
              <p:cNvSpPr>
                <a:spLocks noChangeArrowheads="1"/>
              </p:cNvSpPr>
              <p:nvPr/>
            </p:nvSpPr>
            <p:spPr bwMode="auto">
              <a:xfrm>
                <a:off x="661" y="171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6" name="Rectangle 88"/>
              <p:cNvSpPr>
                <a:spLocks noChangeArrowheads="1"/>
              </p:cNvSpPr>
              <p:nvPr/>
            </p:nvSpPr>
            <p:spPr bwMode="auto">
              <a:xfrm>
                <a:off x="661" y="172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7" name="Rectangle 89"/>
              <p:cNvSpPr>
                <a:spLocks noChangeArrowheads="1"/>
              </p:cNvSpPr>
              <p:nvPr/>
            </p:nvSpPr>
            <p:spPr bwMode="auto">
              <a:xfrm>
                <a:off x="661" y="173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8" name="Rectangle 90"/>
              <p:cNvSpPr>
                <a:spLocks noChangeArrowheads="1"/>
              </p:cNvSpPr>
              <p:nvPr/>
            </p:nvSpPr>
            <p:spPr bwMode="auto">
              <a:xfrm>
                <a:off x="661" y="174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899" name="Rectangle 91"/>
              <p:cNvSpPr>
                <a:spLocks noChangeArrowheads="1"/>
              </p:cNvSpPr>
              <p:nvPr/>
            </p:nvSpPr>
            <p:spPr bwMode="auto">
              <a:xfrm>
                <a:off x="661" y="174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0" name="Rectangle 92"/>
              <p:cNvSpPr>
                <a:spLocks noChangeArrowheads="1"/>
              </p:cNvSpPr>
              <p:nvPr/>
            </p:nvSpPr>
            <p:spPr bwMode="auto">
              <a:xfrm>
                <a:off x="661" y="175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1" name="Rectangle 93"/>
              <p:cNvSpPr>
                <a:spLocks noChangeArrowheads="1"/>
              </p:cNvSpPr>
              <p:nvPr/>
            </p:nvSpPr>
            <p:spPr bwMode="auto">
              <a:xfrm>
                <a:off x="661" y="176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2" name="Rectangle 94"/>
              <p:cNvSpPr>
                <a:spLocks noChangeArrowheads="1"/>
              </p:cNvSpPr>
              <p:nvPr/>
            </p:nvSpPr>
            <p:spPr bwMode="auto">
              <a:xfrm>
                <a:off x="661" y="177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3" name="Rectangle 95"/>
              <p:cNvSpPr>
                <a:spLocks noChangeArrowheads="1"/>
              </p:cNvSpPr>
              <p:nvPr/>
            </p:nvSpPr>
            <p:spPr bwMode="auto">
              <a:xfrm>
                <a:off x="661" y="178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4" name="Rectangle 96"/>
              <p:cNvSpPr>
                <a:spLocks noChangeArrowheads="1"/>
              </p:cNvSpPr>
              <p:nvPr/>
            </p:nvSpPr>
            <p:spPr bwMode="auto">
              <a:xfrm>
                <a:off x="661" y="179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5" name="Rectangle 97"/>
              <p:cNvSpPr>
                <a:spLocks noChangeArrowheads="1"/>
              </p:cNvSpPr>
              <p:nvPr/>
            </p:nvSpPr>
            <p:spPr bwMode="auto">
              <a:xfrm>
                <a:off x="661" y="180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6" name="Rectangle 98"/>
              <p:cNvSpPr>
                <a:spLocks noChangeArrowheads="1"/>
              </p:cNvSpPr>
              <p:nvPr/>
            </p:nvSpPr>
            <p:spPr bwMode="auto">
              <a:xfrm>
                <a:off x="661" y="181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7" name="Rectangle 99"/>
              <p:cNvSpPr>
                <a:spLocks noChangeArrowheads="1"/>
              </p:cNvSpPr>
              <p:nvPr/>
            </p:nvSpPr>
            <p:spPr bwMode="auto">
              <a:xfrm>
                <a:off x="661" y="182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8" name="Rectangle 100"/>
              <p:cNvSpPr>
                <a:spLocks noChangeArrowheads="1"/>
              </p:cNvSpPr>
              <p:nvPr/>
            </p:nvSpPr>
            <p:spPr bwMode="auto">
              <a:xfrm>
                <a:off x="661" y="183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09" name="Rectangle 101"/>
              <p:cNvSpPr>
                <a:spLocks noChangeArrowheads="1"/>
              </p:cNvSpPr>
              <p:nvPr/>
            </p:nvSpPr>
            <p:spPr bwMode="auto">
              <a:xfrm>
                <a:off x="661" y="183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0" name="Rectangle 102"/>
              <p:cNvSpPr>
                <a:spLocks noChangeArrowheads="1"/>
              </p:cNvSpPr>
              <p:nvPr/>
            </p:nvSpPr>
            <p:spPr bwMode="auto">
              <a:xfrm>
                <a:off x="661" y="184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1" name="Rectangle 103"/>
              <p:cNvSpPr>
                <a:spLocks noChangeArrowheads="1"/>
              </p:cNvSpPr>
              <p:nvPr/>
            </p:nvSpPr>
            <p:spPr bwMode="auto">
              <a:xfrm>
                <a:off x="661" y="185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2" name="Rectangle 104"/>
              <p:cNvSpPr>
                <a:spLocks noChangeArrowheads="1"/>
              </p:cNvSpPr>
              <p:nvPr/>
            </p:nvSpPr>
            <p:spPr bwMode="auto">
              <a:xfrm>
                <a:off x="661" y="186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3" name="Rectangle 105"/>
              <p:cNvSpPr>
                <a:spLocks noChangeArrowheads="1"/>
              </p:cNvSpPr>
              <p:nvPr/>
            </p:nvSpPr>
            <p:spPr bwMode="auto">
              <a:xfrm>
                <a:off x="661" y="187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4" name="Rectangle 106"/>
              <p:cNvSpPr>
                <a:spLocks noChangeArrowheads="1"/>
              </p:cNvSpPr>
              <p:nvPr/>
            </p:nvSpPr>
            <p:spPr bwMode="auto">
              <a:xfrm>
                <a:off x="661" y="188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5" name="Rectangle 107"/>
              <p:cNvSpPr>
                <a:spLocks noChangeArrowheads="1"/>
              </p:cNvSpPr>
              <p:nvPr/>
            </p:nvSpPr>
            <p:spPr bwMode="auto">
              <a:xfrm>
                <a:off x="661" y="189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6" name="Rectangle 108"/>
              <p:cNvSpPr>
                <a:spLocks noChangeArrowheads="1"/>
              </p:cNvSpPr>
              <p:nvPr/>
            </p:nvSpPr>
            <p:spPr bwMode="auto">
              <a:xfrm>
                <a:off x="661" y="190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7" name="Rectangle 109"/>
              <p:cNvSpPr>
                <a:spLocks noChangeArrowheads="1"/>
              </p:cNvSpPr>
              <p:nvPr/>
            </p:nvSpPr>
            <p:spPr bwMode="auto">
              <a:xfrm>
                <a:off x="661" y="191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8" name="Rectangle 110"/>
              <p:cNvSpPr>
                <a:spLocks noChangeArrowheads="1"/>
              </p:cNvSpPr>
              <p:nvPr/>
            </p:nvSpPr>
            <p:spPr bwMode="auto">
              <a:xfrm>
                <a:off x="661" y="192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19" name="Rectangle 111"/>
              <p:cNvSpPr>
                <a:spLocks noChangeArrowheads="1"/>
              </p:cNvSpPr>
              <p:nvPr/>
            </p:nvSpPr>
            <p:spPr bwMode="auto">
              <a:xfrm>
                <a:off x="661" y="192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0" name="Rectangle 112"/>
              <p:cNvSpPr>
                <a:spLocks noChangeArrowheads="1"/>
              </p:cNvSpPr>
              <p:nvPr/>
            </p:nvSpPr>
            <p:spPr bwMode="auto">
              <a:xfrm>
                <a:off x="661" y="193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1" name="Rectangle 113"/>
              <p:cNvSpPr>
                <a:spLocks noChangeArrowheads="1"/>
              </p:cNvSpPr>
              <p:nvPr/>
            </p:nvSpPr>
            <p:spPr bwMode="auto">
              <a:xfrm>
                <a:off x="661" y="194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2" name="Rectangle 114"/>
              <p:cNvSpPr>
                <a:spLocks noChangeArrowheads="1"/>
              </p:cNvSpPr>
              <p:nvPr/>
            </p:nvSpPr>
            <p:spPr bwMode="auto">
              <a:xfrm>
                <a:off x="661" y="195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3" name="Rectangle 115"/>
              <p:cNvSpPr>
                <a:spLocks noChangeArrowheads="1"/>
              </p:cNvSpPr>
              <p:nvPr/>
            </p:nvSpPr>
            <p:spPr bwMode="auto">
              <a:xfrm>
                <a:off x="661" y="196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4" name="Rectangle 116"/>
              <p:cNvSpPr>
                <a:spLocks noChangeArrowheads="1"/>
              </p:cNvSpPr>
              <p:nvPr/>
            </p:nvSpPr>
            <p:spPr bwMode="auto">
              <a:xfrm>
                <a:off x="661" y="197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5" name="Rectangle 117"/>
              <p:cNvSpPr>
                <a:spLocks noChangeArrowheads="1"/>
              </p:cNvSpPr>
              <p:nvPr/>
            </p:nvSpPr>
            <p:spPr bwMode="auto">
              <a:xfrm>
                <a:off x="661" y="1983"/>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6" name="Rectangle 118"/>
              <p:cNvSpPr>
                <a:spLocks noChangeArrowheads="1"/>
              </p:cNvSpPr>
              <p:nvPr/>
            </p:nvSpPr>
            <p:spPr bwMode="auto">
              <a:xfrm>
                <a:off x="661" y="1992"/>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7" name="Rectangle 119"/>
              <p:cNvSpPr>
                <a:spLocks noChangeArrowheads="1"/>
              </p:cNvSpPr>
              <p:nvPr/>
            </p:nvSpPr>
            <p:spPr bwMode="auto">
              <a:xfrm>
                <a:off x="661" y="2001"/>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8" name="Rectangle 120"/>
              <p:cNvSpPr>
                <a:spLocks noChangeArrowheads="1"/>
              </p:cNvSpPr>
              <p:nvPr/>
            </p:nvSpPr>
            <p:spPr bwMode="auto">
              <a:xfrm>
                <a:off x="661" y="2010"/>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29" name="Rectangle 121"/>
              <p:cNvSpPr>
                <a:spLocks noChangeArrowheads="1"/>
              </p:cNvSpPr>
              <p:nvPr/>
            </p:nvSpPr>
            <p:spPr bwMode="auto">
              <a:xfrm>
                <a:off x="661" y="2019"/>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0" name="Rectangle 122"/>
              <p:cNvSpPr>
                <a:spLocks noChangeArrowheads="1"/>
              </p:cNvSpPr>
              <p:nvPr/>
            </p:nvSpPr>
            <p:spPr bwMode="auto">
              <a:xfrm>
                <a:off x="661" y="2028"/>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1" name="Rectangle 123"/>
              <p:cNvSpPr>
                <a:spLocks noChangeArrowheads="1"/>
              </p:cNvSpPr>
              <p:nvPr/>
            </p:nvSpPr>
            <p:spPr bwMode="auto">
              <a:xfrm>
                <a:off x="661" y="2037"/>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2" name="Rectangle 124"/>
              <p:cNvSpPr>
                <a:spLocks noChangeArrowheads="1"/>
              </p:cNvSpPr>
              <p:nvPr/>
            </p:nvSpPr>
            <p:spPr bwMode="auto">
              <a:xfrm>
                <a:off x="661" y="2046"/>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3" name="Rectangle 125"/>
              <p:cNvSpPr>
                <a:spLocks noChangeArrowheads="1"/>
              </p:cNvSpPr>
              <p:nvPr/>
            </p:nvSpPr>
            <p:spPr bwMode="auto">
              <a:xfrm>
                <a:off x="661" y="2055"/>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4" name="Rectangle 126"/>
              <p:cNvSpPr>
                <a:spLocks noChangeArrowheads="1"/>
              </p:cNvSpPr>
              <p:nvPr/>
            </p:nvSpPr>
            <p:spPr bwMode="auto">
              <a:xfrm>
                <a:off x="661" y="2064"/>
                <a:ext cx="717"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033" name="Group 225"/>
            <p:cNvGrpSpPr>
              <a:grpSpLocks/>
            </p:cNvGrpSpPr>
            <p:nvPr/>
          </p:nvGrpSpPr>
          <p:grpSpPr bwMode="auto">
            <a:xfrm>
              <a:off x="2528888" y="2681288"/>
              <a:ext cx="1141412" cy="609600"/>
              <a:chOff x="1593" y="1775"/>
              <a:chExt cx="719" cy="298"/>
            </a:xfrm>
          </p:grpSpPr>
          <p:sp>
            <p:nvSpPr>
              <p:cNvPr id="503937" name="Rectangle 129"/>
              <p:cNvSpPr>
                <a:spLocks noChangeArrowheads="1"/>
              </p:cNvSpPr>
              <p:nvPr/>
            </p:nvSpPr>
            <p:spPr bwMode="auto">
              <a:xfrm>
                <a:off x="1593" y="1775"/>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8" name="Rectangle 130"/>
              <p:cNvSpPr>
                <a:spLocks noChangeArrowheads="1"/>
              </p:cNvSpPr>
              <p:nvPr/>
            </p:nvSpPr>
            <p:spPr bwMode="auto">
              <a:xfrm>
                <a:off x="1593" y="177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39" name="Rectangle 131"/>
              <p:cNvSpPr>
                <a:spLocks noChangeArrowheads="1"/>
              </p:cNvSpPr>
              <p:nvPr/>
            </p:nvSpPr>
            <p:spPr bwMode="auto">
              <a:xfrm>
                <a:off x="1593" y="178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0" name="Rectangle 132"/>
              <p:cNvSpPr>
                <a:spLocks noChangeArrowheads="1"/>
              </p:cNvSpPr>
              <p:nvPr/>
            </p:nvSpPr>
            <p:spPr bwMode="auto">
              <a:xfrm>
                <a:off x="1593" y="1785"/>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1" name="Rectangle 133"/>
              <p:cNvSpPr>
                <a:spLocks noChangeArrowheads="1"/>
              </p:cNvSpPr>
              <p:nvPr/>
            </p:nvSpPr>
            <p:spPr bwMode="auto">
              <a:xfrm>
                <a:off x="1593" y="1787"/>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2" name="Rectangle 134"/>
              <p:cNvSpPr>
                <a:spLocks noChangeArrowheads="1"/>
              </p:cNvSpPr>
              <p:nvPr/>
            </p:nvSpPr>
            <p:spPr bwMode="auto">
              <a:xfrm>
                <a:off x="1593" y="179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3" name="Rectangle 135"/>
              <p:cNvSpPr>
                <a:spLocks noChangeArrowheads="1"/>
              </p:cNvSpPr>
              <p:nvPr/>
            </p:nvSpPr>
            <p:spPr bwMode="auto">
              <a:xfrm>
                <a:off x="1593" y="179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4" name="Rectangle 136"/>
              <p:cNvSpPr>
                <a:spLocks noChangeArrowheads="1"/>
              </p:cNvSpPr>
              <p:nvPr/>
            </p:nvSpPr>
            <p:spPr bwMode="auto">
              <a:xfrm>
                <a:off x="1593" y="179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5" name="Rectangle 137"/>
              <p:cNvSpPr>
                <a:spLocks noChangeArrowheads="1"/>
              </p:cNvSpPr>
              <p:nvPr/>
            </p:nvSpPr>
            <p:spPr bwMode="auto">
              <a:xfrm>
                <a:off x="1593" y="180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6" name="Rectangle 138"/>
              <p:cNvSpPr>
                <a:spLocks noChangeArrowheads="1"/>
              </p:cNvSpPr>
              <p:nvPr/>
            </p:nvSpPr>
            <p:spPr bwMode="auto">
              <a:xfrm>
                <a:off x="1593" y="1803"/>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7" name="Rectangle 139"/>
              <p:cNvSpPr>
                <a:spLocks noChangeArrowheads="1"/>
              </p:cNvSpPr>
              <p:nvPr/>
            </p:nvSpPr>
            <p:spPr bwMode="auto">
              <a:xfrm>
                <a:off x="1593" y="180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8" name="Rectangle 140"/>
              <p:cNvSpPr>
                <a:spLocks noChangeArrowheads="1"/>
              </p:cNvSpPr>
              <p:nvPr/>
            </p:nvSpPr>
            <p:spPr bwMode="auto">
              <a:xfrm>
                <a:off x="1593" y="1810"/>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49" name="Rectangle 141"/>
              <p:cNvSpPr>
                <a:spLocks noChangeArrowheads="1"/>
              </p:cNvSpPr>
              <p:nvPr/>
            </p:nvSpPr>
            <p:spPr bwMode="auto">
              <a:xfrm>
                <a:off x="1593" y="181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0" name="Rectangle 142"/>
              <p:cNvSpPr>
                <a:spLocks noChangeArrowheads="1"/>
              </p:cNvSpPr>
              <p:nvPr/>
            </p:nvSpPr>
            <p:spPr bwMode="auto">
              <a:xfrm>
                <a:off x="1593" y="1815"/>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1" name="Rectangle 143"/>
              <p:cNvSpPr>
                <a:spLocks noChangeArrowheads="1"/>
              </p:cNvSpPr>
              <p:nvPr/>
            </p:nvSpPr>
            <p:spPr bwMode="auto">
              <a:xfrm>
                <a:off x="1593" y="181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2" name="Rectangle 144"/>
              <p:cNvSpPr>
                <a:spLocks noChangeArrowheads="1"/>
              </p:cNvSpPr>
              <p:nvPr/>
            </p:nvSpPr>
            <p:spPr bwMode="auto">
              <a:xfrm>
                <a:off x="1593" y="182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3" name="Rectangle 145"/>
              <p:cNvSpPr>
                <a:spLocks noChangeArrowheads="1"/>
              </p:cNvSpPr>
              <p:nvPr/>
            </p:nvSpPr>
            <p:spPr bwMode="auto">
              <a:xfrm>
                <a:off x="1593" y="182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4" name="Rectangle 146"/>
              <p:cNvSpPr>
                <a:spLocks noChangeArrowheads="1"/>
              </p:cNvSpPr>
              <p:nvPr/>
            </p:nvSpPr>
            <p:spPr bwMode="auto">
              <a:xfrm>
                <a:off x="1593" y="182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5" name="Rectangle 147"/>
              <p:cNvSpPr>
                <a:spLocks noChangeArrowheads="1"/>
              </p:cNvSpPr>
              <p:nvPr/>
            </p:nvSpPr>
            <p:spPr bwMode="auto">
              <a:xfrm>
                <a:off x="1593" y="1831"/>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6" name="Rectangle 148"/>
              <p:cNvSpPr>
                <a:spLocks noChangeArrowheads="1"/>
              </p:cNvSpPr>
              <p:nvPr/>
            </p:nvSpPr>
            <p:spPr bwMode="auto">
              <a:xfrm>
                <a:off x="1593" y="1835"/>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7" name="Rectangle 149"/>
              <p:cNvSpPr>
                <a:spLocks noChangeArrowheads="1"/>
              </p:cNvSpPr>
              <p:nvPr/>
            </p:nvSpPr>
            <p:spPr bwMode="auto">
              <a:xfrm>
                <a:off x="1593" y="183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8" name="Rectangle 150"/>
              <p:cNvSpPr>
                <a:spLocks noChangeArrowheads="1"/>
              </p:cNvSpPr>
              <p:nvPr/>
            </p:nvSpPr>
            <p:spPr bwMode="auto">
              <a:xfrm>
                <a:off x="1593" y="184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59" name="Rectangle 151"/>
              <p:cNvSpPr>
                <a:spLocks noChangeArrowheads="1"/>
              </p:cNvSpPr>
              <p:nvPr/>
            </p:nvSpPr>
            <p:spPr bwMode="auto">
              <a:xfrm>
                <a:off x="1593" y="1843"/>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0" name="Rectangle 152"/>
              <p:cNvSpPr>
                <a:spLocks noChangeArrowheads="1"/>
              </p:cNvSpPr>
              <p:nvPr/>
            </p:nvSpPr>
            <p:spPr bwMode="auto">
              <a:xfrm>
                <a:off x="1593" y="184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1" name="Rectangle 153"/>
              <p:cNvSpPr>
                <a:spLocks noChangeArrowheads="1"/>
              </p:cNvSpPr>
              <p:nvPr/>
            </p:nvSpPr>
            <p:spPr bwMode="auto">
              <a:xfrm>
                <a:off x="1593" y="185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2" name="Rectangle 154"/>
              <p:cNvSpPr>
                <a:spLocks noChangeArrowheads="1"/>
              </p:cNvSpPr>
              <p:nvPr/>
            </p:nvSpPr>
            <p:spPr bwMode="auto">
              <a:xfrm>
                <a:off x="1593" y="1853"/>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3" name="Rectangle 155"/>
              <p:cNvSpPr>
                <a:spLocks noChangeArrowheads="1"/>
              </p:cNvSpPr>
              <p:nvPr/>
            </p:nvSpPr>
            <p:spPr bwMode="auto">
              <a:xfrm>
                <a:off x="1593" y="185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4" name="Rectangle 156"/>
              <p:cNvSpPr>
                <a:spLocks noChangeArrowheads="1"/>
              </p:cNvSpPr>
              <p:nvPr/>
            </p:nvSpPr>
            <p:spPr bwMode="auto">
              <a:xfrm>
                <a:off x="1593" y="185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5" name="Rectangle 157"/>
              <p:cNvSpPr>
                <a:spLocks noChangeArrowheads="1"/>
              </p:cNvSpPr>
              <p:nvPr/>
            </p:nvSpPr>
            <p:spPr bwMode="auto">
              <a:xfrm>
                <a:off x="1593" y="186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6" name="Rectangle 158"/>
              <p:cNvSpPr>
                <a:spLocks noChangeArrowheads="1"/>
              </p:cNvSpPr>
              <p:nvPr/>
            </p:nvSpPr>
            <p:spPr bwMode="auto">
              <a:xfrm>
                <a:off x="1593" y="186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7" name="Rectangle 159"/>
              <p:cNvSpPr>
                <a:spLocks noChangeArrowheads="1"/>
              </p:cNvSpPr>
              <p:nvPr/>
            </p:nvSpPr>
            <p:spPr bwMode="auto">
              <a:xfrm>
                <a:off x="1593" y="186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8" name="Rectangle 160"/>
              <p:cNvSpPr>
                <a:spLocks noChangeArrowheads="1"/>
              </p:cNvSpPr>
              <p:nvPr/>
            </p:nvSpPr>
            <p:spPr bwMode="auto">
              <a:xfrm>
                <a:off x="1593" y="1871"/>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69" name="Rectangle 161"/>
              <p:cNvSpPr>
                <a:spLocks noChangeArrowheads="1"/>
              </p:cNvSpPr>
              <p:nvPr/>
            </p:nvSpPr>
            <p:spPr bwMode="auto">
              <a:xfrm>
                <a:off x="1593" y="187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0" name="Rectangle 162"/>
              <p:cNvSpPr>
                <a:spLocks noChangeArrowheads="1"/>
              </p:cNvSpPr>
              <p:nvPr/>
            </p:nvSpPr>
            <p:spPr bwMode="auto">
              <a:xfrm>
                <a:off x="1593" y="187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1" name="Rectangle 163"/>
              <p:cNvSpPr>
                <a:spLocks noChangeArrowheads="1"/>
              </p:cNvSpPr>
              <p:nvPr/>
            </p:nvSpPr>
            <p:spPr bwMode="auto">
              <a:xfrm>
                <a:off x="1593" y="188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2" name="Rectangle 164"/>
              <p:cNvSpPr>
                <a:spLocks noChangeArrowheads="1"/>
              </p:cNvSpPr>
              <p:nvPr/>
            </p:nvSpPr>
            <p:spPr bwMode="auto">
              <a:xfrm>
                <a:off x="1593" y="188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3" name="Rectangle 165"/>
              <p:cNvSpPr>
                <a:spLocks noChangeArrowheads="1"/>
              </p:cNvSpPr>
              <p:nvPr/>
            </p:nvSpPr>
            <p:spPr bwMode="auto">
              <a:xfrm>
                <a:off x="1593" y="188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4" name="Rectangle 166"/>
              <p:cNvSpPr>
                <a:spLocks noChangeArrowheads="1"/>
              </p:cNvSpPr>
              <p:nvPr/>
            </p:nvSpPr>
            <p:spPr bwMode="auto">
              <a:xfrm>
                <a:off x="1593" y="189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5" name="Rectangle 167"/>
              <p:cNvSpPr>
                <a:spLocks noChangeArrowheads="1"/>
              </p:cNvSpPr>
              <p:nvPr/>
            </p:nvSpPr>
            <p:spPr bwMode="auto">
              <a:xfrm>
                <a:off x="1593" y="1893"/>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6" name="Rectangle 168"/>
              <p:cNvSpPr>
                <a:spLocks noChangeArrowheads="1"/>
              </p:cNvSpPr>
              <p:nvPr/>
            </p:nvSpPr>
            <p:spPr bwMode="auto">
              <a:xfrm>
                <a:off x="1593" y="189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7" name="Rectangle 169"/>
              <p:cNvSpPr>
                <a:spLocks noChangeArrowheads="1"/>
              </p:cNvSpPr>
              <p:nvPr/>
            </p:nvSpPr>
            <p:spPr bwMode="auto">
              <a:xfrm>
                <a:off x="1593" y="1899"/>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8" name="Rectangle 170"/>
              <p:cNvSpPr>
                <a:spLocks noChangeArrowheads="1"/>
              </p:cNvSpPr>
              <p:nvPr/>
            </p:nvSpPr>
            <p:spPr bwMode="auto">
              <a:xfrm>
                <a:off x="1593" y="1903"/>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79" name="Rectangle 171"/>
              <p:cNvSpPr>
                <a:spLocks noChangeArrowheads="1"/>
              </p:cNvSpPr>
              <p:nvPr/>
            </p:nvSpPr>
            <p:spPr bwMode="auto">
              <a:xfrm>
                <a:off x="1593" y="190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0" name="Rectangle 172"/>
              <p:cNvSpPr>
                <a:spLocks noChangeArrowheads="1"/>
              </p:cNvSpPr>
              <p:nvPr/>
            </p:nvSpPr>
            <p:spPr bwMode="auto">
              <a:xfrm>
                <a:off x="1593" y="1909"/>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1" name="Rectangle 173"/>
              <p:cNvSpPr>
                <a:spLocks noChangeArrowheads="1"/>
              </p:cNvSpPr>
              <p:nvPr/>
            </p:nvSpPr>
            <p:spPr bwMode="auto">
              <a:xfrm>
                <a:off x="1593" y="1911"/>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2" name="Rectangle 174"/>
              <p:cNvSpPr>
                <a:spLocks noChangeArrowheads="1"/>
              </p:cNvSpPr>
              <p:nvPr/>
            </p:nvSpPr>
            <p:spPr bwMode="auto">
              <a:xfrm>
                <a:off x="1593" y="191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3" name="Rectangle 175"/>
              <p:cNvSpPr>
                <a:spLocks noChangeArrowheads="1"/>
              </p:cNvSpPr>
              <p:nvPr/>
            </p:nvSpPr>
            <p:spPr bwMode="auto">
              <a:xfrm>
                <a:off x="1593" y="191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4" name="Rectangle 176"/>
              <p:cNvSpPr>
                <a:spLocks noChangeArrowheads="1"/>
              </p:cNvSpPr>
              <p:nvPr/>
            </p:nvSpPr>
            <p:spPr bwMode="auto">
              <a:xfrm>
                <a:off x="1593" y="192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5" name="Rectangle 177"/>
              <p:cNvSpPr>
                <a:spLocks noChangeArrowheads="1"/>
              </p:cNvSpPr>
              <p:nvPr/>
            </p:nvSpPr>
            <p:spPr bwMode="auto">
              <a:xfrm>
                <a:off x="1593" y="192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6" name="Rectangle 178"/>
              <p:cNvSpPr>
                <a:spLocks noChangeArrowheads="1"/>
              </p:cNvSpPr>
              <p:nvPr/>
            </p:nvSpPr>
            <p:spPr bwMode="auto">
              <a:xfrm>
                <a:off x="1593" y="1927"/>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7" name="Rectangle 179"/>
              <p:cNvSpPr>
                <a:spLocks noChangeArrowheads="1"/>
              </p:cNvSpPr>
              <p:nvPr/>
            </p:nvSpPr>
            <p:spPr bwMode="auto">
              <a:xfrm>
                <a:off x="1593" y="193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8" name="Rectangle 180"/>
              <p:cNvSpPr>
                <a:spLocks noChangeArrowheads="1"/>
              </p:cNvSpPr>
              <p:nvPr/>
            </p:nvSpPr>
            <p:spPr bwMode="auto">
              <a:xfrm>
                <a:off x="1593" y="1934"/>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89" name="Rectangle 181"/>
              <p:cNvSpPr>
                <a:spLocks noChangeArrowheads="1"/>
              </p:cNvSpPr>
              <p:nvPr/>
            </p:nvSpPr>
            <p:spPr bwMode="auto">
              <a:xfrm>
                <a:off x="1593" y="193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0" name="Rectangle 182"/>
              <p:cNvSpPr>
                <a:spLocks noChangeArrowheads="1"/>
              </p:cNvSpPr>
              <p:nvPr/>
            </p:nvSpPr>
            <p:spPr bwMode="auto">
              <a:xfrm>
                <a:off x="1593" y="1939"/>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1" name="Rectangle 183"/>
              <p:cNvSpPr>
                <a:spLocks noChangeArrowheads="1"/>
              </p:cNvSpPr>
              <p:nvPr/>
            </p:nvSpPr>
            <p:spPr bwMode="auto">
              <a:xfrm>
                <a:off x="1593" y="1943"/>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2" name="Rectangle 184"/>
              <p:cNvSpPr>
                <a:spLocks noChangeArrowheads="1"/>
              </p:cNvSpPr>
              <p:nvPr/>
            </p:nvSpPr>
            <p:spPr bwMode="auto">
              <a:xfrm>
                <a:off x="1593" y="194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3" name="Rectangle 185"/>
              <p:cNvSpPr>
                <a:spLocks noChangeArrowheads="1"/>
              </p:cNvSpPr>
              <p:nvPr/>
            </p:nvSpPr>
            <p:spPr bwMode="auto">
              <a:xfrm>
                <a:off x="1593" y="194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4" name="Rectangle 186"/>
              <p:cNvSpPr>
                <a:spLocks noChangeArrowheads="1"/>
              </p:cNvSpPr>
              <p:nvPr/>
            </p:nvSpPr>
            <p:spPr bwMode="auto">
              <a:xfrm>
                <a:off x="1593" y="195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5" name="Rectangle 187"/>
              <p:cNvSpPr>
                <a:spLocks noChangeArrowheads="1"/>
              </p:cNvSpPr>
              <p:nvPr/>
            </p:nvSpPr>
            <p:spPr bwMode="auto">
              <a:xfrm>
                <a:off x="1593" y="1955"/>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6" name="Rectangle 188"/>
              <p:cNvSpPr>
                <a:spLocks noChangeArrowheads="1"/>
              </p:cNvSpPr>
              <p:nvPr/>
            </p:nvSpPr>
            <p:spPr bwMode="auto">
              <a:xfrm>
                <a:off x="1593" y="1959"/>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7" name="Rectangle 189"/>
              <p:cNvSpPr>
                <a:spLocks noChangeArrowheads="1"/>
              </p:cNvSpPr>
              <p:nvPr/>
            </p:nvSpPr>
            <p:spPr bwMode="auto">
              <a:xfrm>
                <a:off x="1593" y="196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8" name="Rectangle 190"/>
              <p:cNvSpPr>
                <a:spLocks noChangeArrowheads="1"/>
              </p:cNvSpPr>
              <p:nvPr/>
            </p:nvSpPr>
            <p:spPr bwMode="auto">
              <a:xfrm>
                <a:off x="1593" y="1964"/>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3999" name="Rectangle 191"/>
              <p:cNvSpPr>
                <a:spLocks noChangeArrowheads="1"/>
              </p:cNvSpPr>
              <p:nvPr/>
            </p:nvSpPr>
            <p:spPr bwMode="auto">
              <a:xfrm>
                <a:off x="1593" y="196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0" name="Rectangle 192"/>
              <p:cNvSpPr>
                <a:spLocks noChangeArrowheads="1"/>
              </p:cNvSpPr>
              <p:nvPr/>
            </p:nvSpPr>
            <p:spPr bwMode="auto">
              <a:xfrm>
                <a:off x="1593" y="197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1" name="Rectangle 193"/>
              <p:cNvSpPr>
                <a:spLocks noChangeArrowheads="1"/>
              </p:cNvSpPr>
              <p:nvPr/>
            </p:nvSpPr>
            <p:spPr bwMode="auto">
              <a:xfrm>
                <a:off x="1593" y="197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2" name="Rectangle 194"/>
              <p:cNvSpPr>
                <a:spLocks noChangeArrowheads="1"/>
              </p:cNvSpPr>
              <p:nvPr/>
            </p:nvSpPr>
            <p:spPr bwMode="auto">
              <a:xfrm>
                <a:off x="1593" y="197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3" name="Rectangle 195"/>
              <p:cNvSpPr>
                <a:spLocks noChangeArrowheads="1"/>
              </p:cNvSpPr>
              <p:nvPr/>
            </p:nvSpPr>
            <p:spPr bwMode="auto">
              <a:xfrm>
                <a:off x="1593" y="1980"/>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4" name="Rectangle 196"/>
              <p:cNvSpPr>
                <a:spLocks noChangeArrowheads="1"/>
              </p:cNvSpPr>
              <p:nvPr/>
            </p:nvSpPr>
            <p:spPr bwMode="auto">
              <a:xfrm>
                <a:off x="1593" y="1984"/>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5" name="Rectangle 197"/>
              <p:cNvSpPr>
                <a:spLocks noChangeArrowheads="1"/>
              </p:cNvSpPr>
              <p:nvPr/>
            </p:nvSpPr>
            <p:spPr bwMode="auto">
              <a:xfrm>
                <a:off x="1593" y="198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6" name="Rectangle 198"/>
              <p:cNvSpPr>
                <a:spLocks noChangeArrowheads="1"/>
              </p:cNvSpPr>
              <p:nvPr/>
            </p:nvSpPr>
            <p:spPr bwMode="auto">
              <a:xfrm>
                <a:off x="1593" y="198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7" name="Rectangle 199"/>
              <p:cNvSpPr>
                <a:spLocks noChangeArrowheads="1"/>
              </p:cNvSpPr>
              <p:nvPr/>
            </p:nvSpPr>
            <p:spPr bwMode="auto">
              <a:xfrm>
                <a:off x="1593" y="1992"/>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8" name="Rectangle 200"/>
              <p:cNvSpPr>
                <a:spLocks noChangeArrowheads="1"/>
              </p:cNvSpPr>
              <p:nvPr/>
            </p:nvSpPr>
            <p:spPr bwMode="auto">
              <a:xfrm>
                <a:off x="1593" y="199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09" name="Rectangle 201"/>
              <p:cNvSpPr>
                <a:spLocks noChangeArrowheads="1"/>
              </p:cNvSpPr>
              <p:nvPr/>
            </p:nvSpPr>
            <p:spPr bwMode="auto">
              <a:xfrm>
                <a:off x="1593" y="199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0" name="Rectangle 202"/>
              <p:cNvSpPr>
                <a:spLocks noChangeArrowheads="1"/>
              </p:cNvSpPr>
              <p:nvPr/>
            </p:nvSpPr>
            <p:spPr bwMode="auto">
              <a:xfrm>
                <a:off x="1593" y="200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1" name="Rectangle 203"/>
              <p:cNvSpPr>
                <a:spLocks noChangeArrowheads="1"/>
              </p:cNvSpPr>
              <p:nvPr/>
            </p:nvSpPr>
            <p:spPr bwMode="auto">
              <a:xfrm>
                <a:off x="1593" y="200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2" name="Rectangle 204"/>
              <p:cNvSpPr>
                <a:spLocks noChangeArrowheads="1"/>
              </p:cNvSpPr>
              <p:nvPr/>
            </p:nvSpPr>
            <p:spPr bwMode="auto">
              <a:xfrm>
                <a:off x="1593" y="2008"/>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3" name="Rectangle 205"/>
              <p:cNvSpPr>
                <a:spLocks noChangeArrowheads="1"/>
              </p:cNvSpPr>
              <p:nvPr/>
            </p:nvSpPr>
            <p:spPr bwMode="auto">
              <a:xfrm>
                <a:off x="1593" y="2011"/>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4" name="Rectangle 206"/>
              <p:cNvSpPr>
                <a:spLocks noChangeArrowheads="1"/>
              </p:cNvSpPr>
              <p:nvPr/>
            </p:nvSpPr>
            <p:spPr bwMode="auto">
              <a:xfrm>
                <a:off x="1593" y="201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5" name="Rectangle 207"/>
              <p:cNvSpPr>
                <a:spLocks noChangeArrowheads="1"/>
              </p:cNvSpPr>
              <p:nvPr/>
            </p:nvSpPr>
            <p:spPr bwMode="auto">
              <a:xfrm>
                <a:off x="1593" y="201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6" name="Rectangle 208"/>
              <p:cNvSpPr>
                <a:spLocks noChangeArrowheads="1"/>
              </p:cNvSpPr>
              <p:nvPr/>
            </p:nvSpPr>
            <p:spPr bwMode="auto">
              <a:xfrm>
                <a:off x="1593" y="2020"/>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7" name="Rectangle 209"/>
              <p:cNvSpPr>
                <a:spLocks noChangeArrowheads="1"/>
              </p:cNvSpPr>
              <p:nvPr/>
            </p:nvSpPr>
            <p:spPr bwMode="auto">
              <a:xfrm>
                <a:off x="1593" y="202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8" name="Rectangle 210"/>
              <p:cNvSpPr>
                <a:spLocks noChangeArrowheads="1"/>
              </p:cNvSpPr>
              <p:nvPr/>
            </p:nvSpPr>
            <p:spPr bwMode="auto">
              <a:xfrm>
                <a:off x="1593" y="202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19" name="Rectangle 211"/>
              <p:cNvSpPr>
                <a:spLocks noChangeArrowheads="1"/>
              </p:cNvSpPr>
              <p:nvPr/>
            </p:nvSpPr>
            <p:spPr bwMode="auto">
              <a:xfrm>
                <a:off x="1593" y="203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0" name="Rectangle 212"/>
              <p:cNvSpPr>
                <a:spLocks noChangeArrowheads="1"/>
              </p:cNvSpPr>
              <p:nvPr/>
            </p:nvSpPr>
            <p:spPr bwMode="auto">
              <a:xfrm>
                <a:off x="1593" y="2033"/>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1" name="Rectangle 213"/>
              <p:cNvSpPr>
                <a:spLocks noChangeArrowheads="1"/>
              </p:cNvSpPr>
              <p:nvPr/>
            </p:nvSpPr>
            <p:spPr bwMode="auto">
              <a:xfrm>
                <a:off x="1593" y="2036"/>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2" name="Rectangle 214"/>
              <p:cNvSpPr>
                <a:spLocks noChangeArrowheads="1"/>
              </p:cNvSpPr>
              <p:nvPr/>
            </p:nvSpPr>
            <p:spPr bwMode="auto">
              <a:xfrm>
                <a:off x="1593" y="2039"/>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3" name="Rectangle 215"/>
              <p:cNvSpPr>
                <a:spLocks noChangeArrowheads="1"/>
              </p:cNvSpPr>
              <p:nvPr/>
            </p:nvSpPr>
            <p:spPr bwMode="auto">
              <a:xfrm>
                <a:off x="1593" y="204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4" name="Rectangle 216"/>
              <p:cNvSpPr>
                <a:spLocks noChangeArrowheads="1"/>
              </p:cNvSpPr>
              <p:nvPr/>
            </p:nvSpPr>
            <p:spPr bwMode="auto">
              <a:xfrm>
                <a:off x="1593" y="204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5" name="Rectangle 217"/>
              <p:cNvSpPr>
                <a:spLocks noChangeArrowheads="1"/>
              </p:cNvSpPr>
              <p:nvPr/>
            </p:nvSpPr>
            <p:spPr bwMode="auto">
              <a:xfrm>
                <a:off x="1593" y="2048"/>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6" name="Rectangle 218"/>
              <p:cNvSpPr>
                <a:spLocks noChangeArrowheads="1"/>
              </p:cNvSpPr>
              <p:nvPr/>
            </p:nvSpPr>
            <p:spPr bwMode="auto">
              <a:xfrm>
                <a:off x="1593" y="2052"/>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7" name="Rectangle 219"/>
              <p:cNvSpPr>
                <a:spLocks noChangeArrowheads="1"/>
              </p:cNvSpPr>
              <p:nvPr/>
            </p:nvSpPr>
            <p:spPr bwMode="auto">
              <a:xfrm>
                <a:off x="1593" y="2055"/>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8" name="Rectangle 220"/>
              <p:cNvSpPr>
                <a:spLocks noChangeArrowheads="1"/>
              </p:cNvSpPr>
              <p:nvPr/>
            </p:nvSpPr>
            <p:spPr bwMode="auto">
              <a:xfrm>
                <a:off x="1593" y="2058"/>
                <a:ext cx="719" cy="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29" name="Rectangle 221"/>
              <p:cNvSpPr>
                <a:spLocks noChangeArrowheads="1"/>
              </p:cNvSpPr>
              <p:nvPr/>
            </p:nvSpPr>
            <p:spPr bwMode="auto">
              <a:xfrm>
                <a:off x="1593" y="2060"/>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0" name="Rectangle 222"/>
              <p:cNvSpPr>
                <a:spLocks noChangeArrowheads="1"/>
              </p:cNvSpPr>
              <p:nvPr/>
            </p:nvSpPr>
            <p:spPr bwMode="auto">
              <a:xfrm>
                <a:off x="1593" y="2064"/>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1" name="Rectangle 223"/>
              <p:cNvSpPr>
                <a:spLocks noChangeArrowheads="1"/>
              </p:cNvSpPr>
              <p:nvPr/>
            </p:nvSpPr>
            <p:spPr bwMode="auto">
              <a:xfrm>
                <a:off x="1593" y="2067"/>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2" name="Rectangle 224"/>
              <p:cNvSpPr>
                <a:spLocks noChangeArrowheads="1"/>
              </p:cNvSpPr>
              <p:nvPr/>
            </p:nvSpPr>
            <p:spPr bwMode="auto">
              <a:xfrm>
                <a:off x="1593" y="2070"/>
                <a:ext cx="719" cy="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131" name="Group 323"/>
            <p:cNvGrpSpPr>
              <a:grpSpLocks/>
            </p:cNvGrpSpPr>
            <p:nvPr/>
          </p:nvGrpSpPr>
          <p:grpSpPr bwMode="auto">
            <a:xfrm>
              <a:off x="4011613" y="2073275"/>
              <a:ext cx="1138237" cy="1217613"/>
              <a:chOff x="2527" y="1537"/>
              <a:chExt cx="717" cy="536"/>
            </a:xfrm>
          </p:grpSpPr>
          <p:sp>
            <p:nvSpPr>
              <p:cNvPr id="504035" name="Rectangle 227"/>
              <p:cNvSpPr>
                <a:spLocks noChangeArrowheads="1"/>
              </p:cNvSpPr>
              <p:nvPr/>
            </p:nvSpPr>
            <p:spPr bwMode="auto">
              <a:xfrm>
                <a:off x="2527" y="1537"/>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6" name="Rectangle 228"/>
              <p:cNvSpPr>
                <a:spLocks noChangeArrowheads="1"/>
              </p:cNvSpPr>
              <p:nvPr/>
            </p:nvSpPr>
            <p:spPr bwMode="auto">
              <a:xfrm>
                <a:off x="2527" y="154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7" name="Rectangle 229"/>
              <p:cNvSpPr>
                <a:spLocks noChangeArrowheads="1"/>
              </p:cNvSpPr>
              <p:nvPr/>
            </p:nvSpPr>
            <p:spPr bwMode="auto">
              <a:xfrm>
                <a:off x="2527" y="154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8" name="Rectangle 230"/>
              <p:cNvSpPr>
                <a:spLocks noChangeArrowheads="1"/>
              </p:cNvSpPr>
              <p:nvPr/>
            </p:nvSpPr>
            <p:spPr bwMode="auto">
              <a:xfrm>
                <a:off x="2527" y="1554"/>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39" name="Rectangle 231"/>
              <p:cNvSpPr>
                <a:spLocks noChangeArrowheads="1"/>
              </p:cNvSpPr>
              <p:nvPr/>
            </p:nvSpPr>
            <p:spPr bwMode="auto">
              <a:xfrm>
                <a:off x="2527" y="1559"/>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0" name="Rectangle 232"/>
              <p:cNvSpPr>
                <a:spLocks noChangeArrowheads="1"/>
              </p:cNvSpPr>
              <p:nvPr/>
            </p:nvSpPr>
            <p:spPr bwMode="auto">
              <a:xfrm>
                <a:off x="2527" y="1565"/>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1" name="Rectangle 233"/>
              <p:cNvSpPr>
                <a:spLocks noChangeArrowheads="1"/>
              </p:cNvSpPr>
              <p:nvPr/>
            </p:nvSpPr>
            <p:spPr bwMode="auto">
              <a:xfrm>
                <a:off x="2527" y="157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2" name="Rectangle 234"/>
              <p:cNvSpPr>
                <a:spLocks noChangeArrowheads="1"/>
              </p:cNvSpPr>
              <p:nvPr/>
            </p:nvSpPr>
            <p:spPr bwMode="auto">
              <a:xfrm>
                <a:off x="2527" y="157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3" name="Rectangle 235"/>
              <p:cNvSpPr>
                <a:spLocks noChangeArrowheads="1"/>
              </p:cNvSpPr>
              <p:nvPr/>
            </p:nvSpPr>
            <p:spPr bwMode="auto">
              <a:xfrm>
                <a:off x="2527" y="1582"/>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4" name="Rectangle 236"/>
              <p:cNvSpPr>
                <a:spLocks noChangeArrowheads="1"/>
              </p:cNvSpPr>
              <p:nvPr/>
            </p:nvSpPr>
            <p:spPr bwMode="auto">
              <a:xfrm>
                <a:off x="2527" y="158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5" name="Rectangle 237"/>
              <p:cNvSpPr>
                <a:spLocks noChangeArrowheads="1"/>
              </p:cNvSpPr>
              <p:nvPr/>
            </p:nvSpPr>
            <p:spPr bwMode="auto">
              <a:xfrm>
                <a:off x="2527" y="1593"/>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6" name="Rectangle 238"/>
              <p:cNvSpPr>
                <a:spLocks noChangeArrowheads="1"/>
              </p:cNvSpPr>
              <p:nvPr/>
            </p:nvSpPr>
            <p:spPr bwMode="auto">
              <a:xfrm>
                <a:off x="2527" y="159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7" name="Rectangle 239"/>
              <p:cNvSpPr>
                <a:spLocks noChangeArrowheads="1"/>
              </p:cNvSpPr>
              <p:nvPr/>
            </p:nvSpPr>
            <p:spPr bwMode="auto">
              <a:xfrm>
                <a:off x="2527" y="160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8" name="Rectangle 240"/>
              <p:cNvSpPr>
                <a:spLocks noChangeArrowheads="1"/>
              </p:cNvSpPr>
              <p:nvPr/>
            </p:nvSpPr>
            <p:spPr bwMode="auto">
              <a:xfrm>
                <a:off x="2527" y="1610"/>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49" name="Rectangle 241"/>
              <p:cNvSpPr>
                <a:spLocks noChangeArrowheads="1"/>
              </p:cNvSpPr>
              <p:nvPr/>
            </p:nvSpPr>
            <p:spPr bwMode="auto">
              <a:xfrm>
                <a:off x="2527" y="161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0" name="Rectangle 242"/>
              <p:cNvSpPr>
                <a:spLocks noChangeArrowheads="1"/>
              </p:cNvSpPr>
              <p:nvPr/>
            </p:nvSpPr>
            <p:spPr bwMode="auto">
              <a:xfrm>
                <a:off x="2527" y="1621"/>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1" name="Rectangle 243"/>
              <p:cNvSpPr>
                <a:spLocks noChangeArrowheads="1"/>
              </p:cNvSpPr>
              <p:nvPr/>
            </p:nvSpPr>
            <p:spPr bwMode="auto">
              <a:xfrm>
                <a:off x="2527" y="162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2" name="Rectangle 244"/>
              <p:cNvSpPr>
                <a:spLocks noChangeArrowheads="1"/>
              </p:cNvSpPr>
              <p:nvPr/>
            </p:nvSpPr>
            <p:spPr bwMode="auto">
              <a:xfrm>
                <a:off x="2527" y="163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3" name="Rectangle 245"/>
              <p:cNvSpPr>
                <a:spLocks noChangeArrowheads="1"/>
              </p:cNvSpPr>
              <p:nvPr/>
            </p:nvSpPr>
            <p:spPr bwMode="auto">
              <a:xfrm>
                <a:off x="2527" y="1638"/>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4" name="Rectangle 246"/>
              <p:cNvSpPr>
                <a:spLocks noChangeArrowheads="1"/>
              </p:cNvSpPr>
              <p:nvPr/>
            </p:nvSpPr>
            <p:spPr bwMode="auto">
              <a:xfrm>
                <a:off x="2527" y="1643"/>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5" name="Rectangle 247"/>
              <p:cNvSpPr>
                <a:spLocks noChangeArrowheads="1"/>
              </p:cNvSpPr>
              <p:nvPr/>
            </p:nvSpPr>
            <p:spPr bwMode="auto">
              <a:xfrm>
                <a:off x="2527" y="1649"/>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6" name="Rectangle 248"/>
              <p:cNvSpPr>
                <a:spLocks noChangeArrowheads="1"/>
              </p:cNvSpPr>
              <p:nvPr/>
            </p:nvSpPr>
            <p:spPr bwMode="auto">
              <a:xfrm>
                <a:off x="2527" y="165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7" name="Rectangle 249"/>
              <p:cNvSpPr>
                <a:spLocks noChangeArrowheads="1"/>
              </p:cNvSpPr>
              <p:nvPr/>
            </p:nvSpPr>
            <p:spPr bwMode="auto">
              <a:xfrm>
                <a:off x="2527" y="166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8" name="Rectangle 250"/>
              <p:cNvSpPr>
                <a:spLocks noChangeArrowheads="1"/>
              </p:cNvSpPr>
              <p:nvPr/>
            </p:nvSpPr>
            <p:spPr bwMode="auto">
              <a:xfrm>
                <a:off x="2527" y="1666"/>
                <a:ext cx="717"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59" name="Rectangle 251"/>
              <p:cNvSpPr>
                <a:spLocks noChangeArrowheads="1"/>
              </p:cNvSpPr>
              <p:nvPr/>
            </p:nvSpPr>
            <p:spPr bwMode="auto">
              <a:xfrm>
                <a:off x="2527" y="167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0" name="Rectangle 252"/>
              <p:cNvSpPr>
                <a:spLocks noChangeArrowheads="1"/>
              </p:cNvSpPr>
              <p:nvPr/>
            </p:nvSpPr>
            <p:spPr bwMode="auto">
              <a:xfrm>
                <a:off x="2527" y="167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1" name="Rectangle 253"/>
              <p:cNvSpPr>
                <a:spLocks noChangeArrowheads="1"/>
              </p:cNvSpPr>
              <p:nvPr/>
            </p:nvSpPr>
            <p:spPr bwMode="auto">
              <a:xfrm>
                <a:off x="2527" y="1682"/>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2" name="Rectangle 254"/>
              <p:cNvSpPr>
                <a:spLocks noChangeArrowheads="1"/>
              </p:cNvSpPr>
              <p:nvPr/>
            </p:nvSpPr>
            <p:spPr bwMode="auto">
              <a:xfrm>
                <a:off x="2527" y="168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3" name="Rectangle 255"/>
              <p:cNvSpPr>
                <a:spLocks noChangeArrowheads="1"/>
              </p:cNvSpPr>
              <p:nvPr/>
            </p:nvSpPr>
            <p:spPr bwMode="auto">
              <a:xfrm>
                <a:off x="2527" y="1693"/>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4" name="Rectangle 256"/>
              <p:cNvSpPr>
                <a:spLocks noChangeArrowheads="1"/>
              </p:cNvSpPr>
              <p:nvPr/>
            </p:nvSpPr>
            <p:spPr bwMode="auto">
              <a:xfrm>
                <a:off x="2527" y="1699"/>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5" name="Rectangle 257"/>
              <p:cNvSpPr>
                <a:spLocks noChangeArrowheads="1"/>
              </p:cNvSpPr>
              <p:nvPr/>
            </p:nvSpPr>
            <p:spPr bwMode="auto">
              <a:xfrm>
                <a:off x="2527" y="170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6" name="Rectangle 258"/>
              <p:cNvSpPr>
                <a:spLocks noChangeArrowheads="1"/>
              </p:cNvSpPr>
              <p:nvPr/>
            </p:nvSpPr>
            <p:spPr bwMode="auto">
              <a:xfrm>
                <a:off x="2527" y="1710"/>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7" name="Rectangle 259"/>
              <p:cNvSpPr>
                <a:spLocks noChangeArrowheads="1"/>
              </p:cNvSpPr>
              <p:nvPr/>
            </p:nvSpPr>
            <p:spPr bwMode="auto">
              <a:xfrm>
                <a:off x="2527" y="171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8" name="Rectangle 260"/>
              <p:cNvSpPr>
                <a:spLocks noChangeArrowheads="1"/>
              </p:cNvSpPr>
              <p:nvPr/>
            </p:nvSpPr>
            <p:spPr bwMode="auto">
              <a:xfrm>
                <a:off x="2527" y="1721"/>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69" name="Rectangle 261"/>
              <p:cNvSpPr>
                <a:spLocks noChangeArrowheads="1"/>
              </p:cNvSpPr>
              <p:nvPr/>
            </p:nvSpPr>
            <p:spPr bwMode="auto">
              <a:xfrm>
                <a:off x="2527" y="1727"/>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0" name="Rectangle 262"/>
              <p:cNvSpPr>
                <a:spLocks noChangeArrowheads="1"/>
              </p:cNvSpPr>
              <p:nvPr/>
            </p:nvSpPr>
            <p:spPr bwMode="auto">
              <a:xfrm>
                <a:off x="2527" y="173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1" name="Rectangle 263"/>
              <p:cNvSpPr>
                <a:spLocks noChangeArrowheads="1"/>
              </p:cNvSpPr>
              <p:nvPr/>
            </p:nvSpPr>
            <p:spPr bwMode="auto">
              <a:xfrm>
                <a:off x="2527" y="1738"/>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2" name="Rectangle 264"/>
              <p:cNvSpPr>
                <a:spLocks noChangeArrowheads="1"/>
              </p:cNvSpPr>
              <p:nvPr/>
            </p:nvSpPr>
            <p:spPr bwMode="auto">
              <a:xfrm>
                <a:off x="2527" y="1743"/>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3" name="Rectangle 265"/>
              <p:cNvSpPr>
                <a:spLocks noChangeArrowheads="1"/>
              </p:cNvSpPr>
              <p:nvPr/>
            </p:nvSpPr>
            <p:spPr bwMode="auto">
              <a:xfrm>
                <a:off x="2527" y="1749"/>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4" name="Rectangle 266"/>
              <p:cNvSpPr>
                <a:spLocks noChangeArrowheads="1"/>
              </p:cNvSpPr>
              <p:nvPr/>
            </p:nvSpPr>
            <p:spPr bwMode="auto">
              <a:xfrm>
                <a:off x="2527" y="1755"/>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5" name="Rectangle 267"/>
              <p:cNvSpPr>
                <a:spLocks noChangeArrowheads="1"/>
              </p:cNvSpPr>
              <p:nvPr/>
            </p:nvSpPr>
            <p:spPr bwMode="auto">
              <a:xfrm>
                <a:off x="2527" y="176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6" name="Rectangle 268"/>
              <p:cNvSpPr>
                <a:spLocks noChangeArrowheads="1"/>
              </p:cNvSpPr>
              <p:nvPr/>
            </p:nvSpPr>
            <p:spPr bwMode="auto">
              <a:xfrm>
                <a:off x="2527" y="1766"/>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7" name="Rectangle 269"/>
              <p:cNvSpPr>
                <a:spLocks noChangeArrowheads="1"/>
              </p:cNvSpPr>
              <p:nvPr/>
            </p:nvSpPr>
            <p:spPr bwMode="auto">
              <a:xfrm>
                <a:off x="2527" y="1771"/>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8" name="Rectangle 270"/>
              <p:cNvSpPr>
                <a:spLocks noChangeArrowheads="1"/>
              </p:cNvSpPr>
              <p:nvPr/>
            </p:nvSpPr>
            <p:spPr bwMode="auto">
              <a:xfrm>
                <a:off x="2527" y="177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79" name="Rectangle 271"/>
              <p:cNvSpPr>
                <a:spLocks noChangeArrowheads="1"/>
              </p:cNvSpPr>
              <p:nvPr/>
            </p:nvSpPr>
            <p:spPr bwMode="auto">
              <a:xfrm>
                <a:off x="2527" y="1783"/>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0" name="Rectangle 272"/>
              <p:cNvSpPr>
                <a:spLocks noChangeArrowheads="1"/>
              </p:cNvSpPr>
              <p:nvPr/>
            </p:nvSpPr>
            <p:spPr bwMode="auto">
              <a:xfrm>
                <a:off x="2527" y="178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1" name="Rectangle 273"/>
              <p:cNvSpPr>
                <a:spLocks noChangeArrowheads="1"/>
              </p:cNvSpPr>
              <p:nvPr/>
            </p:nvSpPr>
            <p:spPr bwMode="auto">
              <a:xfrm>
                <a:off x="2527" y="1794"/>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2" name="Rectangle 274"/>
              <p:cNvSpPr>
                <a:spLocks noChangeArrowheads="1"/>
              </p:cNvSpPr>
              <p:nvPr/>
            </p:nvSpPr>
            <p:spPr bwMode="auto">
              <a:xfrm>
                <a:off x="2527" y="1799"/>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3" name="Rectangle 275"/>
              <p:cNvSpPr>
                <a:spLocks noChangeArrowheads="1"/>
              </p:cNvSpPr>
              <p:nvPr/>
            </p:nvSpPr>
            <p:spPr bwMode="auto">
              <a:xfrm>
                <a:off x="2527" y="180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4" name="Rectangle 276"/>
              <p:cNvSpPr>
                <a:spLocks noChangeArrowheads="1"/>
              </p:cNvSpPr>
              <p:nvPr/>
            </p:nvSpPr>
            <p:spPr bwMode="auto">
              <a:xfrm>
                <a:off x="2527" y="1811"/>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5" name="Rectangle 277"/>
              <p:cNvSpPr>
                <a:spLocks noChangeArrowheads="1"/>
              </p:cNvSpPr>
              <p:nvPr/>
            </p:nvSpPr>
            <p:spPr bwMode="auto">
              <a:xfrm>
                <a:off x="2527" y="181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6" name="Rectangle 278"/>
              <p:cNvSpPr>
                <a:spLocks noChangeArrowheads="1"/>
              </p:cNvSpPr>
              <p:nvPr/>
            </p:nvSpPr>
            <p:spPr bwMode="auto">
              <a:xfrm>
                <a:off x="2527" y="1822"/>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7" name="Rectangle 279"/>
              <p:cNvSpPr>
                <a:spLocks noChangeArrowheads="1"/>
              </p:cNvSpPr>
              <p:nvPr/>
            </p:nvSpPr>
            <p:spPr bwMode="auto">
              <a:xfrm>
                <a:off x="2527" y="182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8" name="Rectangle 280"/>
              <p:cNvSpPr>
                <a:spLocks noChangeArrowheads="1"/>
              </p:cNvSpPr>
              <p:nvPr/>
            </p:nvSpPr>
            <p:spPr bwMode="auto">
              <a:xfrm>
                <a:off x="2527" y="1833"/>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89" name="Rectangle 281"/>
              <p:cNvSpPr>
                <a:spLocks noChangeArrowheads="1"/>
              </p:cNvSpPr>
              <p:nvPr/>
            </p:nvSpPr>
            <p:spPr bwMode="auto">
              <a:xfrm>
                <a:off x="2527" y="1839"/>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0" name="Rectangle 282"/>
              <p:cNvSpPr>
                <a:spLocks noChangeArrowheads="1"/>
              </p:cNvSpPr>
              <p:nvPr/>
            </p:nvSpPr>
            <p:spPr bwMode="auto">
              <a:xfrm>
                <a:off x="2527" y="184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1" name="Rectangle 283"/>
              <p:cNvSpPr>
                <a:spLocks noChangeArrowheads="1"/>
              </p:cNvSpPr>
              <p:nvPr/>
            </p:nvSpPr>
            <p:spPr bwMode="auto">
              <a:xfrm>
                <a:off x="2527" y="1850"/>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2" name="Rectangle 284"/>
              <p:cNvSpPr>
                <a:spLocks noChangeArrowheads="1"/>
              </p:cNvSpPr>
              <p:nvPr/>
            </p:nvSpPr>
            <p:spPr bwMode="auto">
              <a:xfrm>
                <a:off x="2527" y="185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3" name="Rectangle 285"/>
              <p:cNvSpPr>
                <a:spLocks noChangeArrowheads="1"/>
              </p:cNvSpPr>
              <p:nvPr/>
            </p:nvSpPr>
            <p:spPr bwMode="auto">
              <a:xfrm>
                <a:off x="2527" y="1861"/>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4" name="Rectangle 286"/>
              <p:cNvSpPr>
                <a:spLocks noChangeArrowheads="1"/>
              </p:cNvSpPr>
              <p:nvPr/>
            </p:nvSpPr>
            <p:spPr bwMode="auto">
              <a:xfrm>
                <a:off x="2527" y="1867"/>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5" name="Rectangle 287"/>
              <p:cNvSpPr>
                <a:spLocks noChangeArrowheads="1"/>
              </p:cNvSpPr>
              <p:nvPr/>
            </p:nvSpPr>
            <p:spPr bwMode="auto">
              <a:xfrm>
                <a:off x="2527" y="187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6" name="Rectangle 288"/>
              <p:cNvSpPr>
                <a:spLocks noChangeArrowheads="1"/>
              </p:cNvSpPr>
              <p:nvPr/>
            </p:nvSpPr>
            <p:spPr bwMode="auto">
              <a:xfrm>
                <a:off x="2527" y="1878"/>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7" name="Rectangle 289"/>
              <p:cNvSpPr>
                <a:spLocks noChangeArrowheads="1"/>
              </p:cNvSpPr>
              <p:nvPr/>
            </p:nvSpPr>
            <p:spPr bwMode="auto">
              <a:xfrm>
                <a:off x="2527" y="1883"/>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8" name="Rectangle 290"/>
              <p:cNvSpPr>
                <a:spLocks noChangeArrowheads="1"/>
              </p:cNvSpPr>
              <p:nvPr/>
            </p:nvSpPr>
            <p:spPr bwMode="auto">
              <a:xfrm>
                <a:off x="2527" y="1889"/>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099" name="Rectangle 291"/>
              <p:cNvSpPr>
                <a:spLocks noChangeArrowheads="1"/>
              </p:cNvSpPr>
              <p:nvPr/>
            </p:nvSpPr>
            <p:spPr bwMode="auto">
              <a:xfrm>
                <a:off x="2527" y="1895"/>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0" name="Rectangle 292"/>
              <p:cNvSpPr>
                <a:spLocks noChangeArrowheads="1"/>
              </p:cNvSpPr>
              <p:nvPr/>
            </p:nvSpPr>
            <p:spPr bwMode="auto">
              <a:xfrm>
                <a:off x="2527" y="190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1" name="Rectangle 293"/>
              <p:cNvSpPr>
                <a:spLocks noChangeArrowheads="1"/>
              </p:cNvSpPr>
              <p:nvPr/>
            </p:nvSpPr>
            <p:spPr bwMode="auto">
              <a:xfrm>
                <a:off x="2527" y="1906"/>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2" name="Rectangle 294"/>
              <p:cNvSpPr>
                <a:spLocks noChangeArrowheads="1"/>
              </p:cNvSpPr>
              <p:nvPr/>
            </p:nvSpPr>
            <p:spPr bwMode="auto">
              <a:xfrm>
                <a:off x="2527" y="1911"/>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3" name="Rectangle 295"/>
              <p:cNvSpPr>
                <a:spLocks noChangeArrowheads="1"/>
              </p:cNvSpPr>
              <p:nvPr/>
            </p:nvSpPr>
            <p:spPr bwMode="auto">
              <a:xfrm>
                <a:off x="2527" y="191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4" name="Rectangle 296"/>
              <p:cNvSpPr>
                <a:spLocks noChangeArrowheads="1"/>
              </p:cNvSpPr>
              <p:nvPr/>
            </p:nvSpPr>
            <p:spPr bwMode="auto">
              <a:xfrm>
                <a:off x="2527" y="1923"/>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5" name="Rectangle 297"/>
              <p:cNvSpPr>
                <a:spLocks noChangeArrowheads="1"/>
              </p:cNvSpPr>
              <p:nvPr/>
            </p:nvSpPr>
            <p:spPr bwMode="auto">
              <a:xfrm>
                <a:off x="2527" y="192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6" name="Rectangle 298"/>
              <p:cNvSpPr>
                <a:spLocks noChangeArrowheads="1"/>
              </p:cNvSpPr>
              <p:nvPr/>
            </p:nvSpPr>
            <p:spPr bwMode="auto">
              <a:xfrm>
                <a:off x="2527" y="1934"/>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7" name="Rectangle 299"/>
              <p:cNvSpPr>
                <a:spLocks noChangeArrowheads="1"/>
              </p:cNvSpPr>
              <p:nvPr/>
            </p:nvSpPr>
            <p:spPr bwMode="auto">
              <a:xfrm>
                <a:off x="2527" y="1939"/>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8" name="Rectangle 300"/>
              <p:cNvSpPr>
                <a:spLocks noChangeArrowheads="1"/>
              </p:cNvSpPr>
              <p:nvPr/>
            </p:nvSpPr>
            <p:spPr bwMode="auto">
              <a:xfrm>
                <a:off x="2527" y="194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09" name="Rectangle 301"/>
              <p:cNvSpPr>
                <a:spLocks noChangeArrowheads="1"/>
              </p:cNvSpPr>
              <p:nvPr/>
            </p:nvSpPr>
            <p:spPr bwMode="auto">
              <a:xfrm>
                <a:off x="2527" y="1950"/>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0" name="Rectangle 302"/>
              <p:cNvSpPr>
                <a:spLocks noChangeArrowheads="1"/>
              </p:cNvSpPr>
              <p:nvPr/>
            </p:nvSpPr>
            <p:spPr bwMode="auto">
              <a:xfrm>
                <a:off x="2527" y="195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1" name="Rectangle 303"/>
              <p:cNvSpPr>
                <a:spLocks noChangeArrowheads="1"/>
              </p:cNvSpPr>
              <p:nvPr/>
            </p:nvSpPr>
            <p:spPr bwMode="auto">
              <a:xfrm>
                <a:off x="2527" y="1961"/>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2" name="Rectangle 304"/>
              <p:cNvSpPr>
                <a:spLocks noChangeArrowheads="1"/>
              </p:cNvSpPr>
              <p:nvPr/>
            </p:nvSpPr>
            <p:spPr bwMode="auto">
              <a:xfrm>
                <a:off x="2527" y="1967"/>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3" name="Rectangle 305"/>
              <p:cNvSpPr>
                <a:spLocks noChangeArrowheads="1"/>
              </p:cNvSpPr>
              <p:nvPr/>
            </p:nvSpPr>
            <p:spPr bwMode="auto">
              <a:xfrm>
                <a:off x="2527" y="197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4" name="Rectangle 306"/>
              <p:cNvSpPr>
                <a:spLocks noChangeArrowheads="1"/>
              </p:cNvSpPr>
              <p:nvPr/>
            </p:nvSpPr>
            <p:spPr bwMode="auto">
              <a:xfrm>
                <a:off x="2527" y="197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5" name="Rectangle 307"/>
              <p:cNvSpPr>
                <a:spLocks noChangeArrowheads="1"/>
              </p:cNvSpPr>
              <p:nvPr/>
            </p:nvSpPr>
            <p:spPr bwMode="auto">
              <a:xfrm>
                <a:off x="2527" y="1984"/>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6" name="Rectangle 308"/>
              <p:cNvSpPr>
                <a:spLocks noChangeArrowheads="1"/>
              </p:cNvSpPr>
              <p:nvPr/>
            </p:nvSpPr>
            <p:spPr bwMode="auto">
              <a:xfrm>
                <a:off x="2527" y="1989"/>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7" name="Rectangle 309"/>
              <p:cNvSpPr>
                <a:spLocks noChangeArrowheads="1"/>
              </p:cNvSpPr>
              <p:nvPr/>
            </p:nvSpPr>
            <p:spPr bwMode="auto">
              <a:xfrm>
                <a:off x="2527" y="1995"/>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8" name="Rectangle 310"/>
              <p:cNvSpPr>
                <a:spLocks noChangeArrowheads="1"/>
              </p:cNvSpPr>
              <p:nvPr/>
            </p:nvSpPr>
            <p:spPr bwMode="auto">
              <a:xfrm>
                <a:off x="2527" y="2000"/>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19" name="Rectangle 311"/>
              <p:cNvSpPr>
                <a:spLocks noChangeArrowheads="1"/>
              </p:cNvSpPr>
              <p:nvPr/>
            </p:nvSpPr>
            <p:spPr bwMode="auto">
              <a:xfrm>
                <a:off x="2527" y="200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0" name="Rectangle 312"/>
              <p:cNvSpPr>
                <a:spLocks noChangeArrowheads="1"/>
              </p:cNvSpPr>
              <p:nvPr/>
            </p:nvSpPr>
            <p:spPr bwMode="auto">
              <a:xfrm>
                <a:off x="2527" y="2012"/>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1" name="Rectangle 313"/>
              <p:cNvSpPr>
                <a:spLocks noChangeArrowheads="1"/>
              </p:cNvSpPr>
              <p:nvPr/>
            </p:nvSpPr>
            <p:spPr bwMode="auto">
              <a:xfrm>
                <a:off x="2527" y="2017"/>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2" name="Rectangle 314"/>
              <p:cNvSpPr>
                <a:spLocks noChangeArrowheads="1"/>
              </p:cNvSpPr>
              <p:nvPr/>
            </p:nvSpPr>
            <p:spPr bwMode="auto">
              <a:xfrm>
                <a:off x="2527" y="2023"/>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3" name="Rectangle 315"/>
              <p:cNvSpPr>
                <a:spLocks noChangeArrowheads="1"/>
              </p:cNvSpPr>
              <p:nvPr/>
            </p:nvSpPr>
            <p:spPr bwMode="auto">
              <a:xfrm>
                <a:off x="2527" y="2028"/>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4" name="Rectangle 316"/>
              <p:cNvSpPr>
                <a:spLocks noChangeArrowheads="1"/>
              </p:cNvSpPr>
              <p:nvPr/>
            </p:nvSpPr>
            <p:spPr bwMode="auto">
              <a:xfrm>
                <a:off x="2527" y="2034"/>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5" name="Rectangle 317"/>
              <p:cNvSpPr>
                <a:spLocks noChangeArrowheads="1"/>
              </p:cNvSpPr>
              <p:nvPr/>
            </p:nvSpPr>
            <p:spPr bwMode="auto">
              <a:xfrm>
                <a:off x="2527" y="2040"/>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6" name="Rectangle 318"/>
              <p:cNvSpPr>
                <a:spLocks noChangeArrowheads="1"/>
              </p:cNvSpPr>
              <p:nvPr/>
            </p:nvSpPr>
            <p:spPr bwMode="auto">
              <a:xfrm>
                <a:off x="2527" y="2045"/>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7" name="Rectangle 319"/>
              <p:cNvSpPr>
                <a:spLocks noChangeArrowheads="1"/>
              </p:cNvSpPr>
              <p:nvPr/>
            </p:nvSpPr>
            <p:spPr bwMode="auto">
              <a:xfrm>
                <a:off x="2527" y="2051"/>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8" name="Rectangle 320"/>
              <p:cNvSpPr>
                <a:spLocks noChangeArrowheads="1"/>
              </p:cNvSpPr>
              <p:nvPr/>
            </p:nvSpPr>
            <p:spPr bwMode="auto">
              <a:xfrm>
                <a:off x="2527" y="2056"/>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29" name="Rectangle 321"/>
              <p:cNvSpPr>
                <a:spLocks noChangeArrowheads="1"/>
              </p:cNvSpPr>
              <p:nvPr/>
            </p:nvSpPr>
            <p:spPr bwMode="auto">
              <a:xfrm>
                <a:off x="2527" y="2062"/>
                <a:ext cx="717"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0" name="Rectangle 322"/>
              <p:cNvSpPr>
                <a:spLocks noChangeArrowheads="1"/>
              </p:cNvSpPr>
              <p:nvPr/>
            </p:nvSpPr>
            <p:spPr bwMode="auto">
              <a:xfrm>
                <a:off x="2527" y="2068"/>
                <a:ext cx="717"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229" name="Group 421"/>
            <p:cNvGrpSpPr>
              <a:grpSpLocks/>
            </p:cNvGrpSpPr>
            <p:nvPr/>
          </p:nvGrpSpPr>
          <p:grpSpPr bwMode="auto">
            <a:xfrm>
              <a:off x="5491163" y="2287588"/>
              <a:ext cx="1141412" cy="1003300"/>
              <a:chOff x="3459" y="1537"/>
              <a:chExt cx="719" cy="536"/>
            </a:xfrm>
          </p:grpSpPr>
          <p:sp>
            <p:nvSpPr>
              <p:cNvPr id="504133" name="Rectangle 325"/>
              <p:cNvSpPr>
                <a:spLocks noChangeArrowheads="1"/>
              </p:cNvSpPr>
              <p:nvPr/>
            </p:nvSpPr>
            <p:spPr bwMode="auto">
              <a:xfrm>
                <a:off x="3459" y="1537"/>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4" name="Rectangle 326"/>
              <p:cNvSpPr>
                <a:spLocks noChangeArrowheads="1"/>
              </p:cNvSpPr>
              <p:nvPr/>
            </p:nvSpPr>
            <p:spPr bwMode="auto">
              <a:xfrm>
                <a:off x="3459" y="154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5" name="Rectangle 327"/>
              <p:cNvSpPr>
                <a:spLocks noChangeArrowheads="1"/>
              </p:cNvSpPr>
              <p:nvPr/>
            </p:nvSpPr>
            <p:spPr bwMode="auto">
              <a:xfrm>
                <a:off x="3459" y="154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6" name="Rectangle 328"/>
              <p:cNvSpPr>
                <a:spLocks noChangeArrowheads="1"/>
              </p:cNvSpPr>
              <p:nvPr/>
            </p:nvSpPr>
            <p:spPr bwMode="auto">
              <a:xfrm>
                <a:off x="3459" y="1554"/>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7" name="Rectangle 329"/>
              <p:cNvSpPr>
                <a:spLocks noChangeArrowheads="1"/>
              </p:cNvSpPr>
              <p:nvPr/>
            </p:nvSpPr>
            <p:spPr bwMode="auto">
              <a:xfrm>
                <a:off x="3459" y="1559"/>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8" name="Rectangle 330"/>
              <p:cNvSpPr>
                <a:spLocks noChangeArrowheads="1"/>
              </p:cNvSpPr>
              <p:nvPr/>
            </p:nvSpPr>
            <p:spPr bwMode="auto">
              <a:xfrm>
                <a:off x="3459" y="1565"/>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39" name="Rectangle 331"/>
              <p:cNvSpPr>
                <a:spLocks noChangeArrowheads="1"/>
              </p:cNvSpPr>
              <p:nvPr/>
            </p:nvSpPr>
            <p:spPr bwMode="auto">
              <a:xfrm>
                <a:off x="3459" y="157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0" name="Rectangle 332"/>
              <p:cNvSpPr>
                <a:spLocks noChangeArrowheads="1"/>
              </p:cNvSpPr>
              <p:nvPr/>
            </p:nvSpPr>
            <p:spPr bwMode="auto">
              <a:xfrm>
                <a:off x="3459" y="157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1" name="Rectangle 333"/>
              <p:cNvSpPr>
                <a:spLocks noChangeArrowheads="1"/>
              </p:cNvSpPr>
              <p:nvPr/>
            </p:nvSpPr>
            <p:spPr bwMode="auto">
              <a:xfrm>
                <a:off x="3459" y="1582"/>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2" name="Rectangle 334"/>
              <p:cNvSpPr>
                <a:spLocks noChangeArrowheads="1"/>
              </p:cNvSpPr>
              <p:nvPr/>
            </p:nvSpPr>
            <p:spPr bwMode="auto">
              <a:xfrm>
                <a:off x="3459" y="158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3" name="Rectangle 335"/>
              <p:cNvSpPr>
                <a:spLocks noChangeArrowheads="1"/>
              </p:cNvSpPr>
              <p:nvPr/>
            </p:nvSpPr>
            <p:spPr bwMode="auto">
              <a:xfrm>
                <a:off x="3459" y="1593"/>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4" name="Rectangle 336"/>
              <p:cNvSpPr>
                <a:spLocks noChangeArrowheads="1"/>
              </p:cNvSpPr>
              <p:nvPr/>
            </p:nvSpPr>
            <p:spPr bwMode="auto">
              <a:xfrm>
                <a:off x="3459" y="159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5" name="Rectangle 337"/>
              <p:cNvSpPr>
                <a:spLocks noChangeArrowheads="1"/>
              </p:cNvSpPr>
              <p:nvPr/>
            </p:nvSpPr>
            <p:spPr bwMode="auto">
              <a:xfrm>
                <a:off x="3459" y="160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6" name="Rectangle 338"/>
              <p:cNvSpPr>
                <a:spLocks noChangeArrowheads="1"/>
              </p:cNvSpPr>
              <p:nvPr/>
            </p:nvSpPr>
            <p:spPr bwMode="auto">
              <a:xfrm>
                <a:off x="3459" y="1610"/>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7" name="Rectangle 339"/>
              <p:cNvSpPr>
                <a:spLocks noChangeArrowheads="1"/>
              </p:cNvSpPr>
              <p:nvPr/>
            </p:nvSpPr>
            <p:spPr bwMode="auto">
              <a:xfrm>
                <a:off x="3459" y="161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8" name="Rectangle 340"/>
              <p:cNvSpPr>
                <a:spLocks noChangeArrowheads="1"/>
              </p:cNvSpPr>
              <p:nvPr/>
            </p:nvSpPr>
            <p:spPr bwMode="auto">
              <a:xfrm>
                <a:off x="3459" y="1621"/>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49" name="Rectangle 341"/>
              <p:cNvSpPr>
                <a:spLocks noChangeArrowheads="1"/>
              </p:cNvSpPr>
              <p:nvPr/>
            </p:nvSpPr>
            <p:spPr bwMode="auto">
              <a:xfrm>
                <a:off x="3459" y="162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0" name="Rectangle 342"/>
              <p:cNvSpPr>
                <a:spLocks noChangeArrowheads="1"/>
              </p:cNvSpPr>
              <p:nvPr/>
            </p:nvSpPr>
            <p:spPr bwMode="auto">
              <a:xfrm>
                <a:off x="3459" y="163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1" name="Rectangle 343"/>
              <p:cNvSpPr>
                <a:spLocks noChangeArrowheads="1"/>
              </p:cNvSpPr>
              <p:nvPr/>
            </p:nvSpPr>
            <p:spPr bwMode="auto">
              <a:xfrm>
                <a:off x="3459" y="1638"/>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2" name="Rectangle 344"/>
              <p:cNvSpPr>
                <a:spLocks noChangeArrowheads="1"/>
              </p:cNvSpPr>
              <p:nvPr/>
            </p:nvSpPr>
            <p:spPr bwMode="auto">
              <a:xfrm>
                <a:off x="3459" y="1643"/>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3" name="Rectangle 345"/>
              <p:cNvSpPr>
                <a:spLocks noChangeArrowheads="1"/>
              </p:cNvSpPr>
              <p:nvPr/>
            </p:nvSpPr>
            <p:spPr bwMode="auto">
              <a:xfrm>
                <a:off x="3459" y="1649"/>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4" name="Rectangle 346"/>
              <p:cNvSpPr>
                <a:spLocks noChangeArrowheads="1"/>
              </p:cNvSpPr>
              <p:nvPr/>
            </p:nvSpPr>
            <p:spPr bwMode="auto">
              <a:xfrm>
                <a:off x="3459" y="165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5" name="Rectangle 347"/>
              <p:cNvSpPr>
                <a:spLocks noChangeArrowheads="1"/>
              </p:cNvSpPr>
              <p:nvPr/>
            </p:nvSpPr>
            <p:spPr bwMode="auto">
              <a:xfrm>
                <a:off x="3459" y="166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6" name="Rectangle 348"/>
              <p:cNvSpPr>
                <a:spLocks noChangeArrowheads="1"/>
              </p:cNvSpPr>
              <p:nvPr/>
            </p:nvSpPr>
            <p:spPr bwMode="auto">
              <a:xfrm>
                <a:off x="3459" y="1666"/>
                <a:ext cx="719"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7" name="Rectangle 349"/>
              <p:cNvSpPr>
                <a:spLocks noChangeArrowheads="1"/>
              </p:cNvSpPr>
              <p:nvPr/>
            </p:nvSpPr>
            <p:spPr bwMode="auto">
              <a:xfrm>
                <a:off x="3459" y="167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8" name="Rectangle 350"/>
              <p:cNvSpPr>
                <a:spLocks noChangeArrowheads="1"/>
              </p:cNvSpPr>
              <p:nvPr/>
            </p:nvSpPr>
            <p:spPr bwMode="auto">
              <a:xfrm>
                <a:off x="3459" y="167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59" name="Rectangle 351"/>
              <p:cNvSpPr>
                <a:spLocks noChangeArrowheads="1"/>
              </p:cNvSpPr>
              <p:nvPr/>
            </p:nvSpPr>
            <p:spPr bwMode="auto">
              <a:xfrm>
                <a:off x="3459" y="1682"/>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0" name="Rectangle 352"/>
              <p:cNvSpPr>
                <a:spLocks noChangeArrowheads="1"/>
              </p:cNvSpPr>
              <p:nvPr/>
            </p:nvSpPr>
            <p:spPr bwMode="auto">
              <a:xfrm>
                <a:off x="3459" y="168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1" name="Rectangle 353"/>
              <p:cNvSpPr>
                <a:spLocks noChangeArrowheads="1"/>
              </p:cNvSpPr>
              <p:nvPr/>
            </p:nvSpPr>
            <p:spPr bwMode="auto">
              <a:xfrm>
                <a:off x="3459" y="1693"/>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2" name="Rectangle 354"/>
              <p:cNvSpPr>
                <a:spLocks noChangeArrowheads="1"/>
              </p:cNvSpPr>
              <p:nvPr/>
            </p:nvSpPr>
            <p:spPr bwMode="auto">
              <a:xfrm>
                <a:off x="3459" y="1699"/>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3" name="Rectangle 355"/>
              <p:cNvSpPr>
                <a:spLocks noChangeArrowheads="1"/>
              </p:cNvSpPr>
              <p:nvPr/>
            </p:nvSpPr>
            <p:spPr bwMode="auto">
              <a:xfrm>
                <a:off x="3459" y="170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4" name="Rectangle 356"/>
              <p:cNvSpPr>
                <a:spLocks noChangeArrowheads="1"/>
              </p:cNvSpPr>
              <p:nvPr/>
            </p:nvSpPr>
            <p:spPr bwMode="auto">
              <a:xfrm>
                <a:off x="3459" y="1710"/>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5" name="Rectangle 357"/>
              <p:cNvSpPr>
                <a:spLocks noChangeArrowheads="1"/>
              </p:cNvSpPr>
              <p:nvPr/>
            </p:nvSpPr>
            <p:spPr bwMode="auto">
              <a:xfrm>
                <a:off x="3459" y="171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6" name="Rectangle 358"/>
              <p:cNvSpPr>
                <a:spLocks noChangeArrowheads="1"/>
              </p:cNvSpPr>
              <p:nvPr/>
            </p:nvSpPr>
            <p:spPr bwMode="auto">
              <a:xfrm>
                <a:off x="3459" y="1721"/>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7" name="Rectangle 359"/>
              <p:cNvSpPr>
                <a:spLocks noChangeArrowheads="1"/>
              </p:cNvSpPr>
              <p:nvPr/>
            </p:nvSpPr>
            <p:spPr bwMode="auto">
              <a:xfrm>
                <a:off x="3459" y="1727"/>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8" name="Rectangle 360"/>
              <p:cNvSpPr>
                <a:spLocks noChangeArrowheads="1"/>
              </p:cNvSpPr>
              <p:nvPr/>
            </p:nvSpPr>
            <p:spPr bwMode="auto">
              <a:xfrm>
                <a:off x="3459" y="173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69" name="Rectangle 361"/>
              <p:cNvSpPr>
                <a:spLocks noChangeArrowheads="1"/>
              </p:cNvSpPr>
              <p:nvPr/>
            </p:nvSpPr>
            <p:spPr bwMode="auto">
              <a:xfrm>
                <a:off x="3459" y="1738"/>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0" name="Rectangle 362"/>
              <p:cNvSpPr>
                <a:spLocks noChangeArrowheads="1"/>
              </p:cNvSpPr>
              <p:nvPr/>
            </p:nvSpPr>
            <p:spPr bwMode="auto">
              <a:xfrm>
                <a:off x="3459" y="1743"/>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1" name="Rectangle 363"/>
              <p:cNvSpPr>
                <a:spLocks noChangeArrowheads="1"/>
              </p:cNvSpPr>
              <p:nvPr/>
            </p:nvSpPr>
            <p:spPr bwMode="auto">
              <a:xfrm>
                <a:off x="3459" y="1749"/>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2" name="Rectangle 364"/>
              <p:cNvSpPr>
                <a:spLocks noChangeArrowheads="1"/>
              </p:cNvSpPr>
              <p:nvPr/>
            </p:nvSpPr>
            <p:spPr bwMode="auto">
              <a:xfrm>
                <a:off x="3459" y="1755"/>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3" name="Rectangle 365"/>
              <p:cNvSpPr>
                <a:spLocks noChangeArrowheads="1"/>
              </p:cNvSpPr>
              <p:nvPr/>
            </p:nvSpPr>
            <p:spPr bwMode="auto">
              <a:xfrm>
                <a:off x="3459" y="176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4" name="Rectangle 366"/>
              <p:cNvSpPr>
                <a:spLocks noChangeArrowheads="1"/>
              </p:cNvSpPr>
              <p:nvPr/>
            </p:nvSpPr>
            <p:spPr bwMode="auto">
              <a:xfrm>
                <a:off x="3459" y="1766"/>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5" name="Rectangle 367"/>
              <p:cNvSpPr>
                <a:spLocks noChangeArrowheads="1"/>
              </p:cNvSpPr>
              <p:nvPr/>
            </p:nvSpPr>
            <p:spPr bwMode="auto">
              <a:xfrm>
                <a:off x="3459" y="1771"/>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6" name="Rectangle 368"/>
              <p:cNvSpPr>
                <a:spLocks noChangeArrowheads="1"/>
              </p:cNvSpPr>
              <p:nvPr/>
            </p:nvSpPr>
            <p:spPr bwMode="auto">
              <a:xfrm>
                <a:off x="3459" y="177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7" name="Rectangle 369"/>
              <p:cNvSpPr>
                <a:spLocks noChangeArrowheads="1"/>
              </p:cNvSpPr>
              <p:nvPr/>
            </p:nvSpPr>
            <p:spPr bwMode="auto">
              <a:xfrm>
                <a:off x="3459" y="1783"/>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8" name="Rectangle 370"/>
              <p:cNvSpPr>
                <a:spLocks noChangeArrowheads="1"/>
              </p:cNvSpPr>
              <p:nvPr/>
            </p:nvSpPr>
            <p:spPr bwMode="auto">
              <a:xfrm>
                <a:off x="3459" y="178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79" name="Rectangle 371"/>
              <p:cNvSpPr>
                <a:spLocks noChangeArrowheads="1"/>
              </p:cNvSpPr>
              <p:nvPr/>
            </p:nvSpPr>
            <p:spPr bwMode="auto">
              <a:xfrm>
                <a:off x="3459" y="1794"/>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0" name="Rectangle 372"/>
              <p:cNvSpPr>
                <a:spLocks noChangeArrowheads="1"/>
              </p:cNvSpPr>
              <p:nvPr/>
            </p:nvSpPr>
            <p:spPr bwMode="auto">
              <a:xfrm>
                <a:off x="3459" y="1799"/>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1" name="Rectangle 373"/>
              <p:cNvSpPr>
                <a:spLocks noChangeArrowheads="1"/>
              </p:cNvSpPr>
              <p:nvPr/>
            </p:nvSpPr>
            <p:spPr bwMode="auto">
              <a:xfrm>
                <a:off x="3459" y="180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2" name="Rectangle 374"/>
              <p:cNvSpPr>
                <a:spLocks noChangeArrowheads="1"/>
              </p:cNvSpPr>
              <p:nvPr/>
            </p:nvSpPr>
            <p:spPr bwMode="auto">
              <a:xfrm>
                <a:off x="3459" y="1811"/>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3" name="Rectangle 375"/>
              <p:cNvSpPr>
                <a:spLocks noChangeArrowheads="1"/>
              </p:cNvSpPr>
              <p:nvPr/>
            </p:nvSpPr>
            <p:spPr bwMode="auto">
              <a:xfrm>
                <a:off x="3459" y="181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4" name="Rectangle 376"/>
              <p:cNvSpPr>
                <a:spLocks noChangeArrowheads="1"/>
              </p:cNvSpPr>
              <p:nvPr/>
            </p:nvSpPr>
            <p:spPr bwMode="auto">
              <a:xfrm>
                <a:off x="3459" y="1822"/>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5" name="Rectangle 377"/>
              <p:cNvSpPr>
                <a:spLocks noChangeArrowheads="1"/>
              </p:cNvSpPr>
              <p:nvPr/>
            </p:nvSpPr>
            <p:spPr bwMode="auto">
              <a:xfrm>
                <a:off x="3459" y="182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6" name="Rectangle 378"/>
              <p:cNvSpPr>
                <a:spLocks noChangeArrowheads="1"/>
              </p:cNvSpPr>
              <p:nvPr/>
            </p:nvSpPr>
            <p:spPr bwMode="auto">
              <a:xfrm>
                <a:off x="3459" y="1833"/>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7" name="Rectangle 379"/>
              <p:cNvSpPr>
                <a:spLocks noChangeArrowheads="1"/>
              </p:cNvSpPr>
              <p:nvPr/>
            </p:nvSpPr>
            <p:spPr bwMode="auto">
              <a:xfrm>
                <a:off x="3459" y="1839"/>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8" name="Rectangle 380"/>
              <p:cNvSpPr>
                <a:spLocks noChangeArrowheads="1"/>
              </p:cNvSpPr>
              <p:nvPr/>
            </p:nvSpPr>
            <p:spPr bwMode="auto">
              <a:xfrm>
                <a:off x="3459" y="184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89" name="Rectangle 381"/>
              <p:cNvSpPr>
                <a:spLocks noChangeArrowheads="1"/>
              </p:cNvSpPr>
              <p:nvPr/>
            </p:nvSpPr>
            <p:spPr bwMode="auto">
              <a:xfrm>
                <a:off x="3459" y="1850"/>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0" name="Rectangle 382"/>
              <p:cNvSpPr>
                <a:spLocks noChangeArrowheads="1"/>
              </p:cNvSpPr>
              <p:nvPr/>
            </p:nvSpPr>
            <p:spPr bwMode="auto">
              <a:xfrm>
                <a:off x="3459" y="185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1" name="Rectangle 383"/>
              <p:cNvSpPr>
                <a:spLocks noChangeArrowheads="1"/>
              </p:cNvSpPr>
              <p:nvPr/>
            </p:nvSpPr>
            <p:spPr bwMode="auto">
              <a:xfrm>
                <a:off x="3459" y="1861"/>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2" name="Rectangle 384"/>
              <p:cNvSpPr>
                <a:spLocks noChangeArrowheads="1"/>
              </p:cNvSpPr>
              <p:nvPr/>
            </p:nvSpPr>
            <p:spPr bwMode="auto">
              <a:xfrm>
                <a:off x="3459" y="1867"/>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3" name="Rectangle 385"/>
              <p:cNvSpPr>
                <a:spLocks noChangeArrowheads="1"/>
              </p:cNvSpPr>
              <p:nvPr/>
            </p:nvSpPr>
            <p:spPr bwMode="auto">
              <a:xfrm>
                <a:off x="3459" y="187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4" name="Rectangle 386"/>
              <p:cNvSpPr>
                <a:spLocks noChangeArrowheads="1"/>
              </p:cNvSpPr>
              <p:nvPr/>
            </p:nvSpPr>
            <p:spPr bwMode="auto">
              <a:xfrm>
                <a:off x="3459" y="1878"/>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5" name="Rectangle 387"/>
              <p:cNvSpPr>
                <a:spLocks noChangeArrowheads="1"/>
              </p:cNvSpPr>
              <p:nvPr/>
            </p:nvSpPr>
            <p:spPr bwMode="auto">
              <a:xfrm>
                <a:off x="3459" y="1883"/>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6" name="Rectangle 388"/>
              <p:cNvSpPr>
                <a:spLocks noChangeArrowheads="1"/>
              </p:cNvSpPr>
              <p:nvPr/>
            </p:nvSpPr>
            <p:spPr bwMode="auto">
              <a:xfrm>
                <a:off x="3459" y="1889"/>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7" name="Rectangle 389"/>
              <p:cNvSpPr>
                <a:spLocks noChangeArrowheads="1"/>
              </p:cNvSpPr>
              <p:nvPr/>
            </p:nvSpPr>
            <p:spPr bwMode="auto">
              <a:xfrm>
                <a:off x="3459" y="1895"/>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8" name="Rectangle 390"/>
              <p:cNvSpPr>
                <a:spLocks noChangeArrowheads="1"/>
              </p:cNvSpPr>
              <p:nvPr/>
            </p:nvSpPr>
            <p:spPr bwMode="auto">
              <a:xfrm>
                <a:off x="3459" y="190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199" name="Rectangle 391"/>
              <p:cNvSpPr>
                <a:spLocks noChangeArrowheads="1"/>
              </p:cNvSpPr>
              <p:nvPr/>
            </p:nvSpPr>
            <p:spPr bwMode="auto">
              <a:xfrm>
                <a:off x="3459" y="1906"/>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0" name="Rectangle 392"/>
              <p:cNvSpPr>
                <a:spLocks noChangeArrowheads="1"/>
              </p:cNvSpPr>
              <p:nvPr/>
            </p:nvSpPr>
            <p:spPr bwMode="auto">
              <a:xfrm>
                <a:off x="3459" y="1911"/>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1" name="Rectangle 393"/>
              <p:cNvSpPr>
                <a:spLocks noChangeArrowheads="1"/>
              </p:cNvSpPr>
              <p:nvPr/>
            </p:nvSpPr>
            <p:spPr bwMode="auto">
              <a:xfrm>
                <a:off x="3459" y="191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2" name="Rectangle 394"/>
              <p:cNvSpPr>
                <a:spLocks noChangeArrowheads="1"/>
              </p:cNvSpPr>
              <p:nvPr/>
            </p:nvSpPr>
            <p:spPr bwMode="auto">
              <a:xfrm>
                <a:off x="3459" y="1923"/>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3" name="Rectangle 395"/>
              <p:cNvSpPr>
                <a:spLocks noChangeArrowheads="1"/>
              </p:cNvSpPr>
              <p:nvPr/>
            </p:nvSpPr>
            <p:spPr bwMode="auto">
              <a:xfrm>
                <a:off x="3459" y="192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4" name="Rectangle 396"/>
              <p:cNvSpPr>
                <a:spLocks noChangeArrowheads="1"/>
              </p:cNvSpPr>
              <p:nvPr/>
            </p:nvSpPr>
            <p:spPr bwMode="auto">
              <a:xfrm>
                <a:off x="3459" y="1934"/>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5" name="Rectangle 397"/>
              <p:cNvSpPr>
                <a:spLocks noChangeArrowheads="1"/>
              </p:cNvSpPr>
              <p:nvPr/>
            </p:nvSpPr>
            <p:spPr bwMode="auto">
              <a:xfrm>
                <a:off x="3459" y="1939"/>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6" name="Rectangle 398"/>
              <p:cNvSpPr>
                <a:spLocks noChangeArrowheads="1"/>
              </p:cNvSpPr>
              <p:nvPr/>
            </p:nvSpPr>
            <p:spPr bwMode="auto">
              <a:xfrm>
                <a:off x="3459" y="194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7" name="Rectangle 399"/>
              <p:cNvSpPr>
                <a:spLocks noChangeArrowheads="1"/>
              </p:cNvSpPr>
              <p:nvPr/>
            </p:nvSpPr>
            <p:spPr bwMode="auto">
              <a:xfrm>
                <a:off x="3459" y="1950"/>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8" name="Rectangle 400"/>
              <p:cNvSpPr>
                <a:spLocks noChangeArrowheads="1"/>
              </p:cNvSpPr>
              <p:nvPr/>
            </p:nvSpPr>
            <p:spPr bwMode="auto">
              <a:xfrm>
                <a:off x="3459" y="195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09" name="Rectangle 401"/>
              <p:cNvSpPr>
                <a:spLocks noChangeArrowheads="1"/>
              </p:cNvSpPr>
              <p:nvPr/>
            </p:nvSpPr>
            <p:spPr bwMode="auto">
              <a:xfrm>
                <a:off x="3459" y="1961"/>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0" name="Rectangle 402"/>
              <p:cNvSpPr>
                <a:spLocks noChangeArrowheads="1"/>
              </p:cNvSpPr>
              <p:nvPr/>
            </p:nvSpPr>
            <p:spPr bwMode="auto">
              <a:xfrm>
                <a:off x="3459" y="1967"/>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1" name="Rectangle 403"/>
              <p:cNvSpPr>
                <a:spLocks noChangeArrowheads="1"/>
              </p:cNvSpPr>
              <p:nvPr/>
            </p:nvSpPr>
            <p:spPr bwMode="auto">
              <a:xfrm>
                <a:off x="3459" y="197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2" name="Rectangle 404"/>
              <p:cNvSpPr>
                <a:spLocks noChangeArrowheads="1"/>
              </p:cNvSpPr>
              <p:nvPr/>
            </p:nvSpPr>
            <p:spPr bwMode="auto">
              <a:xfrm>
                <a:off x="3459" y="197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3" name="Rectangle 405"/>
              <p:cNvSpPr>
                <a:spLocks noChangeArrowheads="1"/>
              </p:cNvSpPr>
              <p:nvPr/>
            </p:nvSpPr>
            <p:spPr bwMode="auto">
              <a:xfrm>
                <a:off x="3459" y="1984"/>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4" name="Rectangle 406"/>
              <p:cNvSpPr>
                <a:spLocks noChangeArrowheads="1"/>
              </p:cNvSpPr>
              <p:nvPr/>
            </p:nvSpPr>
            <p:spPr bwMode="auto">
              <a:xfrm>
                <a:off x="3459" y="1989"/>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5" name="Rectangle 407"/>
              <p:cNvSpPr>
                <a:spLocks noChangeArrowheads="1"/>
              </p:cNvSpPr>
              <p:nvPr/>
            </p:nvSpPr>
            <p:spPr bwMode="auto">
              <a:xfrm>
                <a:off x="3459" y="1995"/>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6" name="Rectangle 408"/>
              <p:cNvSpPr>
                <a:spLocks noChangeArrowheads="1"/>
              </p:cNvSpPr>
              <p:nvPr/>
            </p:nvSpPr>
            <p:spPr bwMode="auto">
              <a:xfrm>
                <a:off x="3459" y="2000"/>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7" name="Rectangle 409"/>
              <p:cNvSpPr>
                <a:spLocks noChangeArrowheads="1"/>
              </p:cNvSpPr>
              <p:nvPr/>
            </p:nvSpPr>
            <p:spPr bwMode="auto">
              <a:xfrm>
                <a:off x="3459" y="200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8" name="Rectangle 410"/>
              <p:cNvSpPr>
                <a:spLocks noChangeArrowheads="1"/>
              </p:cNvSpPr>
              <p:nvPr/>
            </p:nvSpPr>
            <p:spPr bwMode="auto">
              <a:xfrm>
                <a:off x="3459" y="2012"/>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19" name="Rectangle 411"/>
              <p:cNvSpPr>
                <a:spLocks noChangeArrowheads="1"/>
              </p:cNvSpPr>
              <p:nvPr/>
            </p:nvSpPr>
            <p:spPr bwMode="auto">
              <a:xfrm>
                <a:off x="3459" y="2017"/>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0" name="Rectangle 412"/>
              <p:cNvSpPr>
                <a:spLocks noChangeArrowheads="1"/>
              </p:cNvSpPr>
              <p:nvPr/>
            </p:nvSpPr>
            <p:spPr bwMode="auto">
              <a:xfrm>
                <a:off x="3459" y="2023"/>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1" name="Rectangle 413"/>
              <p:cNvSpPr>
                <a:spLocks noChangeArrowheads="1"/>
              </p:cNvSpPr>
              <p:nvPr/>
            </p:nvSpPr>
            <p:spPr bwMode="auto">
              <a:xfrm>
                <a:off x="3459" y="2028"/>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2" name="Rectangle 414"/>
              <p:cNvSpPr>
                <a:spLocks noChangeArrowheads="1"/>
              </p:cNvSpPr>
              <p:nvPr/>
            </p:nvSpPr>
            <p:spPr bwMode="auto">
              <a:xfrm>
                <a:off x="3459" y="2034"/>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3" name="Rectangle 415"/>
              <p:cNvSpPr>
                <a:spLocks noChangeArrowheads="1"/>
              </p:cNvSpPr>
              <p:nvPr/>
            </p:nvSpPr>
            <p:spPr bwMode="auto">
              <a:xfrm>
                <a:off x="3459" y="2040"/>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4" name="Rectangle 416"/>
              <p:cNvSpPr>
                <a:spLocks noChangeArrowheads="1"/>
              </p:cNvSpPr>
              <p:nvPr/>
            </p:nvSpPr>
            <p:spPr bwMode="auto">
              <a:xfrm>
                <a:off x="3459" y="2045"/>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5" name="Rectangle 417"/>
              <p:cNvSpPr>
                <a:spLocks noChangeArrowheads="1"/>
              </p:cNvSpPr>
              <p:nvPr/>
            </p:nvSpPr>
            <p:spPr bwMode="auto">
              <a:xfrm>
                <a:off x="3459" y="2051"/>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6" name="Rectangle 418"/>
              <p:cNvSpPr>
                <a:spLocks noChangeArrowheads="1"/>
              </p:cNvSpPr>
              <p:nvPr/>
            </p:nvSpPr>
            <p:spPr bwMode="auto">
              <a:xfrm>
                <a:off x="3459" y="2056"/>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7" name="Rectangle 419"/>
              <p:cNvSpPr>
                <a:spLocks noChangeArrowheads="1"/>
              </p:cNvSpPr>
              <p:nvPr/>
            </p:nvSpPr>
            <p:spPr bwMode="auto">
              <a:xfrm>
                <a:off x="3459" y="2062"/>
                <a:ext cx="719" cy="6"/>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28" name="Rectangle 420"/>
              <p:cNvSpPr>
                <a:spLocks noChangeArrowheads="1"/>
              </p:cNvSpPr>
              <p:nvPr/>
            </p:nvSpPr>
            <p:spPr bwMode="auto">
              <a:xfrm>
                <a:off x="3459" y="2068"/>
                <a:ext cx="719"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nvGrpSpPr>
            <p:cNvPr id="504327" name="Group 519"/>
            <p:cNvGrpSpPr>
              <a:grpSpLocks/>
            </p:cNvGrpSpPr>
            <p:nvPr/>
          </p:nvGrpSpPr>
          <p:grpSpPr bwMode="auto">
            <a:xfrm>
              <a:off x="6972300" y="1741488"/>
              <a:ext cx="1139825" cy="1549400"/>
              <a:chOff x="4392" y="1298"/>
              <a:chExt cx="718" cy="775"/>
            </a:xfrm>
          </p:grpSpPr>
          <p:sp>
            <p:nvSpPr>
              <p:cNvPr id="504231" name="Rectangle 423"/>
              <p:cNvSpPr>
                <a:spLocks noChangeArrowheads="1"/>
              </p:cNvSpPr>
              <p:nvPr/>
            </p:nvSpPr>
            <p:spPr bwMode="auto">
              <a:xfrm>
                <a:off x="4392" y="129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2" name="Rectangle 424"/>
              <p:cNvSpPr>
                <a:spLocks noChangeArrowheads="1"/>
              </p:cNvSpPr>
              <p:nvPr/>
            </p:nvSpPr>
            <p:spPr bwMode="auto">
              <a:xfrm>
                <a:off x="4392" y="130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3" name="Rectangle 425"/>
              <p:cNvSpPr>
                <a:spLocks noChangeArrowheads="1"/>
              </p:cNvSpPr>
              <p:nvPr/>
            </p:nvSpPr>
            <p:spPr bwMode="auto">
              <a:xfrm>
                <a:off x="4392" y="131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4" name="Rectangle 426"/>
              <p:cNvSpPr>
                <a:spLocks noChangeArrowheads="1"/>
              </p:cNvSpPr>
              <p:nvPr/>
            </p:nvSpPr>
            <p:spPr bwMode="auto">
              <a:xfrm>
                <a:off x="4392" y="132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5" name="Rectangle 427"/>
              <p:cNvSpPr>
                <a:spLocks noChangeArrowheads="1"/>
              </p:cNvSpPr>
              <p:nvPr/>
            </p:nvSpPr>
            <p:spPr bwMode="auto">
              <a:xfrm>
                <a:off x="4392" y="133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6" name="Rectangle 428"/>
              <p:cNvSpPr>
                <a:spLocks noChangeArrowheads="1"/>
              </p:cNvSpPr>
              <p:nvPr/>
            </p:nvSpPr>
            <p:spPr bwMode="auto">
              <a:xfrm>
                <a:off x="4392" y="133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7" name="Rectangle 429"/>
              <p:cNvSpPr>
                <a:spLocks noChangeArrowheads="1"/>
              </p:cNvSpPr>
              <p:nvPr/>
            </p:nvSpPr>
            <p:spPr bwMode="auto">
              <a:xfrm>
                <a:off x="4392" y="1346"/>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8" name="Rectangle 430"/>
              <p:cNvSpPr>
                <a:spLocks noChangeArrowheads="1"/>
              </p:cNvSpPr>
              <p:nvPr/>
            </p:nvSpPr>
            <p:spPr bwMode="auto">
              <a:xfrm>
                <a:off x="4392" y="135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39" name="Rectangle 431"/>
              <p:cNvSpPr>
                <a:spLocks noChangeArrowheads="1"/>
              </p:cNvSpPr>
              <p:nvPr/>
            </p:nvSpPr>
            <p:spPr bwMode="auto">
              <a:xfrm>
                <a:off x="4392" y="136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0" name="Rectangle 432"/>
              <p:cNvSpPr>
                <a:spLocks noChangeArrowheads="1"/>
              </p:cNvSpPr>
              <p:nvPr/>
            </p:nvSpPr>
            <p:spPr bwMode="auto">
              <a:xfrm>
                <a:off x="4392" y="137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1" name="Rectangle 433"/>
              <p:cNvSpPr>
                <a:spLocks noChangeArrowheads="1"/>
              </p:cNvSpPr>
              <p:nvPr/>
            </p:nvSpPr>
            <p:spPr bwMode="auto">
              <a:xfrm>
                <a:off x="4392" y="137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2" name="Rectangle 434"/>
              <p:cNvSpPr>
                <a:spLocks noChangeArrowheads="1"/>
              </p:cNvSpPr>
              <p:nvPr/>
            </p:nvSpPr>
            <p:spPr bwMode="auto">
              <a:xfrm>
                <a:off x="4392" y="138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3" name="Rectangle 435"/>
              <p:cNvSpPr>
                <a:spLocks noChangeArrowheads="1"/>
              </p:cNvSpPr>
              <p:nvPr/>
            </p:nvSpPr>
            <p:spPr bwMode="auto">
              <a:xfrm>
                <a:off x="4392" y="139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4" name="Rectangle 436"/>
              <p:cNvSpPr>
                <a:spLocks noChangeArrowheads="1"/>
              </p:cNvSpPr>
              <p:nvPr/>
            </p:nvSpPr>
            <p:spPr bwMode="auto">
              <a:xfrm>
                <a:off x="4392" y="140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5" name="Rectangle 437"/>
              <p:cNvSpPr>
                <a:spLocks noChangeArrowheads="1"/>
              </p:cNvSpPr>
              <p:nvPr/>
            </p:nvSpPr>
            <p:spPr bwMode="auto">
              <a:xfrm>
                <a:off x="4392" y="141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6" name="Rectangle 438"/>
              <p:cNvSpPr>
                <a:spLocks noChangeArrowheads="1"/>
              </p:cNvSpPr>
              <p:nvPr/>
            </p:nvSpPr>
            <p:spPr bwMode="auto">
              <a:xfrm>
                <a:off x="4392" y="141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7" name="Rectangle 439"/>
              <p:cNvSpPr>
                <a:spLocks noChangeArrowheads="1"/>
              </p:cNvSpPr>
              <p:nvPr/>
            </p:nvSpPr>
            <p:spPr bwMode="auto">
              <a:xfrm>
                <a:off x="4392" y="142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8" name="Rectangle 440"/>
              <p:cNvSpPr>
                <a:spLocks noChangeArrowheads="1"/>
              </p:cNvSpPr>
              <p:nvPr/>
            </p:nvSpPr>
            <p:spPr bwMode="auto">
              <a:xfrm>
                <a:off x="4392" y="143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49" name="Rectangle 441"/>
              <p:cNvSpPr>
                <a:spLocks noChangeArrowheads="1"/>
              </p:cNvSpPr>
              <p:nvPr/>
            </p:nvSpPr>
            <p:spPr bwMode="auto">
              <a:xfrm>
                <a:off x="4392" y="1443"/>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0" name="Rectangle 442"/>
              <p:cNvSpPr>
                <a:spLocks noChangeArrowheads="1"/>
              </p:cNvSpPr>
              <p:nvPr/>
            </p:nvSpPr>
            <p:spPr bwMode="auto">
              <a:xfrm>
                <a:off x="4392" y="145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1" name="Rectangle 443"/>
              <p:cNvSpPr>
                <a:spLocks noChangeArrowheads="1"/>
              </p:cNvSpPr>
              <p:nvPr/>
            </p:nvSpPr>
            <p:spPr bwMode="auto">
              <a:xfrm>
                <a:off x="4392" y="146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2" name="Rectangle 444"/>
              <p:cNvSpPr>
                <a:spLocks noChangeArrowheads="1"/>
              </p:cNvSpPr>
              <p:nvPr/>
            </p:nvSpPr>
            <p:spPr bwMode="auto">
              <a:xfrm>
                <a:off x="4392" y="146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3" name="Rectangle 445"/>
              <p:cNvSpPr>
                <a:spLocks noChangeArrowheads="1"/>
              </p:cNvSpPr>
              <p:nvPr/>
            </p:nvSpPr>
            <p:spPr bwMode="auto">
              <a:xfrm>
                <a:off x="4392" y="147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4" name="Rectangle 446"/>
              <p:cNvSpPr>
                <a:spLocks noChangeArrowheads="1"/>
              </p:cNvSpPr>
              <p:nvPr/>
            </p:nvSpPr>
            <p:spPr bwMode="auto">
              <a:xfrm>
                <a:off x="4392" y="148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5" name="Rectangle 447"/>
              <p:cNvSpPr>
                <a:spLocks noChangeArrowheads="1"/>
              </p:cNvSpPr>
              <p:nvPr/>
            </p:nvSpPr>
            <p:spPr bwMode="auto">
              <a:xfrm>
                <a:off x="4392" y="149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6" name="Rectangle 448"/>
              <p:cNvSpPr>
                <a:spLocks noChangeArrowheads="1"/>
              </p:cNvSpPr>
              <p:nvPr/>
            </p:nvSpPr>
            <p:spPr bwMode="auto">
              <a:xfrm>
                <a:off x="4392" y="150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7" name="Rectangle 449"/>
              <p:cNvSpPr>
                <a:spLocks noChangeArrowheads="1"/>
              </p:cNvSpPr>
              <p:nvPr/>
            </p:nvSpPr>
            <p:spPr bwMode="auto">
              <a:xfrm>
                <a:off x="4392" y="150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8" name="Rectangle 450"/>
              <p:cNvSpPr>
                <a:spLocks noChangeArrowheads="1"/>
              </p:cNvSpPr>
              <p:nvPr/>
            </p:nvSpPr>
            <p:spPr bwMode="auto">
              <a:xfrm>
                <a:off x="4392" y="151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59" name="Rectangle 451"/>
              <p:cNvSpPr>
                <a:spLocks noChangeArrowheads="1"/>
              </p:cNvSpPr>
              <p:nvPr/>
            </p:nvSpPr>
            <p:spPr bwMode="auto">
              <a:xfrm>
                <a:off x="4392" y="152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0" name="Rectangle 452"/>
              <p:cNvSpPr>
                <a:spLocks noChangeArrowheads="1"/>
              </p:cNvSpPr>
              <p:nvPr/>
            </p:nvSpPr>
            <p:spPr bwMode="auto">
              <a:xfrm>
                <a:off x="4392" y="153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1" name="Rectangle 453"/>
              <p:cNvSpPr>
                <a:spLocks noChangeArrowheads="1"/>
              </p:cNvSpPr>
              <p:nvPr/>
            </p:nvSpPr>
            <p:spPr bwMode="auto">
              <a:xfrm>
                <a:off x="4392" y="1540"/>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2" name="Rectangle 454"/>
              <p:cNvSpPr>
                <a:spLocks noChangeArrowheads="1"/>
              </p:cNvSpPr>
              <p:nvPr/>
            </p:nvSpPr>
            <p:spPr bwMode="auto">
              <a:xfrm>
                <a:off x="4392" y="154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3" name="Rectangle 455"/>
              <p:cNvSpPr>
                <a:spLocks noChangeArrowheads="1"/>
              </p:cNvSpPr>
              <p:nvPr/>
            </p:nvSpPr>
            <p:spPr bwMode="auto">
              <a:xfrm>
                <a:off x="4392" y="155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4" name="Rectangle 456"/>
              <p:cNvSpPr>
                <a:spLocks noChangeArrowheads="1"/>
              </p:cNvSpPr>
              <p:nvPr/>
            </p:nvSpPr>
            <p:spPr bwMode="auto">
              <a:xfrm>
                <a:off x="4392" y="156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5" name="Rectangle 457"/>
              <p:cNvSpPr>
                <a:spLocks noChangeArrowheads="1"/>
              </p:cNvSpPr>
              <p:nvPr/>
            </p:nvSpPr>
            <p:spPr bwMode="auto">
              <a:xfrm>
                <a:off x="4392" y="157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6" name="Rectangle 458"/>
              <p:cNvSpPr>
                <a:spLocks noChangeArrowheads="1"/>
              </p:cNvSpPr>
              <p:nvPr/>
            </p:nvSpPr>
            <p:spPr bwMode="auto">
              <a:xfrm>
                <a:off x="4392" y="158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7" name="Rectangle 459"/>
              <p:cNvSpPr>
                <a:spLocks noChangeArrowheads="1"/>
              </p:cNvSpPr>
              <p:nvPr/>
            </p:nvSpPr>
            <p:spPr bwMode="auto">
              <a:xfrm>
                <a:off x="4392" y="158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8" name="Rectangle 460"/>
              <p:cNvSpPr>
                <a:spLocks noChangeArrowheads="1"/>
              </p:cNvSpPr>
              <p:nvPr/>
            </p:nvSpPr>
            <p:spPr bwMode="auto">
              <a:xfrm>
                <a:off x="4392" y="159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69" name="Rectangle 461"/>
              <p:cNvSpPr>
                <a:spLocks noChangeArrowheads="1"/>
              </p:cNvSpPr>
              <p:nvPr/>
            </p:nvSpPr>
            <p:spPr bwMode="auto">
              <a:xfrm>
                <a:off x="4392" y="160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0" name="Rectangle 462"/>
              <p:cNvSpPr>
                <a:spLocks noChangeArrowheads="1"/>
              </p:cNvSpPr>
              <p:nvPr/>
            </p:nvSpPr>
            <p:spPr bwMode="auto">
              <a:xfrm>
                <a:off x="4392" y="161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1" name="Rectangle 463"/>
              <p:cNvSpPr>
                <a:spLocks noChangeArrowheads="1"/>
              </p:cNvSpPr>
              <p:nvPr/>
            </p:nvSpPr>
            <p:spPr bwMode="auto">
              <a:xfrm>
                <a:off x="4392" y="162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2" name="Rectangle 464"/>
              <p:cNvSpPr>
                <a:spLocks noChangeArrowheads="1"/>
              </p:cNvSpPr>
              <p:nvPr/>
            </p:nvSpPr>
            <p:spPr bwMode="auto">
              <a:xfrm>
                <a:off x="4392" y="162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3" name="Rectangle 465"/>
              <p:cNvSpPr>
                <a:spLocks noChangeArrowheads="1"/>
              </p:cNvSpPr>
              <p:nvPr/>
            </p:nvSpPr>
            <p:spPr bwMode="auto">
              <a:xfrm>
                <a:off x="4392" y="1637"/>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4" name="Rectangle 466"/>
              <p:cNvSpPr>
                <a:spLocks noChangeArrowheads="1"/>
              </p:cNvSpPr>
              <p:nvPr/>
            </p:nvSpPr>
            <p:spPr bwMode="auto">
              <a:xfrm>
                <a:off x="4392" y="164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5" name="Rectangle 467"/>
              <p:cNvSpPr>
                <a:spLocks noChangeArrowheads="1"/>
              </p:cNvSpPr>
              <p:nvPr/>
            </p:nvSpPr>
            <p:spPr bwMode="auto">
              <a:xfrm>
                <a:off x="4392" y="165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6" name="Rectangle 468"/>
              <p:cNvSpPr>
                <a:spLocks noChangeArrowheads="1"/>
              </p:cNvSpPr>
              <p:nvPr/>
            </p:nvSpPr>
            <p:spPr bwMode="auto">
              <a:xfrm>
                <a:off x="4392" y="166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7" name="Rectangle 469"/>
              <p:cNvSpPr>
                <a:spLocks noChangeArrowheads="1"/>
              </p:cNvSpPr>
              <p:nvPr/>
            </p:nvSpPr>
            <p:spPr bwMode="auto">
              <a:xfrm>
                <a:off x="4392" y="167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8" name="Rectangle 470"/>
              <p:cNvSpPr>
                <a:spLocks noChangeArrowheads="1"/>
              </p:cNvSpPr>
              <p:nvPr/>
            </p:nvSpPr>
            <p:spPr bwMode="auto">
              <a:xfrm>
                <a:off x="4392" y="167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79" name="Rectangle 471"/>
              <p:cNvSpPr>
                <a:spLocks noChangeArrowheads="1"/>
              </p:cNvSpPr>
              <p:nvPr/>
            </p:nvSpPr>
            <p:spPr bwMode="auto">
              <a:xfrm>
                <a:off x="4392" y="168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0" name="Rectangle 472"/>
              <p:cNvSpPr>
                <a:spLocks noChangeArrowheads="1"/>
              </p:cNvSpPr>
              <p:nvPr/>
            </p:nvSpPr>
            <p:spPr bwMode="auto">
              <a:xfrm>
                <a:off x="4392" y="169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1" name="Rectangle 473"/>
              <p:cNvSpPr>
                <a:spLocks noChangeArrowheads="1"/>
              </p:cNvSpPr>
              <p:nvPr/>
            </p:nvSpPr>
            <p:spPr bwMode="auto">
              <a:xfrm>
                <a:off x="4392" y="170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2" name="Rectangle 474"/>
              <p:cNvSpPr>
                <a:spLocks noChangeArrowheads="1"/>
              </p:cNvSpPr>
              <p:nvPr/>
            </p:nvSpPr>
            <p:spPr bwMode="auto">
              <a:xfrm>
                <a:off x="4392" y="171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3" name="Rectangle 475"/>
              <p:cNvSpPr>
                <a:spLocks noChangeArrowheads="1"/>
              </p:cNvSpPr>
              <p:nvPr/>
            </p:nvSpPr>
            <p:spPr bwMode="auto">
              <a:xfrm>
                <a:off x="4392" y="171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4" name="Rectangle 476"/>
              <p:cNvSpPr>
                <a:spLocks noChangeArrowheads="1"/>
              </p:cNvSpPr>
              <p:nvPr/>
            </p:nvSpPr>
            <p:spPr bwMode="auto">
              <a:xfrm>
                <a:off x="4392" y="172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5" name="Rectangle 477"/>
              <p:cNvSpPr>
                <a:spLocks noChangeArrowheads="1"/>
              </p:cNvSpPr>
              <p:nvPr/>
            </p:nvSpPr>
            <p:spPr bwMode="auto">
              <a:xfrm>
                <a:off x="4392" y="1734"/>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6" name="Rectangle 478"/>
              <p:cNvSpPr>
                <a:spLocks noChangeArrowheads="1"/>
              </p:cNvSpPr>
              <p:nvPr/>
            </p:nvSpPr>
            <p:spPr bwMode="auto">
              <a:xfrm>
                <a:off x="4392" y="174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7" name="Rectangle 479"/>
              <p:cNvSpPr>
                <a:spLocks noChangeArrowheads="1"/>
              </p:cNvSpPr>
              <p:nvPr/>
            </p:nvSpPr>
            <p:spPr bwMode="auto">
              <a:xfrm>
                <a:off x="4392" y="175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8" name="Rectangle 480"/>
              <p:cNvSpPr>
                <a:spLocks noChangeArrowheads="1"/>
              </p:cNvSpPr>
              <p:nvPr/>
            </p:nvSpPr>
            <p:spPr bwMode="auto">
              <a:xfrm>
                <a:off x="4392" y="175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89" name="Rectangle 481"/>
              <p:cNvSpPr>
                <a:spLocks noChangeArrowheads="1"/>
              </p:cNvSpPr>
              <p:nvPr/>
            </p:nvSpPr>
            <p:spPr bwMode="auto">
              <a:xfrm>
                <a:off x="4392" y="176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0" name="Rectangle 482"/>
              <p:cNvSpPr>
                <a:spLocks noChangeArrowheads="1"/>
              </p:cNvSpPr>
              <p:nvPr/>
            </p:nvSpPr>
            <p:spPr bwMode="auto">
              <a:xfrm>
                <a:off x="4392" y="177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1" name="Rectangle 483"/>
              <p:cNvSpPr>
                <a:spLocks noChangeArrowheads="1"/>
              </p:cNvSpPr>
              <p:nvPr/>
            </p:nvSpPr>
            <p:spPr bwMode="auto">
              <a:xfrm>
                <a:off x="4392" y="178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2" name="Rectangle 484"/>
              <p:cNvSpPr>
                <a:spLocks noChangeArrowheads="1"/>
              </p:cNvSpPr>
              <p:nvPr/>
            </p:nvSpPr>
            <p:spPr bwMode="auto">
              <a:xfrm>
                <a:off x="4392" y="179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3" name="Rectangle 485"/>
              <p:cNvSpPr>
                <a:spLocks noChangeArrowheads="1"/>
              </p:cNvSpPr>
              <p:nvPr/>
            </p:nvSpPr>
            <p:spPr bwMode="auto">
              <a:xfrm>
                <a:off x="4392" y="179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4" name="Rectangle 486"/>
              <p:cNvSpPr>
                <a:spLocks noChangeArrowheads="1"/>
              </p:cNvSpPr>
              <p:nvPr/>
            </p:nvSpPr>
            <p:spPr bwMode="auto">
              <a:xfrm>
                <a:off x="4392" y="180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5" name="Rectangle 487"/>
              <p:cNvSpPr>
                <a:spLocks noChangeArrowheads="1"/>
              </p:cNvSpPr>
              <p:nvPr/>
            </p:nvSpPr>
            <p:spPr bwMode="auto">
              <a:xfrm>
                <a:off x="4392" y="181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6" name="Rectangle 488"/>
              <p:cNvSpPr>
                <a:spLocks noChangeArrowheads="1"/>
              </p:cNvSpPr>
              <p:nvPr/>
            </p:nvSpPr>
            <p:spPr bwMode="auto">
              <a:xfrm>
                <a:off x="4392" y="182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7" name="Rectangle 489"/>
              <p:cNvSpPr>
                <a:spLocks noChangeArrowheads="1"/>
              </p:cNvSpPr>
              <p:nvPr/>
            </p:nvSpPr>
            <p:spPr bwMode="auto">
              <a:xfrm>
                <a:off x="4392" y="183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8" name="Rectangle 490"/>
              <p:cNvSpPr>
                <a:spLocks noChangeArrowheads="1"/>
              </p:cNvSpPr>
              <p:nvPr/>
            </p:nvSpPr>
            <p:spPr bwMode="auto">
              <a:xfrm>
                <a:off x="4392" y="183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299" name="Rectangle 491"/>
              <p:cNvSpPr>
                <a:spLocks noChangeArrowheads="1"/>
              </p:cNvSpPr>
              <p:nvPr/>
            </p:nvSpPr>
            <p:spPr bwMode="auto">
              <a:xfrm>
                <a:off x="4392" y="184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0" name="Rectangle 492"/>
              <p:cNvSpPr>
                <a:spLocks noChangeArrowheads="1"/>
              </p:cNvSpPr>
              <p:nvPr/>
            </p:nvSpPr>
            <p:spPr bwMode="auto">
              <a:xfrm>
                <a:off x="4392" y="185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1" name="Rectangle 493"/>
              <p:cNvSpPr>
                <a:spLocks noChangeArrowheads="1"/>
              </p:cNvSpPr>
              <p:nvPr/>
            </p:nvSpPr>
            <p:spPr bwMode="auto">
              <a:xfrm>
                <a:off x="4392" y="186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2" name="Rectangle 494"/>
              <p:cNvSpPr>
                <a:spLocks noChangeArrowheads="1"/>
              </p:cNvSpPr>
              <p:nvPr/>
            </p:nvSpPr>
            <p:spPr bwMode="auto">
              <a:xfrm>
                <a:off x="4392" y="187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3" name="Rectangle 495"/>
              <p:cNvSpPr>
                <a:spLocks noChangeArrowheads="1"/>
              </p:cNvSpPr>
              <p:nvPr/>
            </p:nvSpPr>
            <p:spPr bwMode="auto">
              <a:xfrm>
                <a:off x="4392" y="187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4" name="Rectangle 496"/>
              <p:cNvSpPr>
                <a:spLocks noChangeArrowheads="1"/>
              </p:cNvSpPr>
              <p:nvPr/>
            </p:nvSpPr>
            <p:spPr bwMode="auto">
              <a:xfrm>
                <a:off x="4392" y="188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5" name="Rectangle 497"/>
              <p:cNvSpPr>
                <a:spLocks noChangeArrowheads="1"/>
              </p:cNvSpPr>
              <p:nvPr/>
            </p:nvSpPr>
            <p:spPr bwMode="auto">
              <a:xfrm>
                <a:off x="4392" y="189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6" name="Rectangle 498"/>
              <p:cNvSpPr>
                <a:spLocks noChangeArrowheads="1"/>
              </p:cNvSpPr>
              <p:nvPr/>
            </p:nvSpPr>
            <p:spPr bwMode="auto">
              <a:xfrm>
                <a:off x="4392" y="190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7" name="Rectangle 499"/>
              <p:cNvSpPr>
                <a:spLocks noChangeArrowheads="1"/>
              </p:cNvSpPr>
              <p:nvPr/>
            </p:nvSpPr>
            <p:spPr bwMode="auto">
              <a:xfrm>
                <a:off x="4392" y="191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8" name="Rectangle 500"/>
              <p:cNvSpPr>
                <a:spLocks noChangeArrowheads="1"/>
              </p:cNvSpPr>
              <p:nvPr/>
            </p:nvSpPr>
            <p:spPr bwMode="auto">
              <a:xfrm>
                <a:off x="4392" y="191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09" name="Rectangle 501"/>
              <p:cNvSpPr>
                <a:spLocks noChangeArrowheads="1"/>
              </p:cNvSpPr>
              <p:nvPr/>
            </p:nvSpPr>
            <p:spPr bwMode="auto">
              <a:xfrm>
                <a:off x="4392" y="1927"/>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0" name="Rectangle 502"/>
              <p:cNvSpPr>
                <a:spLocks noChangeArrowheads="1"/>
              </p:cNvSpPr>
              <p:nvPr/>
            </p:nvSpPr>
            <p:spPr bwMode="auto">
              <a:xfrm>
                <a:off x="4392" y="193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1" name="Rectangle 503"/>
              <p:cNvSpPr>
                <a:spLocks noChangeArrowheads="1"/>
              </p:cNvSpPr>
              <p:nvPr/>
            </p:nvSpPr>
            <p:spPr bwMode="auto">
              <a:xfrm>
                <a:off x="4392" y="194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2" name="Rectangle 504"/>
              <p:cNvSpPr>
                <a:spLocks noChangeArrowheads="1"/>
              </p:cNvSpPr>
              <p:nvPr/>
            </p:nvSpPr>
            <p:spPr bwMode="auto">
              <a:xfrm>
                <a:off x="4392" y="195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3" name="Rectangle 505"/>
              <p:cNvSpPr>
                <a:spLocks noChangeArrowheads="1"/>
              </p:cNvSpPr>
              <p:nvPr/>
            </p:nvSpPr>
            <p:spPr bwMode="auto">
              <a:xfrm>
                <a:off x="4392" y="196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4" name="Rectangle 506"/>
              <p:cNvSpPr>
                <a:spLocks noChangeArrowheads="1"/>
              </p:cNvSpPr>
              <p:nvPr/>
            </p:nvSpPr>
            <p:spPr bwMode="auto">
              <a:xfrm>
                <a:off x="4392" y="196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5" name="Rectangle 507"/>
              <p:cNvSpPr>
                <a:spLocks noChangeArrowheads="1"/>
              </p:cNvSpPr>
              <p:nvPr/>
            </p:nvSpPr>
            <p:spPr bwMode="auto">
              <a:xfrm>
                <a:off x="4392" y="197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6" name="Rectangle 508"/>
              <p:cNvSpPr>
                <a:spLocks noChangeArrowheads="1"/>
              </p:cNvSpPr>
              <p:nvPr/>
            </p:nvSpPr>
            <p:spPr bwMode="auto">
              <a:xfrm>
                <a:off x="4392" y="1984"/>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7" name="Rectangle 509"/>
              <p:cNvSpPr>
                <a:spLocks noChangeArrowheads="1"/>
              </p:cNvSpPr>
              <p:nvPr/>
            </p:nvSpPr>
            <p:spPr bwMode="auto">
              <a:xfrm>
                <a:off x="4392" y="1992"/>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8" name="Rectangle 510"/>
              <p:cNvSpPr>
                <a:spLocks noChangeArrowheads="1"/>
              </p:cNvSpPr>
              <p:nvPr/>
            </p:nvSpPr>
            <p:spPr bwMode="auto">
              <a:xfrm>
                <a:off x="4392" y="2000"/>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19" name="Rectangle 511"/>
              <p:cNvSpPr>
                <a:spLocks noChangeArrowheads="1"/>
              </p:cNvSpPr>
              <p:nvPr/>
            </p:nvSpPr>
            <p:spPr bwMode="auto">
              <a:xfrm>
                <a:off x="4392" y="2008"/>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0" name="Rectangle 512"/>
              <p:cNvSpPr>
                <a:spLocks noChangeArrowheads="1"/>
              </p:cNvSpPr>
              <p:nvPr/>
            </p:nvSpPr>
            <p:spPr bwMode="auto">
              <a:xfrm>
                <a:off x="4392" y="2016"/>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1" name="Rectangle 513"/>
              <p:cNvSpPr>
                <a:spLocks noChangeArrowheads="1"/>
              </p:cNvSpPr>
              <p:nvPr/>
            </p:nvSpPr>
            <p:spPr bwMode="auto">
              <a:xfrm>
                <a:off x="4392" y="2024"/>
                <a:ext cx="718" cy="9"/>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2" name="Rectangle 514"/>
              <p:cNvSpPr>
                <a:spLocks noChangeArrowheads="1"/>
              </p:cNvSpPr>
              <p:nvPr/>
            </p:nvSpPr>
            <p:spPr bwMode="auto">
              <a:xfrm>
                <a:off x="4392" y="2033"/>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3" name="Rectangle 515"/>
              <p:cNvSpPr>
                <a:spLocks noChangeArrowheads="1"/>
              </p:cNvSpPr>
              <p:nvPr/>
            </p:nvSpPr>
            <p:spPr bwMode="auto">
              <a:xfrm>
                <a:off x="4392" y="2041"/>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4" name="Rectangle 516"/>
              <p:cNvSpPr>
                <a:spLocks noChangeArrowheads="1"/>
              </p:cNvSpPr>
              <p:nvPr/>
            </p:nvSpPr>
            <p:spPr bwMode="auto">
              <a:xfrm>
                <a:off x="4392" y="2049"/>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5" name="Rectangle 517"/>
              <p:cNvSpPr>
                <a:spLocks noChangeArrowheads="1"/>
              </p:cNvSpPr>
              <p:nvPr/>
            </p:nvSpPr>
            <p:spPr bwMode="auto">
              <a:xfrm>
                <a:off x="4392" y="2057"/>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326" name="Rectangle 518"/>
              <p:cNvSpPr>
                <a:spLocks noChangeArrowheads="1"/>
              </p:cNvSpPr>
              <p:nvPr/>
            </p:nvSpPr>
            <p:spPr bwMode="auto">
              <a:xfrm>
                <a:off x="4392" y="2065"/>
                <a:ext cx="718" cy="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sp>
          <p:nvSpPr>
            <p:cNvPr id="503813" name="Rectangle 5"/>
            <p:cNvSpPr>
              <a:spLocks noChangeArrowheads="1"/>
            </p:cNvSpPr>
            <p:nvPr/>
          </p:nvSpPr>
          <p:spPr bwMode="auto">
            <a:xfrm>
              <a:off x="317500" y="39735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40</a:t>
              </a:r>
            </a:p>
          </p:txBody>
        </p:sp>
        <p:sp>
          <p:nvSpPr>
            <p:cNvPr id="503814" name="Rectangle 6"/>
            <p:cNvSpPr>
              <a:spLocks noChangeArrowheads="1"/>
            </p:cNvSpPr>
            <p:nvPr/>
          </p:nvSpPr>
          <p:spPr bwMode="auto">
            <a:xfrm>
              <a:off x="317500" y="44926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30</a:t>
              </a:r>
            </a:p>
          </p:txBody>
        </p:sp>
        <p:sp>
          <p:nvSpPr>
            <p:cNvPr id="503815" name="Rectangle 7"/>
            <p:cNvSpPr>
              <a:spLocks noChangeArrowheads="1"/>
            </p:cNvSpPr>
            <p:nvPr/>
          </p:nvSpPr>
          <p:spPr bwMode="auto">
            <a:xfrm>
              <a:off x="317500" y="50022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20</a:t>
              </a:r>
            </a:p>
          </p:txBody>
        </p:sp>
        <p:sp>
          <p:nvSpPr>
            <p:cNvPr id="503816" name="Rectangle 8"/>
            <p:cNvSpPr>
              <a:spLocks noChangeArrowheads="1"/>
            </p:cNvSpPr>
            <p:nvPr/>
          </p:nvSpPr>
          <p:spPr bwMode="auto">
            <a:xfrm>
              <a:off x="317500" y="55229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10</a:t>
              </a:r>
            </a:p>
          </p:txBody>
        </p:sp>
        <p:sp>
          <p:nvSpPr>
            <p:cNvPr id="503817" name="Rectangle 9"/>
            <p:cNvSpPr>
              <a:spLocks noChangeArrowheads="1"/>
            </p:cNvSpPr>
            <p:nvPr/>
          </p:nvSpPr>
          <p:spPr bwMode="auto">
            <a:xfrm>
              <a:off x="1981200" y="3267075"/>
              <a:ext cx="81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FFFF00"/>
                  </a:solidFill>
                  <a:latin typeface="Arial" pitchFamily="34" charset="0"/>
                </a:rPr>
                <a:t>P80</a:t>
              </a:r>
            </a:p>
          </p:txBody>
        </p:sp>
        <p:sp>
          <p:nvSpPr>
            <p:cNvPr id="503818" name="Rectangle 10"/>
            <p:cNvSpPr>
              <a:spLocks noChangeArrowheads="1"/>
            </p:cNvSpPr>
            <p:nvPr/>
          </p:nvSpPr>
          <p:spPr bwMode="auto">
            <a:xfrm>
              <a:off x="3505200" y="3267075"/>
              <a:ext cx="81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FFFF00"/>
                  </a:solidFill>
                  <a:latin typeface="Arial" pitchFamily="34" charset="0"/>
                </a:rPr>
                <a:t>P60</a:t>
              </a:r>
            </a:p>
          </p:txBody>
        </p:sp>
        <p:sp>
          <p:nvSpPr>
            <p:cNvPr id="503819" name="Rectangle 11"/>
            <p:cNvSpPr>
              <a:spLocks noChangeArrowheads="1"/>
            </p:cNvSpPr>
            <p:nvPr/>
          </p:nvSpPr>
          <p:spPr bwMode="auto">
            <a:xfrm>
              <a:off x="4987925" y="3267075"/>
              <a:ext cx="81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FFFF00"/>
                  </a:solidFill>
                  <a:latin typeface="Arial" pitchFamily="34" charset="0"/>
                </a:rPr>
                <a:t>P40</a:t>
              </a:r>
            </a:p>
          </p:txBody>
        </p:sp>
        <p:sp>
          <p:nvSpPr>
            <p:cNvPr id="503820" name="Rectangle 12"/>
            <p:cNvSpPr>
              <a:spLocks noChangeArrowheads="1"/>
            </p:cNvSpPr>
            <p:nvPr/>
          </p:nvSpPr>
          <p:spPr bwMode="auto">
            <a:xfrm>
              <a:off x="6435725" y="3267075"/>
              <a:ext cx="817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FFFF00"/>
                  </a:solidFill>
                  <a:latin typeface="Arial" pitchFamily="34" charset="0"/>
                </a:rPr>
                <a:t>P20</a:t>
              </a:r>
            </a:p>
          </p:txBody>
        </p:sp>
        <p:sp>
          <p:nvSpPr>
            <p:cNvPr id="503821" name="Rectangle 13"/>
            <p:cNvSpPr>
              <a:spLocks noChangeArrowheads="1"/>
            </p:cNvSpPr>
            <p:nvPr/>
          </p:nvSpPr>
          <p:spPr bwMode="auto">
            <a:xfrm>
              <a:off x="3309938" y="1011238"/>
              <a:ext cx="3284537" cy="9556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000000"/>
                  </a:solidFill>
                  <a:latin typeface="Arial" pitchFamily="34" charset="0"/>
                </a:rPr>
                <a:t>Guidelines followed</a:t>
              </a:r>
            </a:p>
            <a:p>
              <a:pPr eaLnBrk="0" fontAlgn="base" hangingPunct="0">
                <a:spcBef>
                  <a:spcPct val="0"/>
                </a:spcBef>
                <a:spcAft>
                  <a:spcPct val="0"/>
                </a:spcAft>
              </a:pPr>
              <a:r>
                <a:rPr lang="en-US" altLang="en-US" sz="2800">
                  <a:solidFill>
                    <a:srgbClr val="000000"/>
                  </a:solidFill>
                  <a:latin typeface="Arial" pitchFamily="34" charset="0"/>
                </a:rPr>
                <a:t>n = 26</a:t>
              </a:r>
            </a:p>
          </p:txBody>
        </p:sp>
        <p:sp>
          <p:nvSpPr>
            <p:cNvPr id="503822" name="Rectangle 14"/>
            <p:cNvSpPr>
              <a:spLocks noChangeArrowheads="1"/>
            </p:cNvSpPr>
            <p:nvPr/>
          </p:nvSpPr>
          <p:spPr bwMode="auto">
            <a:xfrm>
              <a:off x="1203325" y="981075"/>
              <a:ext cx="1055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3F0523"/>
                  </a:solidFill>
                  <a:latin typeface="Arial" pitchFamily="34" charset="0"/>
                </a:rPr>
                <a:t>M</a:t>
              </a:r>
              <a:r>
                <a:rPr lang="en-US" altLang="en-US" sz="2800" b="1">
                  <a:solidFill>
                    <a:srgbClr val="FC0128"/>
                  </a:solidFill>
                  <a:latin typeface="Arial" pitchFamily="34" charset="0"/>
                </a:rPr>
                <a:t>o</a:t>
              </a:r>
              <a:r>
                <a:rPr lang="en-US" altLang="en-US" sz="2800">
                  <a:solidFill>
                    <a:srgbClr val="3F0523"/>
                  </a:solidFill>
                  <a:latin typeface="Arial" pitchFamily="34" charset="0"/>
                </a:rPr>
                <a:t>bil</a:t>
              </a:r>
            </a:p>
          </p:txBody>
        </p:sp>
        <p:sp>
          <p:nvSpPr>
            <p:cNvPr id="503826" name="Rectangle 18"/>
            <p:cNvSpPr>
              <a:spLocks noChangeArrowheads="1"/>
            </p:cNvSpPr>
            <p:nvPr/>
          </p:nvSpPr>
          <p:spPr bwMode="auto">
            <a:xfrm>
              <a:off x="5089525" y="3984625"/>
              <a:ext cx="2817813" cy="9556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800">
                  <a:solidFill>
                    <a:srgbClr val="000000"/>
                  </a:solidFill>
                  <a:latin typeface="Arial" pitchFamily="34" charset="0"/>
                </a:rPr>
                <a:t>Guidelines not </a:t>
              </a:r>
            </a:p>
            <a:p>
              <a:pPr eaLnBrk="0" fontAlgn="base" hangingPunct="0">
                <a:spcBef>
                  <a:spcPct val="0"/>
                </a:spcBef>
                <a:spcAft>
                  <a:spcPct val="0"/>
                </a:spcAft>
              </a:pPr>
              <a:r>
                <a:rPr lang="en-US" altLang="en-US" sz="2800">
                  <a:solidFill>
                    <a:srgbClr val="000000"/>
                  </a:solidFill>
                  <a:latin typeface="Arial" pitchFamily="34" charset="0"/>
                </a:rPr>
                <a:t>Followed; n = 28</a:t>
              </a:r>
            </a:p>
          </p:txBody>
        </p:sp>
        <p:sp>
          <p:nvSpPr>
            <p:cNvPr id="503827" name="Rectangle 19"/>
            <p:cNvSpPr>
              <a:spLocks noChangeArrowheads="1"/>
            </p:cNvSpPr>
            <p:nvPr/>
          </p:nvSpPr>
          <p:spPr bwMode="auto">
            <a:xfrm>
              <a:off x="342900" y="10937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40</a:t>
              </a:r>
            </a:p>
          </p:txBody>
        </p:sp>
        <p:sp>
          <p:nvSpPr>
            <p:cNvPr id="503828" name="Rectangle 20"/>
            <p:cNvSpPr>
              <a:spLocks noChangeArrowheads="1"/>
            </p:cNvSpPr>
            <p:nvPr/>
          </p:nvSpPr>
          <p:spPr bwMode="auto">
            <a:xfrm>
              <a:off x="342900" y="16129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30</a:t>
              </a:r>
            </a:p>
          </p:txBody>
        </p:sp>
        <p:sp>
          <p:nvSpPr>
            <p:cNvPr id="503829" name="Rectangle 21"/>
            <p:cNvSpPr>
              <a:spLocks noChangeArrowheads="1"/>
            </p:cNvSpPr>
            <p:nvPr/>
          </p:nvSpPr>
          <p:spPr bwMode="auto">
            <a:xfrm>
              <a:off x="342900" y="21224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20</a:t>
              </a:r>
            </a:p>
          </p:txBody>
        </p:sp>
        <p:sp>
          <p:nvSpPr>
            <p:cNvPr id="503830" name="Rectangle 22"/>
            <p:cNvSpPr>
              <a:spLocks noChangeArrowheads="1"/>
            </p:cNvSpPr>
            <p:nvPr/>
          </p:nvSpPr>
          <p:spPr bwMode="auto">
            <a:xfrm>
              <a:off x="342900" y="26431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2400">
                  <a:solidFill>
                    <a:srgbClr val="FFFF00"/>
                  </a:solidFill>
                  <a:latin typeface="Arial" pitchFamily="34" charset="0"/>
                </a:rPr>
                <a:t>10</a:t>
              </a:r>
            </a:p>
          </p:txBody>
        </p:sp>
        <p:grpSp>
          <p:nvGrpSpPr>
            <p:cNvPr id="504729" name="Group 921"/>
            <p:cNvGrpSpPr>
              <a:grpSpLocks/>
            </p:cNvGrpSpPr>
            <p:nvPr/>
          </p:nvGrpSpPr>
          <p:grpSpPr bwMode="auto">
            <a:xfrm>
              <a:off x="5427663" y="5445125"/>
              <a:ext cx="1155700" cy="773113"/>
              <a:chOff x="1563" y="3482"/>
              <a:chExt cx="728" cy="439"/>
            </a:xfrm>
          </p:grpSpPr>
          <p:sp>
            <p:nvSpPr>
              <p:cNvPr id="504730" name="Rectangle 922"/>
              <p:cNvSpPr>
                <a:spLocks noChangeArrowheads="1"/>
              </p:cNvSpPr>
              <p:nvPr/>
            </p:nvSpPr>
            <p:spPr bwMode="auto">
              <a:xfrm>
                <a:off x="1563" y="348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1" name="Rectangle 923"/>
              <p:cNvSpPr>
                <a:spLocks noChangeArrowheads="1"/>
              </p:cNvSpPr>
              <p:nvPr/>
            </p:nvSpPr>
            <p:spPr bwMode="auto">
              <a:xfrm>
                <a:off x="1563" y="348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2" name="Rectangle 924"/>
              <p:cNvSpPr>
                <a:spLocks noChangeArrowheads="1"/>
              </p:cNvSpPr>
              <p:nvPr/>
            </p:nvSpPr>
            <p:spPr bwMode="auto">
              <a:xfrm>
                <a:off x="1563" y="349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3" name="Rectangle 925"/>
              <p:cNvSpPr>
                <a:spLocks noChangeArrowheads="1"/>
              </p:cNvSpPr>
              <p:nvPr/>
            </p:nvSpPr>
            <p:spPr bwMode="auto">
              <a:xfrm>
                <a:off x="1563" y="349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4" name="Rectangle 926"/>
              <p:cNvSpPr>
                <a:spLocks noChangeArrowheads="1"/>
              </p:cNvSpPr>
              <p:nvPr/>
            </p:nvSpPr>
            <p:spPr bwMode="auto">
              <a:xfrm>
                <a:off x="1563" y="350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5" name="Rectangle 927"/>
              <p:cNvSpPr>
                <a:spLocks noChangeArrowheads="1"/>
              </p:cNvSpPr>
              <p:nvPr/>
            </p:nvSpPr>
            <p:spPr bwMode="auto">
              <a:xfrm>
                <a:off x="1563" y="350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6" name="Rectangle 928"/>
              <p:cNvSpPr>
                <a:spLocks noChangeArrowheads="1"/>
              </p:cNvSpPr>
              <p:nvPr/>
            </p:nvSpPr>
            <p:spPr bwMode="auto">
              <a:xfrm>
                <a:off x="1563" y="350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7" name="Rectangle 929"/>
              <p:cNvSpPr>
                <a:spLocks noChangeArrowheads="1"/>
              </p:cNvSpPr>
              <p:nvPr/>
            </p:nvSpPr>
            <p:spPr bwMode="auto">
              <a:xfrm>
                <a:off x="1563" y="351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8" name="Rectangle 930"/>
              <p:cNvSpPr>
                <a:spLocks noChangeArrowheads="1"/>
              </p:cNvSpPr>
              <p:nvPr/>
            </p:nvSpPr>
            <p:spPr bwMode="auto">
              <a:xfrm>
                <a:off x="1563" y="351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39" name="Rectangle 931"/>
              <p:cNvSpPr>
                <a:spLocks noChangeArrowheads="1"/>
              </p:cNvSpPr>
              <p:nvPr/>
            </p:nvSpPr>
            <p:spPr bwMode="auto">
              <a:xfrm>
                <a:off x="1563" y="352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0" name="Rectangle 932"/>
              <p:cNvSpPr>
                <a:spLocks noChangeArrowheads="1"/>
              </p:cNvSpPr>
              <p:nvPr/>
            </p:nvSpPr>
            <p:spPr bwMode="auto">
              <a:xfrm>
                <a:off x="1563" y="352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1" name="Rectangle 933"/>
              <p:cNvSpPr>
                <a:spLocks noChangeArrowheads="1"/>
              </p:cNvSpPr>
              <p:nvPr/>
            </p:nvSpPr>
            <p:spPr bwMode="auto">
              <a:xfrm>
                <a:off x="1563" y="353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2" name="Rectangle 934"/>
              <p:cNvSpPr>
                <a:spLocks noChangeArrowheads="1"/>
              </p:cNvSpPr>
              <p:nvPr/>
            </p:nvSpPr>
            <p:spPr bwMode="auto">
              <a:xfrm>
                <a:off x="1563" y="353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3" name="Rectangle 935"/>
              <p:cNvSpPr>
                <a:spLocks noChangeArrowheads="1"/>
              </p:cNvSpPr>
              <p:nvPr/>
            </p:nvSpPr>
            <p:spPr bwMode="auto">
              <a:xfrm>
                <a:off x="1563" y="354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4" name="Rectangle 936"/>
              <p:cNvSpPr>
                <a:spLocks noChangeArrowheads="1"/>
              </p:cNvSpPr>
              <p:nvPr/>
            </p:nvSpPr>
            <p:spPr bwMode="auto">
              <a:xfrm>
                <a:off x="1563" y="354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5" name="Rectangle 937"/>
              <p:cNvSpPr>
                <a:spLocks noChangeArrowheads="1"/>
              </p:cNvSpPr>
              <p:nvPr/>
            </p:nvSpPr>
            <p:spPr bwMode="auto">
              <a:xfrm>
                <a:off x="1563" y="355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6" name="Rectangle 938"/>
              <p:cNvSpPr>
                <a:spLocks noChangeArrowheads="1"/>
              </p:cNvSpPr>
              <p:nvPr/>
            </p:nvSpPr>
            <p:spPr bwMode="auto">
              <a:xfrm>
                <a:off x="1563" y="355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7" name="Rectangle 939"/>
              <p:cNvSpPr>
                <a:spLocks noChangeArrowheads="1"/>
              </p:cNvSpPr>
              <p:nvPr/>
            </p:nvSpPr>
            <p:spPr bwMode="auto">
              <a:xfrm>
                <a:off x="1563" y="356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8" name="Rectangle 940"/>
              <p:cNvSpPr>
                <a:spLocks noChangeArrowheads="1"/>
              </p:cNvSpPr>
              <p:nvPr/>
            </p:nvSpPr>
            <p:spPr bwMode="auto">
              <a:xfrm>
                <a:off x="1563" y="356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49" name="Rectangle 941"/>
              <p:cNvSpPr>
                <a:spLocks noChangeArrowheads="1"/>
              </p:cNvSpPr>
              <p:nvPr/>
            </p:nvSpPr>
            <p:spPr bwMode="auto">
              <a:xfrm>
                <a:off x="1563" y="356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0" name="Rectangle 942"/>
              <p:cNvSpPr>
                <a:spLocks noChangeArrowheads="1"/>
              </p:cNvSpPr>
              <p:nvPr/>
            </p:nvSpPr>
            <p:spPr bwMode="auto">
              <a:xfrm>
                <a:off x="1563" y="357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1" name="Rectangle 943"/>
              <p:cNvSpPr>
                <a:spLocks noChangeArrowheads="1"/>
              </p:cNvSpPr>
              <p:nvPr/>
            </p:nvSpPr>
            <p:spPr bwMode="auto">
              <a:xfrm>
                <a:off x="1563" y="357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2" name="Rectangle 944"/>
              <p:cNvSpPr>
                <a:spLocks noChangeArrowheads="1"/>
              </p:cNvSpPr>
              <p:nvPr/>
            </p:nvSpPr>
            <p:spPr bwMode="auto">
              <a:xfrm>
                <a:off x="1563" y="358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3" name="Rectangle 945"/>
              <p:cNvSpPr>
                <a:spLocks noChangeArrowheads="1"/>
              </p:cNvSpPr>
              <p:nvPr/>
            </p:nvSpPr>
            <p:spPr bwMode="auto">
              <a:xfrm>
                <a:off x="1563" y="358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4" name="Rectangle 946"/>
              <p:cNvSpPr>
                <a:spLocks noChangeArrowheads="1"/>
              </p:cNvSpPr>
              <p:nvPr/>
            </p:nvSpPr>
            <p:spPr bwMode="auto">
              <a:xfrm>
                <a:off x="1563" y="359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5" name="Rectangle 947"/>
              <p:cNvSpPr>
                <a:spLocks noChangeArrowheads="1"/>
              </p:cNvSpPr>
              <p:nvPr/>
            </p:nvSpPr>
            <p:spPr bwMode="auto">
              <a:xfrm>
                <a:off x="1563" y="359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6" name="Rectangle 948"/>
              <p:cNvSpPr>
                <a:spLocks noChangeArrowheads="1"/>
              </p:cNvSpPr>
              <p:nvPr/>
            </p:nvSpPr>
            <p:spPr bwMode="auto">
              <a:xfrm>
                <a:off x="1563" y="360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7" name="Rectangle 949"/>
              <p:cNvSpPr>
                <a:spLocks noChangeArrowheads="1"/>
              </p:cNvSpPr>
              <p:nvPr/>
            </p:nvSpPr>
            <p:spPr bwMode="auto">
              <a:xfrm>
                <a:off x="1563" y="360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8" name="Rectangle 950"/>
              <p:cNvSpPr>
                <a:spLocks noChangeArrowheads="1"/>
              </p:cNvSpPr>
              <p:nvPr/>
            </p:nvSpPr>
            <p:spPr bwMode="auto">
              <a:xfrm>
                <a:off x="1563" y="361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59" name="Rectangle 951"/>
              <p:cNvSpPr>
                <a:spLocks noChangeArrowheads="1"/>
              </p:cNvSpPr>
              <p:nvPr/>
            </p:nvSpPr>
            <p:spPr bwMode="auto">
              <a:xfrm>
                <a:off x="1563" y="361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0" name="Rectangle 952"/>
              <p:cNvSpPr>
                <a:spLocks noChangeArrowheads="1"/>
              </p:cNvSpPr>
              <p:nvPr/>
            </p:nvSpPr>
            <p:spPr bwMode="auto">
              <a:xfrm>
                <a:off x="1563" y="361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1" name="Rectangle 953"/>
              <p:cNvSpPr>
                <a:spLocks noChangeArrowheads="1"/>
              </p:cNvSpPr>
              <p:nvPr/>
            </p:nvSpPr>
            <p:spPr bwMode="auto">
              <a:xfrm>
                <a:off x="1563" y="362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2" name="Rectangle 954"/>
              <p:cNvSpPr>
                <a:spLocks noChangeArrowheads="1"/>
              </p:cNvSpPr>
              <p:nvPr/>
            </p:nvSpPr>
            <p:spPr bwMode="auto">
              <a:xfrm>
                <a:off x="1563" y="362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3" name="Rectangle 955"/>
              <p:cNvSpPr>
                <a:spLocks noChangeArrowheads="1"/>
              </p:cNvSpPr>
              <p:nvPr/>
            </p:nvSpPr>
            <p:spPr bwMode="auto">
              <a:xfrm>
                <a:off x="1563" y="363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4" name="Rectangle 956"/>
              <p:cNvSpPr>
                <a:spLocks noChangeArrowheads="1"/>
              </p:cNvSpPr>
              <p:nvPr/>
            </p:nvSpPr>
            <p:spPr bwMode="auto">
              <a:xfrm>
                <a:off x="1563" y="363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5" name="Rectangle 957"/>
              <p:cNvSpPr>
                <a:spLocks noChangeArrowheads="1"/>
              </p:cNvSpPr>
              <p:nvPr/>
            </p:nvSpPr>
            <p:spPr bwMode="auto">
              <a:xfrm>
                <a:off x="1563" y="364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6" name="Rectangle 958"/>
              <p:cNvSpPr>
                <a:spLocks noChangeArrowheads="1"/>
              </p:cNvSpPr>
              <p:nvPr/>
            </p:nvSpPr>
            <p:spPr bwMode="auto">
              <a:xfrm>
                <a:off x="1563" y="364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7" name="Rectangle 959"/>
              <p:cNvSpPr>
                <a:spLocks noChangeArrowheads="1"/>
              </p:cNvSpPr>
              <p:nvPr/>
            </p:nvSpPr>
            <p:spPr bwMode="auto">
              <a:xfrm>
                <a:off x="1563" y="365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8" name="Rectangle 960"/>
              <p:cNvSpPr>
                <a:spLocks noChangeArrowheads="1"/>
              </p:cNvSpPr>
              <p:nvPr/>
            </p:nvSpPr>
            <p:spPr bwMode="auto">
              <a:xfrm>
                <a:off x="1563" y="365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69" name="Rectangle 961"/>
              <p:cNvSpPr>
                <a:spLocks noChangeArrowheads="1"/>
              </p:cNvSpPr>
              <p:nvPr/>
            </p:nvSpPr>
            <p:spPr bwMode="auto">
              <a:xfrm>
                <a:off x="1563" y="366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0" name="Rectangle 962"/>
              <p:cNvSpPr>
                <a:spLocks noChangeArrowheads="1"/>
              </p:cNvSpPr>
              <p:nvPr/>
            </p:nvSpPr>
            <p:spPr bwMode="auto">
              <a:xfrm>
                <a:off x="1563" y="366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1" name="Rectangle 963"/>
              <p:cNvSpPr>
                <a:spLocks noChangeArrowheads="1"/>
              </p:cNvSpPr>
              <p:nvPr/>
            </p:nvSpPr>
            <p:spPr bwMode="auto">
              <a:xfrm>
                <a:off x="1563" y="366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2" name="Rectangle 964"/>
              <p:cNvSpPr>
                <a:spLocks noChangeArrowheads="1"/>
              </p:cNvSpPr>
              <p:nvPr/>
            </p:nvSpPr>
            <p:spPr bwMode="auto">
              <a:xfrm>
                <a:off x="1563" y="367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3" name="Rectangle 965"/>
              <p:cNvSpPr>
                <a:spLocks noChangeArrowheads="1"/>
              </p:cNvSpPr>
              <p:nvPr/>
            </p:nvSpPr>
            <p:spPr bwMode="auto">
              <a:xfrm>
                <a:off x="1563" y="367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4" name="Rectangle 966"/>
              <p:cNvSpPr>
                <a:spLocks noChangeArrowheads="1"/>
              </p:cNvSpPr>
              <p:nvPr/>
            </p:nvSpPr>
            <p:spPr bwMode="auto">
              <a:xfrm>
                <a:off x="1563" y="368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5" name="Rectangle 967"/>
              <p:cNvSpPr>
                <a:spLocks noChangeArrowheads="1"/>
              </p:cNvSpPr>
              <p:nvPr/>
            </p:nvSpPr>
            <p:spPr bwMode="auto">
              <a:xfrm>
                <a:off x="1563" y="368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6" name="Rectangle 968"/>
              <p:cNvSpPr>
                <a:spLocks noChangeArrowheads="1"/>
              </p:cNvSpPr>
              <p:nvPr/>
            </p:nvSpPr>
            <p:spPr bwMode="auto">
              <a:xfrm>
                <a:off x="1563" y="369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7" name="Rectangle 969"/>
              <p:cNvSpPr>
                <a:spLocks noChangeArrowheads="1"/>
              </p:cNvSpPr>
              <p:nvPr/>
            </p:nvSpPr>
            <p:spPr bwMode="auto">
              <a:xfrm>
                <a:off x="1563" y="369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8" name="Rectangle 970"/>
              <p:cNvSpPr>
                <a:spLocks noChangeArrowheads="1"/>
              </p:cNvSpPr>
              <p:nvPr/>
            </p:nvSpPr>
            <p:spPr bwMode="auto">
              <a:xfrm>
                <a:off x="1563" y="370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79" name="Rectangle 971"/>
              <p:cNvSpPr>
                <a:spLocks noChangeArrowheads="1"/>
              </p:cNvSpPr>
              <p:nvPr/>
            </p:nvSpPr>
            <p:spPr bwMode="auto">
              <a:xfrm>
                <a:off x="1563" y="370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0" name="Rectangle 972"/>
              <p:cNvSpPr>
                <a:spLocks noChangeArrowheads="1"/>
              </p:cNvSpPr>
              <p:nvPr/>
            </p:nvSpPr>
            <p:spPr bwMode="auto">
              <a:xfrm>
                <a:off x="1563" y="371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1" name="Rectangle 973"/>
              <p:cNvSpPr>
                <a:spLocks noChangeArrowheads="1"/>
              </p:cNvSpPr>
              <p:nvPr/>
            </p:nvSpPr>
            <p:spPr bwMode="auto">
              <a:xfrm>
                <a:off x="1563" y="371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2" name="Rectangle 974"/>
              <p:cNvSpPr>
                <a:spLocks noChangeArrowheads="1"/>
              </p:cNvSpPr>
              <p:nvPr/>
            </p:nvSpPr>
            <p:spPr bwMode="auto">
              <a:xfrm>
                <a:off x="1563" y="372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3" name="Rectangle 975"/>
              <p:cNvSpPr>
                <a:spLocks noChangeArrowheads="1"/>
              </p:cNvSpPr>
              <p:nvPr/>
            </p:nvSpPr>
            <p:spPr bwMode="auto">
              <a:xfrm>
                <a:off x="1563" y="372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4" name="Rectangle 976"/>
              <p:cNvSpPr>
                <a:spLocks noChangeArrowheads="1"/>
              </p:cNvSpPr>
              <p:nvPr/>
            </p:nvSpPr>
            <p:spPr bwMode="auto">
              <a:xfrm>
                <a:off x="1563" y="372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5" name="Rectangle 977"/>
              <p:cNvSpPr>
                <a:spLocks noChangeArrowheads="1"/>
              </p:cNvSpPr>
              <p:nvPr/>
            </p:nvSpPr>
            <p:spPr bwMode="auto">
              <a:xfrm>
                <a:off x="1563" y="373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6" name="Rectangle 978"/>
              <p:cNvSpPr>
                <a:spLocks noChangeArrowheads="1"/>
              </p:cNvSpPr>
              <p:nvPr/>
            </p:nvSpPr>
            <p:spPr bwMode="auto">
              <a:xfrm>
                <a:off x="1563" y="373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7" name="Rectangle 979"/>
              <p:cNvSpPr>
                <a:spLocks noChangeArrowheads="1"/>
              </p:cNvSpPr>
              <p:nvPr/>
            </p:nvSpPr>
            <p:spPr bwMode="auto">
              <a:xfrm>
                <a:off x="1563" y="374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8" name="Rectangle 980"/>
              <p:cNvSpPr>
                <a:spLocks noChangeArrowheads="1"/>
              </p:cNvSpPr>
              <p:nvPr/>
            </p:nvSpPr>
            <p:spPr bwMode="auto">
              <a:xfrm>
                <a:off x="1563" y="374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89" name="Rectangle 981"/>
              <p:cNvSpPr>
                <a:spLocks noChangeArrowheads="1"/>
              </p:cNvSpPr>
              <p:nvPr/>
            </p:nvSpPr>
            <p:spPr bwMode="auto">
              <a:xfrm>
                <a:off x="1563" y="375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0" name="Rectangle 982"/>
              <p:cNvSpPr>
                <a:spLocks noChangeArrowheads="1"/>
              </p:cNvSpPr>
              <p:nvPr/>
            </p:nvSpPr>
            <p:spPr bwMode="auto">
              <a:xfrm>
                <a:off x="1563" y="375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1" name="Rectangle 983"/>
              <p:cNvSpPr>
                <a:spLocks noChangeArrowheads="1"/>
              </p:cNvSpPr>
              <p:nvPr/>
            </p:nvSpPr>
            <p:spPr bwMode="auto">
              <a:xfrm>
                <a:off x="1563" y="376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2" name="Rectangle 984"/>
              <p:cNvSpPr>
                <a:spLocks noChangeArrowheads="1"/>
              </p:cNvSpPr>
              <p:nvPr/>
            </p:nvSpPr>
            <p:spPr bwMode="auto">
              <a:xfrm>
                <a:off x="1563" y="376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3" name="Rectangle 985"/>
              <p:cNvSpPr>
                <a:spLocks noChangeArrowheads="1"/>
              </p:cNvSpPr>
              <p:nvPr/>
            </p:nvSpPr>
            <p:spPr bwMode="auto">
              <a:xfrm>
                <a:off x="1563" y="377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4" name="Rectangle 986"/>
              <p:cNvSpPr>
                <a:spLocks noChangeArrowheads="1"/>
              </p:cNvSpPr>
              <p:nvPr/>
            </p:nvSpPr>
            <p:spPr bwMode="auto">
              <a:xfrm>
                <a:off x="1563" y="3775"/>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5" name="Rectangle 987"/>
              <p:cNvSpPr>
                <a:spLocks noChangeArrowheads="1"/>
              </p:cNvSpPr>
              <p:nvPr/>
            </p:nvSpPr>
            <p:spPr bwMode="auto">
              <a:xfrm>
                <a:off x="1563" y="377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6" name="Rectangle 988"/>
              <p:cNvSpPr>
                <a:spLocks noChangeArrowheads="1"/>
              </p:cNvSpPr>
              <p:nvPr/>
            </p:nvSpPr>
            <p:spPr bwMode="auto">
              <a:xfrm>
                <a:off x="1563" y="378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7" name="Rectangle 989"/>
              <p:cNvSpPr>
                <a:spLocks noChangeArrowheads="1"/>
              </p:cNvSpPr>
              <p:nvPr/>
            </p:nvSpPr>
            <p:spPr bwMode="auto">
              <a:xfrm>
                <a:off x="1563" y="378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8" name="Rectangle 990"/>
              <p:cNvSpPr>
                <a:spLocks noChangeArrowheads="1"/>
              </p:cNvSpPr>
              <p:nvPr/>
            </p:nvSpPr>
            <p:spPr bwMode="auto">
              <a:xfrm>
                <a:off x="1563" y="379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799" name="Rectangle 991"/>
              <p:cNvSpPr>
                <a:spLocks noChangeArrowheads="1"/>
              </p:cNvSpPr>
              <p:nvPr/>
            </p:nvSpPr>
            <p:spPr bwMode="auto">
              <a:xfrm>
                <a:off x="1563" y="379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0" name="Rectangle 992"/>
              <p:cNvSpPr>
                <a:spLocks noChangeArrowheads="1"/>
              </p:cNvSpPr>
              <p:nvPr/>
            </p:nvSpPr>
            <p:spPr bwMode="auto">
              <a:xfrm>
                <a:off x="1563" y="380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1" name="Rectangle 993"/>
              <p:cNvSpPr>
                <a:spLocks noChangeArrowheads="1"/>
              </p:cNvSpPr>
              <p:nvPr/>
            </p:nvSpPr>
            <p:spPr bwMode="auto">
              <a:xfrm>
                <a:off x="1563" y="3807"/>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2" name="Rectangle 994"/>
              <p:cNvSpPr>
                <a:spLocks noChangeArrowheads="1"/>
              </p:cNvSpPr>
              <p:nvPr/>
            </p:nvSpPr>
            <p:spPr bwMode="auto">
              <a:xfrm>
                <a:off x="1563" y="3811"/>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3" name="Rectangle 995"/>
              <p:cNvSpPr>
                <a:spLocks noChangeArrowheads="1"/>
              </p:cNvSpPr>
              <p:nvPr/>
            </p:nvSpPr>
            <p:spPr bwMode="auto">
              <a:xfrm>
                <a:off x="1563" y="3816"/>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4" name="Rectangle 996"/>
              <p:cNvSpPr>
                <a:spLocks noChangeArrowheads="1"/>
              </p:cNvSpPr>
              <p:nvPr/>
            </p:nvSpPr>
            <p:spPr bwMode="auto">
              <a:xfrm>
                <a:off x="1563" y="3820"/>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5" name="Rectangle 997"/>
              <p:cNvSpPr>
                <a:spLocks noChangeArrowheads="1"/>
              </p:cNvSpPr>
              <p:nvPr/>
            </p:nvSpPr>
            <p:spPr bwMode="auto">
              <a:xfrm>
                <a:off x="1563" y="382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6" name="Rectangle 998"/>
              <p:cNvSpPr>
                <a:spLocks noChangeArrowheads="1"/>
              </p:cNvSpPr>
              <p:nvPr/>
            </p:nvSpPr>
            <p:spPr bwMode="auto">
              <a:xfrm>
                <a:off x="1563" y="383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7" name="Rectangle 999"/>
              <p:cNvSpPr>
                <a:spLocks noChangeArrowheads="1"/>
              </p:cNvSpPr>
              <p:nvPr/>
            </p:nvSpPr>
            <p:spPr bwMode="auto">
              <a:xfrm>
                <a:off x="1563" y="383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8" name="Rectangle 1000"/>
              <p:cNvSpPr>
                <a:spLocks noChangeArrowheads="1"/>
              </p:cNvSpPr>
              <p:nvPr/>
            </p:nvSpPr>
            <p:spPr bwMode="auto">
              <a:xfrm>
                <a:off x="1563" y="3839"/>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09" name="Rectangle 1001"/>
              <p:cNvSpPr>
                <a:spLocks noChangeArrowheads="1"/>
              </p:cNvSpPr>
              <p:nvPr/>
            </p:nvSpPr>
            <p:spPr bwMode="auto">
              <a:xfrm>
                <a:off x="1563" y="3843"/>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0" name="Rectangle 1002"/>
              <p:cNvSpPr>
                <a:spLocks noChangeArrowheads="1"/>
              </p:cNvSpPr>
              <p:nvPr/>
            </p:nvSpPr>
            <p:spPr bwMode="auto">
              <a:xfrm>
                <a:off x="1563" y="3848"/>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1" name="Rectangle 1003"/>
              <p:cNvSpPr>
                <a:spLocks noChangeArrowheads="1"/>
              </p:cNvSpPr>
              <p:nvPr/>
            </p:nvSpPr>
            <p:spPr bwMode="auto">
              <a:xfrm>
                <a:off x="1563" y="3852"/>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2" name="Rectangle 1004"/>
              <p:cNvSpPr>
                <a:spLocks noChangeArrowheads="1"/>
              </p:cNvSpPr>
              <p:nvPr/>
            </p:nvSpPr>
            <p:spPr bwMode="auto">
              <a:xfrm>
                <a:off x="1563" y="385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3" name="Rectangle 1005"/>
              <p:cNvSpPr>
                <a:spLocks noChangeArrowheads="1"/>
              </p:cNvSpPr>
              <p:nvPr/>
            </p:nvSpPr>
            <p:spPr bwMode="auto">
              <a:xfrm>
                <a:off x="1563" y="386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4" name="Rectangle 1006"/>
              <p:cNvSpPr>
                <a:spLocks noChangeArrowheads="1"/>
              </p:cNvSpPr>
              <p:nvPr/>
            </p:nvSpPr>
            <p:spPr bwMode="auto">
              <a:xfrm>
                <a:off x="1563" y="386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5" name="Rectangle 1007"/>
              <p:cNvSpPr>
                <a:spLocks noChangeArrowheads="1"/>
              </p:cNvSpPr>
              <p:nvPr/>
            </p:nvSpPr>
            <p:spPr bwMode="auto">
              <a:xfrm>
                <a:off x="1563" y="3871"/>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6" name="Rectangle 1008"/>
              <p:cNvSpPr>
                <a:spLocks noChangeArrowheads="1"/>
              </p:cNvSpPr>
              <p:nvPr/>
            </p:nvSpPr>
            <p:spPr bwMode="auto">
              <a:xfrm>
                <a:off x="1563" y="3875"/>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7" name="Rectangle 1009"/>
              <p:cNvSpPr>
                <a:spLocks noChangeArrowheads="1"/>
              </p:cNvSpPr>
              <p:nvPr/>
            </p:nvSpPr>
            <p:spPr bwMode="auto">
              <a:xfrm>
                <a:off x="1563" y="3880"/>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8" name="Rectangle 1010"/>
              <p:cNvSpPr>
                <a:spLocks noChangeArrowheads="1"/>
              </p:cNvSpPr>
              <p:nvPr/>
            </p:nvSpPr>
            <p:spPr bwMode="auto">
              <a:xfrm>
                <a:off x="1563" y="3884"/>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19" name="Rectangle 1011"/>
              <p:cNvSpPr>
                <a:spLocks noChangeArrowheads="1"/>
              </p:cNvSpPr>
              <p:nvPr/>
            </p:nvSpPr>
            <p:spPr bwMode="auto">
              <a:xfrm>
                <a:off x="1563" y="3889"/>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0" name="Rectangle 1012"/>
              <p:cNvSpPr>
                <a:spLocks noChangeArrowheads="1"/>
              </p:cNvSpPr>
              <p:nvPr/>
            </p:nvSpPr>
            <p:spPr bwMode="auto">
              <a:xfrm>
                <a:off x="1563" y="3894"/>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1" name="Rectangle 1013"/>
              <p:cNvSpPr>
                <a:spLocks noChangeArrowheads="1"/>
              </p:cNvSpPr>
              <p:nvPr/>
            </p:nvSpPr>
            <p:spPr bwMode="auto">
              <a:xfrm>
                <a:off x="1563" y="3898"/>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2" name="Rectangle 1014"/>
              <p:cNvSpPr>
                <a:spLocks noChangeArrowheads="1"/>
              </p:cNvSpPr>
              <p:nvPr/>
            </p:nvSpPr>
            <p:spPr bwMode="auto">
              <a:xfrm>
                <a:off x="1563" y="3903"/>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3" name="Rectangle 1015"/>
              <p:cNvSpPr>
                <a:spLocks noChangeArrowheads="1"/>
              </p:cNvSpPr>
              <p:nvPr/>
            </p:nvSpPr>
            <p:spPr bwMode="auto">
              <a:xfrm>
                <a:off x="1563" y="3907"/>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4" name="Rectangle 1016"/>
              <p:cNvSpPr>
                <a:spLocks noChangeArrowheads="1"/>
              </p:cNvSpPr>
              <p:nvPr/>
            </p:nvSpPr>
            <p:spPr bwMode="auto">
              <a:xfrm>
                <a:off x="1563" y="3912"/>
                <a:ext cx="728" cy="4"/>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sp>
            <p:nvSpPr>
              <p:cNvPr id="504825" name="Rectangle 1017"/>
              <p:cNvSpPr>
                <a:spLocks noChangeArrowheads="1"/>
              </p:cNvSpPr>
              <p:nvPr/>
            </p:nvSpPr>
            <p:spPr bwMode="auto">
              <a:xfrm>
                <a:off x="1563" y="3916"/>
                <a:ext cx="728" cy="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US" sz="2800" b="1">
                  <a:solidFill>
                    <a:srgbClr val="FFFFFF"/>
                  </a:solidFill>
                  <a:latin typeface="Arial" pitchFamily="34" charset="0"/>
                </a:endParaRPr>
              </a:p>
            </p:txBody>
          </p:sp>
        </p:grpSp>
      </p:grpSp>
      <p:sp>
        <p:nvSpPr>
          <p:cNvPr id="504826" name="Rectangle 1018"/>
          <p:cNvSpPr>
            <a:spLocks noChangeArrowheads="1"/>
          </p:cNvSpPr>
          <p:nvPr/>
        </p:nvSpPr>
        <p:spPr bwMode="auto">
          <a:xfrm>
            <a:off x="358775" y="1061693"/>
            <a:ext cx="8418513"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fontAlgn="base" hangingPunct="0">
              <a:spcBef>
                <a:spcPct val="0"/>
              </a:spcBef>
              <a:spcAft>
                <a:spcPct val="0"/>
              </a:spcAft>
            </a:pPr>
            <a:r>
              <a:rPr lang="en-US" altLang="en-US" sz="2400" b="1" dirty="0">
                <a:solidFill>
                  <a:srgbClr val="FFFFFF"/>
                </a:solidFill>
                <a:effectLst>
                  <a:outerShdw blurRad="38100" dist="38100" dir="2700000" algn="tl">
                    <a:srgbClr val="000000">
                      <a:alpha val="43137"/>
                    </a:srgbClr>
                  </a:outerShdw>
                </a:effectLst>
                <a:latin typeface="Arial Narrow" panose="020B0606020202030204" pitchFamily="34" charset="0"/>
              </a:rPr>
              <a:t>PERCENT OF DISCOVERIES AT FORECAST PERCENTILE RANGE </a:t>
            </a:r>
          </a:p>
        </p:txBody>
      </p:sp>
      <p:sp>
        <p:nvSpPr>
          <p:cNvPr id="504827" name="Rectangle 1019"/>
          <p:cNvSpPr>
            <a:spLocks noChangeArrowheads="1"/>
          </p:cNvSpPr>
          <p:nvPr/>
        </p:nvSpPr>
        <p:spPr bwMode="auto">
          <a:xfrm>
            <a:off x="5410200" y="6278945"/>
            <a:ext cx="3024867"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fontAlgn="base" hangingPunct="0">
              <a:spcBef>
                <a:spcPct val="0"/>
              </a:spcBef>
              <a:spcAft>
                <a:spcPct val="0"/>
              </a:spcAft>
            </a:pPr>
            <a:r>
              <a:rPr lang="en-US" altLang="en-US" sz="1600" b="1" dirty="0">
                <a:solidFill>
                  <a:srgbClr val="FFFF00"/>
                </a:solidFill>
                <a:latin typeface="Arial" pitchFamily="34" charset="0"/>
              </a:rPr>
              <a:t>Citron, Cook, and Rose, 2002</a:t>
            </a:r>
          </a:p>
        </p:txBody>
      </p:sp>
      <p:sp>
        <p:nvSpPr>
          <p:cNvPr id="3" name="TextBox 2"/>
          <p:cNvSpPr txBox="1"/>
          <p:nvPr/>
        </p:nvSpPr>
        <p:spPr>
          <a:xfrm>
            <a:off x="0" y="152400"/>
            <a:ext cx="9067800" cy="646331"/>
          </a:xfrm>
          <a:prstGeom prst="rect">
            <a:avLst/>
          </a:prstGeom>
          <a:noFill/>
        </p:spPr>
        <p:txBody>
          <a:bodyPr wrap="square" rtlCol="0">
            <a:spAutoFit/>
          </a:bodyPr>
          <a:lstStyle/>
          <a:p>
            <a:pPr algn="ctr"/>
            <a:r>
              <a:rPr lang="en-US" sz="3600" b="1" i="1" dirty="0">
                <a:solidFill>
                  <a:schemeClr val="tx2"/>
                </a:solidFill>
                <a:effectLst>
                  <a:outerShdw blurRad="38100" dist="38100" dir="2700000" algn="tl">
                    <a:srgbClr val="000000">
                      <a:alpha val="43137"/>
                    </a:srgbClr>
                  </a:outerShdw>
                </a:effectLst>
                <a:latin typeface="Arial Narrow" panose="020B0606020202030204" pitchFamily="34" charset="0"/>
              </a:rPr>
              <a:t>DO RISK ANALYSIS SYSTEMS REALLY WORK?</a:t>
            </a:r>
          </a:p>
        </p:txBody>
      </p:sp>
    </p:spTree>
    <p:extLst>
      <p:ext uri="{BB962C8B-B14F-4D97-AF65-F5344CB8AC3E}">
        <p14:creationId xmlns:p14="http://schemas.microsoft.com/office/powerpoint/2010/main" val="3940791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05600" cy="1143000"/>
          </a:xfrm>
        </p:spPr>
        <p:txBody>
          <a:bodyPr/>
          <a:lstStyle/>
          <a:p>
            <a:pPr algn="l"/>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THE ULTIMATE AUTHORITY</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79" b="8100"/>
          <a:stretch/>
        </p:blipFill>
        <p:spPr bwMode="auto">
          <a:xfrm>
            <a:off x="304800" y="1322943"/>
            <a:ext cx="3485117" cy="4087257"/>
          </a:xfrm>
          <a:prstGeom prst="rect">
            <a:avLst/>
          </a:prstGeom>
          <a:noFill/>
          <a:ln w="22225">
            <a:solidFill>
              <a:schemeClr val="tx1"/>
            </a:solid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178" b="7253"/>
          <a:stretch/>
        </p:blipFill>
        <p:spPr>
          <a:xfrm>
            <a:off x="7010400" y="114759"/>
            <a:ext cx="1755308" cy="2095041"/>
          </a:xfrm>
          <a:prstGeom prst="rect">
            <a:avLst/>
          </a:prstGeom>
          <a:ln w="38100">
            <a:solidFill>
              <a:schemeClr val="tx1"/>
            </a:solidFill>
          </a:ln>
        </p:spPr>
      </p:pic>
      <p:sp>
        <p:nvSpPr>
          <p:cNvPr id="3" name="Content Placeholder 2"/>
          <p:cNvSpPr>
            <a:spLocks noGrp="1"/>
          </p:cNvSpPr>
          <p:nvPr>
            <p:ph idx="1"/>
          </p:nvPr>
        </p:nvSpPr>
        <p:spPr>
          <a:xfrm>
            <a:off x="3789917" y="1913827"/>
            <a:ext cx="4820682" cy="4029773"/>
          </a:xfrm>
        </p:spPr>
        <p:txBody>
          <a:bodyPr/>
          <a:lstStyle/>
          <a:p>
            <a:r>
              <a:rPr lang="en-US" sz="2200" b="1" dirty="0">
                <a:solidFill>
                  <a:srgbClr val="00FFFF"/>
                </a:solidFill>
                <a:effectLst>
                  <a:outerShdw blurRad="38100" dist="38100" dir="2700000" algn="tl">
                    <a:srgbClr val="000000">
                      <a:alpha val="43137"/>
                    </a:srgbClr>
                  </a:outerShdw>
                </a:effectLst>
                <a:latin typeface="Arial Narrow" panose="020B0606020202030204" pitchFamily="34" charset="0"/>
              </a:rPr>
              <a:t>SYSTEM 1 (FAST) </a:t>
            </a:r>
            <a:br>
              <a:rPr lang="en-US" sz="2200" b="1" dirty="0">
                <a:solidFill>
                  <a:srgbClr val="00FFFF"/>
                </a:solidFill>
                <a:effectLst>
                  <a:outerShdw blurRad="38100" dist="38100" dir="2700000" algn="tl">
                    <a:srgbClr val="000000">
                      <a:alpha val="43137"/>
                    </a:srgbClr>
                  </a:outerShdw>
                </a:effectLst>
                <a:latin typeface="Arial Narrow" panose="020B0606020202030204" pitchFamily="34" charset="0"/>
              </a:rPr>
            </a:br>
            <a:r>
              <a:rPr lang="en-US" sz="2200" b="1" dirty="0">
                <a:solidFill>
                  <a:srgbClr val="00FFFF"/>
                </a:solidFill>
                <a:effectLst>
                  <a:outerShdw blurRad="38100" dist="38100" dir="2700000" algn="tl">
                    <a:srgbClr val="000000">
                      <a:alpha val="43137"/>
                    </a:srgbClr>
                  </a:outerShdw>
                </a:effectLst>
                <a:latin typeface="Arial Narrow" panose="020B0606020202030204" pitchFamily="34" charset="0"/>
              </a:rPr>
              <a:t>uses association and metaphor to produce a quick and dirty draft of reality.</a:t>
            </a:r>
          </a:p>
          <a:p>
            <a:pPr>
              <a:spcBef>
                <a:spcPts val="1800"/>
              </a:spcBef>
            </a:pPr>
            <a:r>
              <a:rPr lang="en-US" sz="2200" b="1" dirty="0">
                <a:solidFill>
                  <a:srgbClr val="99FF33"/>
                </a:solidFill>
                <a:effectLst>
                  <a:outerShdw blurRad="38100" dist="38100" dir="2700000" algn="tl">
                    <a:srgbClr val="000000">
                      <a:alpha val="43137"/>
                    </a:srgbClr>
                  </a:outerShdw>
                </a:effectLst>
                <a:latin typeface="Arial Narrow" panose="020B0606020202030204" pitchFamily="34" charset="0"/>
              </a:rPr>
              <a:t>SYSTEM 2 (SLOW) thinks deliberately and rationally, arriving at reasoned choices. </a:t>
            </a:r>
          </a:p>
          <a:p>
            <a:pPr>
              <a:spcBef>
                <a:spcPts val="1800"/>
              </a:spcBef>
            </a:pPr>
            <a:r>
              <a:rPr lang="en-US" sz="2200" b="1" dirty="0">
                <a:solidFill>
                  <a:schemeClr val="bg1"/>
                </a:solidFill>
                <a:effectLst>
                  <a:outerShdw blurRad="38100" dist="38100" dir="2700000" algn="tl">
                    <a:srgbClr val="000000">
                      <a:alpha val="43137"/>
                    </a:srgbClr>
                  </a:outerShdw>
                </a:effectLst>
                <a:latin typeface="Arial Narrow" panose="020B0606020202030204" pitchFamily="34" charset="0"/>
              </a:rPr>
              <a:t>But SYSTEM 2 tires easily and often accepts the unreliable story about the world that </a:t>
            </a:r>
            <a:r>
              <a:rPr lang="en-US" sz="2200" b="1" cap="all" dirty="0">
                <a:solidFill>
                  <a:schemeClr val="bg1"/>
                </a:solidFill>
                <a:effectLst>
                  <a:outerShdw blurRad="38100" dist="38100" dir="2700000" algn="tl">
                    <a:srgbClr val="000000">
                      <a:alpha val="43137"/>
                    </a:srgbClr>
                  </a:outerShdw>
                </a:effectLst>
                <a:latin typeface="Arial Narrow" panose="020B0606020202030204" pitchFamily="34" charset="0"/>
              </a:rPr>
              <a:t>System</a:t>
            </a:r>
            <a:r>
              <a:rPr lang="en-US" sz="2200" b="1" dirty="0">
                <a:solidFill>
                  <a:schemeClr val="bg1"/>
                </a:solidFill>
                <a:effectLst>
                  <a:outerShdw blurRad="38100" dist="38100" dir="2700000" algn="tl">
                    <a:srgbClr val="000000">
                      <a:alpha val="43137"/>
                    </a:srgbClr>
                  </a:outerShdw>
                </a:effectLst>
                <a:latin typeface="Arial Narrow" panose="020B0606020202030204" pitchFamily="34" charset="0"/>
              </a:rPr>
              <a:t> 1 feeds it. </a:t>
            </a:r>
          </a:p>
        </p:txBody>
      </p:sp>
      <p:sp>
        <p:nvSpPr>
          <p:cNvPr id="5" name="TextBox 4"/>
          <p:cNvSpPr txBox="1"/>
          <p:nvPr/>
        </p:nvSpPr>
        <p:spPr>
          <a:xfrm>
            <a:off x="304800" y="6059268"/>
            <a:ext cx="8382000" cy="646331"/>
          </a:xfrm>
          <a:prstGeom prst="rect">
            <a:avLst/>
          </a:prstGeom>
          <a:noFill/>
          <a:ln w="38100">
            <a:solidFill>
              <a:srgbClr val="FFFF00"/>
            </a:solidFill>
          </a:ln>
        </p:spPr>
        <p:txBody>
          <a:bodyPr wrap="square" rtlCol="0">
            <a:spAutoFit/>
          </a:bodyPr>
          <a:lstStyle/>
          <a:p>
            <a:pPr algn="ctr"/>
            <a:r>
              <a:rPr lang="en-US" sz="3600" b="1" i="1" dirty="0">
                <a:solidFill>
                  <a:srgbClr val="FFFF00"/>
                </a:solidFill>
                <a:effectLst>
                  <a:outerShdw blurRad="38100" dist="38100" dir="2700000" algn="tl">
                    <a:srgbClr val="000000">
                      <a:alpha val="43137"/>
                    </a:srgbClr>
                  </a:outerShdw>
                </a:effectLst>
              </a:rPr>
              <a:t>Does this all go back to Plato vs. Aristotle? </a:t>
            </a:r>
          </a:p>
        </p:txBody>
      </p:sp>
    </p:spTree>
    <p:extLst>
      <p:ext uri="{BB962C8B-B14F-4D97-AF65-F5344CB8AC3E}">
        <p14:creationId xmlns:p14="http://schemas.microsoft.com/office/powerpoint/2010/main" val="1282593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5400"/>
            <a:ext cx="6934200" cy="923330"/>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FFFF"/>
                </a:solidFill>
                <a:effectLst>
                  <a:outerShdw blurRad="38100" dist="38100" dir="2700000" algn="tl">
                    <a:srgbClr val="000000">
                      <a:alpha val="43137"/>
                    </a:srgbClr>
                  </a:outerShdw>
                </a:effectLst>
                <a:latin typeface="Arial Narrow" panose="020B0606020202030204" pitchFamily="34" charset="0"/>
              </a:rPr>
              <a:t>OPTICAL ILLUSIONS:</a:t>
            </a:r>
          </a:p>
        </p:txBody>
      </p:sp>
      <p:sp>
        <p:nvSpPr>
          <p:cNvPr id="3" name="TextBox 2"/>
          <p:cNvSpPr txBox="1"/>
          <p:nvPr/>
        </p:nvSpPr>
        <p:spPr>
          <a:xfrm>
            <a:off x="1371600" y="2374178"/>
            <a:ext cx="6391656" cy="923330"/>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C000"/>
                </a:solidFill>
                <a:effectLst>
                  <a:outerShdw blurRad="38100" dist="38100" dir="2700000" algn="tl">
                    <a:srgbClr val="000000">
                      <a:alpha val="43137"/>
                    </a:srgbClr>
                  </a:outerShdw>
                </a:effectLst>
                <a:latin typeface="Arial Narrow" panose="020B0606020202030204" pitchFamily="34" charset="0"/>
              </a:rPr>
              <a:t>TWO TYPES --</a:t>
            </a:r>
          </a:p>
        </p:txBody>
      </p:sp>
      <p:sp>
        <p:nvSpPr>
          <p:cNvPr id="4" name="TextBox 3"/>
          <p:cNvSpPr txBox="1"/>
          <p:nvPr/>
        </p:nvSpPr>
        <p:spPr>
          <a:xfrm>
            <a:off x="1905000" y="3508917"/>
            <a:ext cx="6202680" cy="1754326"/>
          </a:xfrm>
          <a:prstGeom prst="rect">
            <a:avLst/>
          </a:prstGeom>
          <a:noFill/>
        </p:spPr>
        <p:txBody>
          <a:bodyPr wrap="square" rtlCol="0">
            <a:spAutoFit/>
          </a:bodyPr>
          <a:lstStyle/>
          <a:p>
            <a:pPr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Arial Narrow" panose="020B0606020202030204" pitchFamily="34" charset="0"/>
              </a:rPr>
              <a:t>Conceptual</a:t>
            </a:r>
          </a:p>
          <a:p>
            <a:pPr eaLnBrk="0" fontAlgn="base" hangingPunct="0">
              <a:spcBef>
                <a:spcPct val="0"/>
              </a:spcBef>
              <a:spcAft>
                <a:spcPct val="0"/>
              </a:spcAft>
            </a:pPr>
            <a:r>
              <a:rPr lang="en-US" sz="5400" b="1" dirty="0">
                <a:solidFill>
                  <a:srgbClr val="FFFF00"/>
                </a:solidFill>
                <a:effectLst>
                  <a:outerShdw blurRad="38100" dist="38100" dir="2700000" algn="tl">
                    <a:srgbClr val="000000">
                      <a:alpha val="43137"/>
                    </a:srgbClr>
                  </a:outerShdw>
                </a:effectLst>
                <a:latin typeface="Arial Narrow" panose="020B0606020202030204" pitchFamily="34" charset="0"/>
              </a:rPr>
              <a:t>Dimensional/Testable</a:t>
            </a:r>
          </a:p>
        </p:txBody>
      </p:sp>
    </p:spTree>
    <p:extLst>
      <p:ext uri="{BB962C8B-B14F-4D97-AF65-F5344CB8AC3E}">
        <p14:creationId xmlns:p14="http://schemas.microsoft.com/office/powerpoint/2010/main" val="887069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0715" y="4572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defRPr sz="2800">
                <a:solidFill>
                  <a:schemeClr val="tx2"/>
                </a:solidFill>
                <a:latin typeface="+mj-lt"/>
                <a:ea typeface="+mj-ea"/>
                <a:cs typeface="+mj-cs"/>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fontAlgn="base">
              <a:spcBef>
                <a:spcPct val="0"/>
              </a:spcBef>
              <a:spcAft>
                <a:spcPct val="0"/>
              </a:spcAft>
            </a:pPr>
            <a:r>
              <a:rPr lang="en-GB" sz="4400" b="1" cap="small" dirty="0">
                <a:solidFill>
                  <a:srgbClr val="FFFF00"/>
                </a:solidFill>
                <a:effectLst>
                  <a:outerShdw blurRad="38100" dist="38100" dir="2700000" algn="tl">
                    <a:srgbClr val="000000">
                      <a:alpha val="43137"/>
                    </a:srgbClr>
                  </a:outerShdw>
                </a:effectLst>
                <a:latin typeface="Arial Narrow" panose="020B0606020202030204" pitchFamily="34" charset="0"/>
              </a:rPr>
              <a:t>Cognitive Biases</a:t>
            </a:r>
            <a:br>
              <a:rPr lang="en-GB" sz="4400" b="1" cap="small" dirty="0">
                <a:solidFill>
                  <a:srgbClr val="FFFF00"/>
                </a:solidFill>
                <a:effectLst>
                  <a:outerShdw blurRad="38100" dist="38100" dir="2700000" algn="tl">
                    <a:srgbClr val="000000">
                      <a:alpha val="43137"/>
                    </a:srgbClr>
                  </a:outerShdw>
                </a:effectLst>
                <a:latin typeface="Arial Narrow" panose="020B0606020202030204" pitchFamily="34" charset="0"/>
              </a:rPr>
            </a:br>
            <a:endParaRPr lang="x-none" sz="4400" b="1" cap="small"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6" name="Rectangle 3"/>
          <p:cNvSpPr txBox="1">
            <a:spLocks noChangeArrowheads="1"/>
          </p:cNvSpPr>
          <p:nvPr/>
        </p:nvSpPr>
        <p:spPr>
          <a:xfrm>
            <a:off x="467545" y="1112711"/>
            <a:ext cx="6695255" cy="803787"/>
          </a:xfrm>
          <a:prstGeom prst="rect">
            <a:avLst/>
          </a:prstGeom>
        </p:spPr>
        <p:txBody>
          <a:bodyPr vert="horz" lIns="91440" tIns="45720" rIns="91440" bIns="45720" rtlCol="0">
            <a:normAutofit/>
          </a:bodyPr>
          <a:lstStyle/>
          <a:p>
            <a:pPr algn="just">
              <a:spcBef>
                <a:spcPts val="600"/>
              </a:spcBef>
              <a:spcAft>
                <a:spcPts val="600"/>
              </a:spcAft>
              <a:defRPr/>
            </a:pPr>
            <a:r>
              <a:rPr lang="en-GB" b="1" kern="0" cap="all" dirty="0">
                <a:solidFill>
                  <a:srgbClr val="FFFFFF"/>
                </a:solidFill>
                <a:effectLst>
                  <a:outerShdw blurRad="38100" dist="38100" dir="2700000" algn="tl">
                    <a:srgbClr val="000000">
                      <a:alpha val="43137"/>
                    </a:srgbClr>
                  </a:outerShdw>
                </a:effectLst>
                <a:latin typeface="Arial" pitchFamily="34" charset="0"/>
              </a:rPr>
              <a:t>Two Primary decision-making processes</a:t>
            </a:r>
          </a:p>
        </p:txBody>
      </p:sp>
      <p:sp>
        <p:nvSpPr>
          <p:cNvPr id="2" name="Rectangle 1"/>
          <p:cNvSpPr/>
          <p:nvPr/>
        </p:nvSpPr>
        <p:spPr>
          <a:xfrm>
            <a:off x="76200" y="1727528"/>
            <a:ext cx="8991600" cy="1692771"/>
          </a:xfrm>
          <a:prstGeom prst="rect">
            <a:avLst/>
          </a:prstGeom>
        </p:spPr>
        <p:txBody>
          <a:bodyPr wrap="square">
            <a:spAutoFit/>
          </a:bodyPr>
          <a:lstStyle/>
          <a:p>
            <a:pPr marL="512763" lvl="1" indent="-401638">
              <a:spcBef>
                <a:spcPts val="600"/>
              </a:spcBef>
              <a:spcAft>
                <a:spcPts val="600"/>
              </a:spcAft>
              <a:buFont typeface="Wingdings" panose="05000000000000000000" pitchFamily="2" charset="2"/>
              <a:buChar char="v"/>
              <a:defRPr/>
            </a:pPr>
            <a:r>
              <a:rPr lang="en-GB" sz="2000" b="1" u="sng" kern="0" dirty="0">
                <a:solidFill>
                  <a:srgbClr val="00FFFF"/>
                </a:solidFill>
                <a:effectLst>
                  <a:outerShdw blurRad="38100" dist="38100" dir="2700000" algn="tl">
                    <a:srgbClr val="000000">
                      <a:alpha val="43137"/>
                    </a:srgbClr>
                  </a:outerShdw>
                </a:effectLst>
                <a:latin typeface="Arial" pitchFamily="34" charset="0"/>
              </a:rPr>
              <a:t>SYSTEM 1</a:t>
            </a:r>
            <a:r>
              <a:rPr lang="en-GB" sz="2000" b="1" kern="0" dirty="0">
                <a:solidFill>
                  <a:srgbClr val="00FFFF"/>
                </a:solidFill>
                <a:effectLst>
                  <a:outerShdw blurRad="38100" dist="38100" dir="2700000" algn="tl">
                    <a:srgbClr val="000000">
                      <a:alpha val="43137"/>
                    </a:srgbClr>
                  </a:outerShdw>
                </a:effectLst>
                <a:latin typeface="Arial" pitchFamily="34" charset="0"/>
              </a:rPr>
              <a:t>:  </a:t>
            </a:r>
            <a:r>
              <a:rPr lang="en-GB" sz="2000" b="1" u="sng" kern="0" dirty="0">
                <a:solidFill>
                  <a:srgbClr val="00FFFF"/>
                </a:solidFill>
                <a:effectLst>
                  <a:outerShdw blurRad="38100" dist="38100" dir="2700000" algn="tl">
                    <a:srgbClr val="000000">
                      <a:alpha val="43137"/>
                    </a:srgbClr>
                  </a:outerShdw>
                </a:effectLst>
                <a:latin typeface="Arial" pitchFamily="34" charset="0"/>
              </a:rPr>
              <a:t>operates automatically, quickly, with little or no effort</a:t>
            </a:r>
          </a:p>
          <a:p>
            <a:pPr marL="969963" lvl="3" indent="-401638">
              <a:spcBef>
                <a:spcPts val="600"/>
              </a:spcBef>
              <a:spcAft>
                <a:spcPts val="600"/>
              </a:spcAft>
              <a:buFont typeface="Arial" pitchFamily="34" charset="0"/>
              <a:buChar char="•"/>
              <a:defRPr/>
            </a:pPr>
            <a:r>
              <a:rPr lang="en-GB" b="1" kern="0" dirty="0">
                <a:solidFill>
                  <a:srgbClr val="00FFFF"/>
                </a:solidFill>
                <a:effectLst>
                  <a:outerShdw blurRad="38100" dist="38100" dir="2700000" algn="tl">
                    <a:srgbClr val="000000">
                      <a:alpha val="43137"/>
                    </a:srgbClr>
                  </a:outerShdw>
                </a:effectLst>
                <a:latin typeface="Arial" pitchFamily="34" charset="0"/>
              </a:rPr>
              <a:t>Intuitive process.  Impulsive, emotional &amp; often unconscious action</a:t>
            </a:r>
          </a:p>
          <a:p>
            <a:pPr marL="969963" lvl="3" indent="-401638">
              <a:spcBef>
                <a:spcPts val="600"/>
              </a:spcBef>
              <a:spcAft>
                <a:spcPts val="600"/>
              </a:spcAft>
              <a:buFont typeface="Arial" pitchFamily="34" charset="0"/>
              <a:buChar char="•"/>
              <a:defRPr/>
            </a:pPr>
            <a:r>
              <a:rPr lang="en-GB" b="1" kern="0" dirty="0">
                <a:solidFill>
                  <a:srgbClr val="00FFFF"/>
                </a:solidFill>
                <a:effectLst>
                  <a:outerShdw blurRad="38100" dist="38100" dir="2700000" algn="tl">
                    <a:srgbClr val="000000">
                      <a:alpha val="43137"/>
                    </a:srgbClr>
                  </a:outerShdw>
                </a:effectLst>
                <a:latin typeface="Arial" pitchFamily="34" charset="0"/>
              </a:rPr>
              <a:t>Associated with fight-or-flight response; default option</a:t>
            </a:r>
          </a:p>
          <a:p>
            <a:pPr marL="969963" lvl="3" indent="-401638">
              <a:spcBef>
                <a:spcPts val="600"/>
              </a:spcBef>
              <a:spcAft>
                <a:spcPts val="600"/>
              </a:spcAft>
              <a:buFont typeface="Arial" pitchFamily="34" charset="0"/>
              <a:buChar char="•"/>
              <a:defRPr/>
            </a:pPr>
            <a:r>
              <a:rPr lang="en-GB" b="1" i="1" kern="0" dirty="0">
                <a:solidFill>
                  <a:srgbClr val="00FFFF"/>
                </a:solidFill>
                <a:effectLst>
                  <a:outerShdw blurRad="38100" dist="38100" dir="2700000" algn="tl">
                    <a:srgbClr val="000000">
                      <a:alpha val="43137"/>
                    </a:srgbClr>
                  </a:outerShdw>
                </a:effectLst>
                <a:latin typeface="Arial" pitchFamily="34" charset="0"/>
              </a:rPr>
              <a:t>“Thinking Fast”</a:t>
            </a:r>
          </a:p>
        </p:txBody>
      </p:sp>
      <p:sp>
        <p:nvSpPr>
          <p:cNvPr id="3" name="Rectangle 2"/>
          <p:cNvSpPr/>
          <p:nvPr/>
        </p:nvSpPr>
        <p:spPr>
          <a:xfrm>
            <a:off x="76200" y="4240450"/>
            <a:ext cx="8439147" cy="1692771"/>
          </a:xfrm>
          <a:prstGeom prst="rect">
            <a:avLst/>
          </a:prstGeom>
        </p:spPr>
        <p:txBody>
          <a:bodyPr wrap="square">
            <a:spAutoFit/>
          </a:bodyPr>
          <a:lstStyle/>
          <a:p>
            <a:pPr marL="568325" lvl="1" indent="-466725">
              <a:spcBef>
                <a:spcPts val="600"/>
              </a:spcBef>
              <a:spcAft>
                <a:spcPts val="600"/>
              </a:spcAft>
              <a:buFont typeface="Wingdings" panose="05000000000000000000" pitchFamily="2" charset="2"/>
              <a:buChar char="v"/>
            </a:pPr>
            <a:r>
              <a:rPr lang="en-GB" sz="2000" b="1" u="sng" kern="0" dirty="0">
                <a:solidFill>
                  <a:srgbClr val="99FF33"/>
                </a:solidFill>
                <a:effectLst>
                  <a:outerShdw blurRad="38100" dist="38100" dir="2700000" algn="tl">
                    <a:srgbClr val="000000">
                      <a:alpha val="43137"/>
                    </a:srgbClr>
                  </a:outerShdw>
                </a:effectLst>
                <a:latin typeface="Arial" pitchFamily="34" charset="0"/>
              </a:rPr>
              <a:t>SYSTEM 2</a:t>
            </a:r>
            <a:r>
              <a:rPr lang="en-GB" sz="2000" b="1" kern="0" dirty="0">
                <a:solidFill>
                  <a:srgbClr val="99FF33"/>
                </a:solidFill>
                <a:effectLst>
                  <a:outerShdw blurRad="38100" dist="38100" dir="2700000" algn="tl">
                    <a:srgbClr val="000000">
                      <a:alpha val="43137"/>
                    </a:srgbClr>
                  </a:outerShdw>
                </a:effectLst>
                <a:latin typeface="Arial" pitchFamily="34" charset="0"/>
              </a:rPr>
              <a:t>:  </a:t>
            </a:r>
            <a:r>
              <a:rPr lang="en-GB" sz="2000" b="1" u="sng" kern="0" dirty="0">
                <a:solidFill>
                  <a:srgbClr val="99FF33"/>
                </a:solidFill>
                <a:effectLst>
                  <a:outerShdw blurRad="38100" dist="38100" dir="2700000" algn="tl">
                    <a:srgbClr val="000000">
                      <a:alpha val="43137"/>
                    </a:srgbClr>
                  </a:outerShdw>
                </a:effectLst>
                <a:latin typeface="Arial" pitchFamily="34" charset="0"/>
              </a:rPr>
              <a:t>uses controlled and conscious mental activity</a:t>
            </a:r>
          </a:p>
          <a:p>
            <a:pPr marL="1025525" lvl="3" indent="-466725">
              <a:spcBef>
                <a:spcPts val="600"/>
              </a:spcBef>
              <a:spcAft>
                <a:spcPts val="600"/>
              </a:spcAft>
              <a:buFont typeface="Arial" pitchFamily="34" charset="0"/>
              <a:buChar char="•"/>
            </a:pPr>
            <a:r>
              <a:rPr lang="en-GB" b="1" kern="0" dirty="0">
                <a:solidFill>
                  <a:srgbClr val="99FF33"/>
                </a:solidFill>
                <a:effectLst>
                  <a:outerShdw blurRad="38100" dist="38100" dir="2700000" algn="tl">
                    <a:srgbClr val="000000">
                      <a:alpha val="43137"/>
                    </a:srgbClr>
                  </a:outerShdw>
                </a:effectLst>
                <a:latin typeface="Arial" pitchFamily="34" charset="0"/>
              </a:rPr>
              <a:t>Invokes critical, deductive and logical thinking</a:t>
            </a:r>
          </a:p>
          <a:p>
            <a:pPr marL="1025525" lvl="3" indent="-466725">
              <a:spcBef>
                <a:spcPts val="600"/>
              </a:spcBef>
              <a:spcAft>
                <a:spcPts val="600"/>
              </a:spcAft>
              <a:buFont typeface="Arial" pitchFamily="34" charset="0"/>
              <a:buChar char="•"/>
            </a:pPr>
            <a:r>
              <a:rPr lang="en-GB" b="1" kern="0" dirty="0">
                <a:solidFill>
                  <a:srgbClr val="99FF33"/>
                </a:solidFill>
                <a:effectLst>
                  <a:outerShdw blurRad="38100" dist="38100" dir="2700000" algn="tl">
                    <a:srgbClr val="000000">
                      <a:alpha val="43137"/>
                    </a:srgbClr>
                  </a:outerShdw>
                </a:effectLst>
                <a:latin typeface="Arial" pitchFamily="34" charset="0"/>
              </a:rPr>
              <a:t>Requires deliberate effort</a:t>
            </a:r>
          </a:p>
          <a:p>
            <a:pPr marL="1025525" lvl="3" indent="-466725">
              <a:spcBef>
                <a:spcPts val="600"/>
              </a:spcBef>
              <a:spcAft>
                <a:spcPts val="600"/>
              </a:spcAft>
              <a:buFont typeface="Arial" pitchFamily="34" charset="0"/>
              <a:buChar char="•"/>
            </a:pPr>
            <a:r>
              <a:rPr lang="en-GB" b="1" i="1" kern="0" dirty="0">
                <a:solidFill>
                  <a:srgbClr val="99FF33"/>
                </a:solidFill>
                <a:effectLst>
                  <a:outerShdw blurRad="38100" dist="38100" dir="2700000" algn="tl">
                    <a:srgbClr val="000000">
                      <a:alpha val="43137"/>
                    </a:srgbClr>
                  </a:outerShdw>
                </a:effectLst>
                <a:latin typeface="Arial" pitchFamily="34" charset="0"/>
              </a:rPr>
              <a:t>“Thinking Slow”</a:t>
            </a:r>
          </a:p>
        </p:txBody>
      </p:sp>
    </p:spTree>
    <p:extLst>
      <p:ext uri="{BB962C8B-B14F-4D97-AF65-F5344CB8AC3E}">
        <p14:creationId xmlns:p14="http://schemas.microsoft.com/office/powerpoint/2010/main" val="143994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04800" y="3810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defRPr sz="2800">
                <a:solidFill>
                  <a:schemeClr val="tx2"/>
                </a:solidFill>
                <a:latin typeface="+mj-lt"/>
                <a:ea typeface="+mj-ea"/>
                <a:cs typeface="+mj-cs"/>
              </a:defRPr>
            </a:lvl1pPr>
            <a:lvl2pPr algn="ctr" eaLnBrk="1" hangingPunct="1">
              <a:defRPr sz="4400">
                <a:solidFill>
                  <a:schemeClr val="tx2"/>
                </a:solidFill>
              </a:defRPr>
            </a:lvl2pPr>
            <a:lvl3pPr algn="ctr" eaLnBrk="1" hangingPunct="1">
              <a:defRPr sz="4400">
                <a:solidFill>
                  <a:schemeClr val="tx2"/>
                </a:solidFill>
              </a:defRPr>
            </a:lvl3pPr>
            <a:lvl4pPr algn="ctr" eaLnBrk="1" hangingPunct="1">
              <a:defRPr sz="4400">
                <a:solidFill>
                  <a:schemeClr val="tx2"/>
                </a:solidFill>
              </a:defRPr>
            </a:lvl4pPr>
            <a:lvl5pPr algn="ctr" eaLnBrk="1" hangingPunct="1">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fontAlgn="base">
              <a:spcBef>
                <a:spcPct val="0"/>
              </a:spcBef>
              <a:spcAft>
                <a:spcPct val="0"/>
              </a:spcAft>
            </a:pPr>
            <a:r>
              <a:rPr lang="en-GB" sz="4400" b="1" cap="small" dirty="0">
                <a:solidFill>
                  <a:srgbClr val="FFFF00"/>
                </a:solidFill>
                <a:effectLst>
                  <a:outerShdw blurRad="38100" dist="38100" dir="2700000" algn="tl">
                    <a:srgbClr val="000000">
                      <a:alpha val="43137"/>
                    </a:srgbClr>
                  </a:outerShdw>
                </a:effectLst>
                <a:latin typeface="Arial Narrow" panose="020B0606020202030204" pitchFamily="34" charset="0"/>
              </a:rPr>
              <a:t>Cognitive Biases</a:t>
            </a:r>
            <a:br>
              <a:rPr lang="en-GB" sz="4400" b="1" cap="small" dirty="0">
                <a:solidFill>
                  <a:srgbClr val="FFFF00"/>
                </a:solidFill>
                <a:effectLst>
                  <a:outerShdw blurRad="38100" dist="38100" dir="2700000" algn="tl">
                    <a:srgbClr val="000000">
                      <a:alpha val="43137"/>
                    </a:srgbClr>
                  </a:outerShdw>
                </a:effectLst>
                <a:latin typeface="Arial Narrow" panose="020B0606020202030204" pitchFamily="34" charset="0"/>
              </a:rPr>
            </a:br>
            <a:endParaRPr lang="x-none" sz="4400" b="1" cap="small"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2" name="TextBox 1"/>
          <p:cNvSpPr txBox="1"/>
          <p:nvPr/>
        </p:nvSpPr>
        <p:spPr>
          <a:xfrm>
            <a:off x="304800" y="809625"/>
            <a:ext cx="8506098" cy="2923877"/>
          </a:xfrm>
          <a:prstGeom prst="rect">
            <a:avLst/>
          </a:prstGeom>
          <a:noFill/>
        </p:spPr>
        <p:txBody>
          <a:bodyPr wrap="square" rtlCol="0">
            <a:spAutoFit/>
          </a:bodyPr>
          <a:lstStyle/>
          <a:p>
            <a:pPr marL="457200" indent="-457200">
              <a:buFont typeface="Wingdings" panose="05000000000000000000" pitchFamily="2" charset="2"/>
              <a:buChar char="v"/>
              <a:defRPr/>
            </a:pPr>
            <a:r>
              <a:rPr lang="en-GB" sz="3000" b="1" u="sng" dirty="0">
                <a:solidFill>
                  <a:srgbClr val="00FFFF"/>
                </a:solidFill>
                <a:effectLst>
                  <a:outerShdw blurRad="38100" dist="38100" dir="2700000" algn="tl">
                    <a:srgbClr val="000000">
                      <a:alpha val="43137"/>
                    </a:srgbClr>
                  </a:outerShdw>
                </a:effectLst>
                <a:latin typeface="Arial Narrow" panose="020B0606020202030204" pitchFamily="34" charset="0"/>
              </a:rPr>
              <a:t>System 1 (Thinking Fast)</a:t>
            </a:r>
          </a:p>
          <a:p>
            <a:pPr marL="800100" lvl="1" indent="-342900">
              <a:buFont typeface="Wingdings" panose="05000000000000000000" pitchFamily="2" charset="2"/>
              <a:buChar char="§"/>
              <a:tabLst>
                <a:tab pos="1146175" algn="l"/>
              </a:tabLst>
              <a:defRPr/>
            </a:pP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Is in the older part of our brain in evolutionary terms (supports quick decisions that follow our instincts and intuition)</a:t>
            </a:r>
          </a:p>
          <a:p>
            <a:pPr marL="800100" lvl="1" indent="-342900">
              <a:buFont typeface="Wingdings" panose="05000000000000000000" pitchFamily="2" charset="2"/>
              <a:buChar char="§"/>
              <a:tabLst>
                <a:tab pos="1146175" algn="l"/>
              </a:tabLst>
              <a:defRPr/>
            </a:pP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Receives incoming information before  System 2 does</a:t>
            </a:r>
          </a:p>
          <a:p>
            <a:pPr marL="800100" lvl="1" indent="-342900">
              <a:buFont typeface="Wingdings" panose="05000000000000000000" pitchFamily="2" charset="2"/>
              <a:buChar char="§"/>
              <a:tabLst>
                <a:tab pos="1146175" algn="l"/>
              </a:tabLst>
              <a:defRPr/>
            </a:pP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Is more prone to error (bias) in complex or uncertain situations</a:t>
            </a:r>
          </a:p>
          <a:p>
            <a:pPr marL="800100" lvl="1" indent="-342900">
              <a:buFont typeface="Wingdings" panose="05000000000000000000" pitchFamily="2" charset="2"/>
              <a:buChar char="§"/>
              <a:tabLst>
                <a:tab pos="1146175" algn="l"/>
              </a:tabLst>
              <a:defRPr/>
            </a:pP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Biases in judgement and decision making are </a:t>
            </a:r>
            <a:r>
              <a:rPr lang="en-GB" sz="2200" b="1" u="sng" dirty="0">
                <a:solidFill>
                  <a:srgbClr val="00FFFF"/>
                </a:solidFill>
                <a:effectLst>
                  <a:outerShdw blurRad="38100" dist="38100" dir="2700000" algn="tl">
                    <a:srgbClr val="000000">
                      <a:alpha val="43137"/>
                    </a:srgbClr>
                  </a:outerShdw>
                </a:effectLst>
                <a:latin typeface="Arial Narrow" panose="020B0606020202030204" pitchFamily="34" charset="0"/>
              </a:rPr>
              <a:t>not</a:t>
            </a: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 </a:t>
            </a:r>
            <a:r>
              <a:rPr lang="en-GB" sz="2200" b="1" u="sng" dirty="0">
                <a:solidFill>
                  <a:srgbClr val="00FFFF"/>
                </a:solidFill>
                <a:effectLst>
                  <a:outerShdw blurRad="38100" dist="38100" dir="2700000" algn="tl">
                    <a:srgbClr val="000000">
                      <a:alpha val="43137"/>
                    </a:srgbClr>
                  </a:outerShdw>
                </a:effectLst>
                <a:latin typeface="Arial Narrow" panose="020B0606020202030204" pitchFamily="34" charset="0"/>
              </a:rPr>
              <a:t>necessarily</a:t>
            </a:r>
            <a:r>
              <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rPr>
              <a:t> detrimental or irrational</a:t>
            </a:r>
          </a:p>
          <a:p>
            <a:pPr marL="1257300" lvl="2" indent="-342900">
              <a:buFont typeface="Arial" panose="020B0604020202020204" pitchFamily="34" charset="0"/>
              <a:buChar char="•"/>
              <a:defRPr/>
            </a:pPr>
            <a:endParaRPr lang="en-GB" sz="2200" b="1" dirty="0">
              <a:solidFill>
                <a:srgbClr val="00FFFF"/>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p:cNvSpPr txBox="1"/>
          <p:nvPr/>
        </p:nvSpPr>
        <p:spPr>
          <a:xfrm>
            <a:off x="304800" y="3733502"/>
            <a:ext cx="8077200" cy="2323713"/>
          </a:xfrm>
          <a:prstGeom prst="rect">
            <a:avLst/>
          </a:prstGeom>
          <a:noFill/>
        </p:spPr>
        <p:txBody>
          <a:bodyPr wrap="square" rtlCol="0">
            <a:spAutoFit/>
          </a:bodyPr>
          <a:lstStyle/>
          <a:p>
            <a:pPr marL="457200" indent="-457200" algn="just">
              <a:spcBef>
                <a:spcPts val="600"/>
              </a:spcBef>
              <a:spcAft>
                <a:spcPts val="600"/>
              </a:spcAft>
              <a:buFont typeface="Wingdings" panose="05000000000000000000" pitchFamily="2" charset="2"/>
              <a:buChar char="v"/>
              <a:defRPr/>
            </a:pPr>
            <a:r>
              <a:rPr lang="en-GB" sz="3000" b="1" u="sng" dirty="0">
                <a:solidFill>
                  <a:srgbClr val="99FF33"/>
                </a:solidFill>
                <a:effectLst>
                  <a:outerShdw blurRad="38100" dist="38100" dir="2700000" algn="tl">
                    <a:srgbClr val="000000">
                      <a:alpha val="43137"/>
                    </a:srgbClr>
                  </a:outerShdw>
                </a:effectLst>
                <a:latin typeface="Arial Narrow" panose="020B0606020202030204" pitchFamily="34" charset="0"/>
              </a:rPr>
              <a:t>System 2 (Thinking Slow)</a:t>
            </a:r>
          </a:p>
          <a:p>
            <a:pPr marL="800100" lvl="1" indent="-342900">
              <a:buFont typeface="Wingdings" panose="05000000000000000000" pitchFamily="2" charset="2"/>
              <a:buChar char="§"/>
              <a:defRPr/>
            </a:pPr>
            <a:r>
              <a:rPr lang="en-GB" sz="2200" b="1" dirty="0">
                <a:solidFill>
                  <a:srgbClr val="99FF33"/>
                </a:solidFill>
                <a:effectLst>
                  <a:outerShdw blurRad="38100" dist="38100" dir="2700000" algn="tl">
                    <a:srgbClr val="000000">
                      <a:alpha val="43137"/>
                    </a:srgbClr>
                  </a:outerShdw>
                </a:effectLst>
                <a:latin typeface="Arial Narrow" panose="020B0606020202030204" pitchFamily="34" charset="0"/>
              </a:rPr>
              <a:t>In evolutionary terms, is in a more recent part of our brains</a:t>
            </a:r>
          </a:p>
          <a:p>
            <a:pPr marL="800100" lvl="1" indent="-342900">
              <a:buFont typeface="Wingdings" panose="05000000000000000000" pitchFamily="2" charset="2"/>
              <a:buChar char="§"/>
              <a:defRPr/>
            </a:pPr>
            <a:r>
              <a:rPr lang="en-GB" sz="2200" b="1" dirty="0">
                <a:solidFill>
                  <a:srgbClr val="99FF33"/>
                </a:solidFill>
                <a:effectLst>
                  <a:outerShdw blurRad="38100" dist="38100" dir="2700000" algn="tl">
                    <a:srgbClr val="000000">
                      <a:alpha val="43137"/>
                    </a:srgbClr>
                  </a:outerShdw>
                </a:effectLst>
                <a:latin typeface="Arial Narrow" panose="020B0606020202030204" pitchFamily="34" charset="0"/>
              </a:rPr>
              <a:t>Evolved to manage uncertain situations where System 1 fails</a:t>
            </a:r>
          </a:p>
          <a:p>
            <a:pPr marL="800100" lvl="1" indent="-342900">
              <a:buFont typeface="Wingdings" panose="05000000000000000000" pitchFamily="2" charset="2"/>
              <a:buChar char="§"/>
              <a:defRPr/>
            </a:pPr>
            <a:r>
              <a:rPr lang="en-GB" sz="2200" b="1" dirty="0">
                <a:solidFill>
                  <a:srgbClr val="99FF33"/>
                </a:solidFill>
                <a:effectLst>
                  <a:outerShdw blurRad="38100" dist="38100" dir="2700000" algn="tl">
                    <a:srgbClr val="000000">
                      <a:alpha val="43137"/>
                    </a:srgbClr>
                  </a:outerShdw>
                </a:effectLst>
                <a:latin typeface="Arial Narrow" panose="020B0606020202030204" pitchFamily="34" charset="0"/>
              </a:rPr>
              <a:t>Using System 2 in decisions or situations of uncertainty can often lead to feeling uncomfortable</a:t>
            </a:r>
          </a:p>
          <a:p>
            <a:pPr marL="800100" lvl="1" indent="-342900">
              <a:buFont typeface="Wingdings" panose="05000000000000000000" pitchFamily="2" charset="2"/>
              <a:buChar char="§"/>
              <a:defRPr/>
            </a:pPr>
            <a:r>
              <a:rPr lang="en-GB" sz="2200" b="1" dirty="0">
                <a:solidFill>
                  <a:srgbClr val="99FF33"/>
                </a:solidFill>
                <a:effectLst>
                  <a:outerShdw blurRad="38100" dist="38100" dir="2700000" algn="tl">
                    <a:srgbClr val="000000">
                      <a:alpha val="43137"/>
                    </a:srgbClr>
                  </a:outerShdw>
                </a:effectLst>
                <a:latin typeface="Arial Narrow" panose="020B0606020202030204" pitchFamily="34" charset="0"/>
              </a:rPr>
              <a:t>We don’t have time to apply System 2 to all daily decisions</a:t>
            </a:r>
          </a:p>
        </p:txBody>
      </p:sp>
    </p:spTree>
    <p:extLst>
      <p:ext uri="{BB962C8B-B14F-4D97-AF65-F5344CB8AC3E}">
        <p14:creationId xmlns:p14="http://schemas.microsoft.com/office/powerpoint/2010/main" val="721890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par>
                                <p:cTn id="17" presetID="2" presetClass="entr" presetSubtype="2"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3" end="3"/>
                                            </p:txEl>
                                          </p:spTgt>
                                        </p:tgtEl>
                                        <p:attrNameLst>
                                          <p:attrName>ppt_c</p:attrName>
                                        </p:attrNameLst>
                                      </p:cBhvr>
                                      <p:to>
                                        <a:schemeClr val="bg2"/>
                                      </p:to>
                                    </p:animClr>
                                  </p:subTnLst>
                                </p:cTn>
                              </p:par>
                              <p:par>
                                <p:cTn id="21" presetID="2" presetClass="entr" presetSubtype="2"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31" presetID="2" presetClass="entr" presetSubtype="2"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35" presetID="2" presetClass="entr" presetSubtype="2"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39" presetID="2" presetClass="entr" presetSubtype="2"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43" presetID="2" presetClass="entr" presetSubtype="2"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164140"/>
            <a:ext cx="7467600" cy="2554545"/>
          </a:xfrm>
          <a:prstGeom prst="rect">
            <a:avLst/>
          </a:prstGeom>
          <a:noFill/>
        </p:spPr>
        <p:txBody>
          <a:bodyPr wrap="square" rtlCol="0">
            <a:spAutoFit/>
          </a:bodyPr>
          <a:lstStyle/>
          <a:p>
            <a:pPr eaLnBrk="0" fontAlgn="base" hangingPunct="0">
              <a:spcBef>
                <a:spcPct val="0"/>
              </a:spcBef>
              <a:spcAft>
                <a:spcPct val="0"/>
              </a:spcAft>
            </a:pPr>
            <a:r>
              <a:rPr lang="en-US" sz="4000" b="1" i="1" dirty="0">
                <a:solidFill>
                  <a:srgbClr val="FFFF00"/>
                </a:solidFill>
                <a:effectLst>
                  <a:outerShdw blurRad="38100" dist="38100" dir="2700000" algn="tl">
                    <a:srgbClr val="000000">
                      <a:alpha val="43137"/>
                    </a:srgbClr>
                  </a:outerShdw>
                </a:effectLst>
                <a:latin typeface="Arial Narrow" panose="020B0606020202030204" pitchFamily="34" charset="0"/>
              </a:rPr>
              <a:t>“People will go to almost any length to avoid thinking.” </a:t>
            </a:r>
          </a:p>
          <a:p>
            <a:pPr algn="ctr" eaLnBrk="0" fontAlgn="base" hangingPunct="0">
              <a:spcBef>
                <a:spcPct val="0"/>
              </a:spcBef>
              <a:spcAft>
                <a:spcPct val="0"/>
              </a:spcAft>
            </a:pPr>
            <a:r>
              <a:rPr lang="en-US" sz="4000" b="1" dirty="0">
                <a:solidFill>
                  <a:srgbClr val="FFFF00"/>
                </a:solidFill>
                <a:effectLst>
                  <a:outerShdw blurRad="38100" dist="38100" dir="2700000" algn="tl">
                    <a:srgbClr val="000000">
                      <a:alpha val="43137"/>
                    </a:srgbClr>
                  </a:outerShdw>
                </a:effectLst>
                <a:latin typeface="Arial Narrow" panose="020B0606020202030204" pitchFamily="34" charset="0"/>
              </a:rPr>
              <a:t> </a:t>
            </a:r>
          </a:p>
          <a:p>
            <a:pPr algn="r" eaLnBrk="0" fontAlgn="base" hangingPunct="0">
              <a:spcBef>
                <a:spcPct val="0"/>
              </a:spcBef>
              <a:spcAft>
                <a:spcPct val="0"/>
              </a:spcAft>
            </a:pPr>
            <a:r>
              <a:rPr lang="en-US" sz="3600" b="1" cap="small" dirty="0">
                <a:solidFill>
                  <a:srgbClr val="FFFF00"/>
                </a:solidFill>
                <a:effectLst>
                  <a:outerShdw blurRad="38100" dist="38100" dir="2700000" algn="tl">
                    <a:srgbClr val="000000">
                      <a:alpha val="43137"/>
                    </a:srgbClr>
                  </a:outerShdw>
                </a:effectLst>
                <a:latin typeface="Arial Narrow" panose="020B0606020202030204" pitchFamily="34" charset="0"/>
              </a:rPr>
              <a:t>Ed </a:t>
            </a:r>
            <a:r>
              <a:rPr lang="en-US" sz="3600" b="1" cap="small" dirty="0" err="1">
                <a:solidFill>
                  <a:srgbClr val="FFFF00"/>
                </a:solidFill>
                <a:effectLst>
                  <a:outerShdw blurRad="38100" dist="38100" dir="2700000" algn="tl">
                    <a:srgbClr val="000000">
                      <a:alpha val="43137"/>
                    </a:srgbClr>
                  </a:outerShdw>
                </a:effectLst>
                <a:latin typeface="Arial Narrow" panose="020B0606020202030204" pitchFamily="34" charset="0"/>
              </a:rPr>
              <a:t>Capen</a:t>
            </a:r>
            <a:r>
              <a:rPr lang="en-US" sz="3600" b="1" cap="small" dirty="0">
                <a:solidFill>
                  <a:srgbClr val="FFFF00"/>
                </a:solidFill>
                <a:effectLst>
                  <a:outerShdw blurRad="38100" dist="38100" dir="2700000" algn="tl">
                    <a:srgbClr val="000000">
                      <a:alpha val="43137"/>
                    </a:srgbClr>
                  </a:outerShdw>
                </a:effectLst>
                <a:latin typeface="Arial Narrow" panose="020B0606020202030204" pitchFamily="34" charset="0"/>
              </a:rPr>
              <a:t>, 1984</a:t>
            </a:r>
            <a:endParaRPr lang="en-US" sz="3600" b="1" i="1" cap="small"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8744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43" y="261651"/>
            <a:ext cx="8682057" cy="6309420"/>
          </a:xfrm>
          <a:prstGeom prst="rect">
            <a:avLst/>
          </a:prstGeom>
          <a:noFill/>
        </p:spPr>
        <p:txBody>
          <a:bodyPr wrap="square" rtlCol="0">
            <a:spAutoFit/>
          </a:bodyPr>
          <a:lstStyle/>
          <a:p>
            <a:pPr eaLnBrk="0" fontAlgn="base" hangingPunct="0">
              <a:spcBef>
                <a:spcPct val="0"/>
              </a:spcBef>
              <a:spcAft>
                <a:spcPct val="0"/>
              </a:spcAft>
            </a:pPr>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rPr>
              <a:t>OK, so we have methods for coping with Biases that are </a:t>
            </a:r>
            <a:r>
              <a:rPr lang="en-US" sz="3200" b="1" i="1" u="sng" dirty="0">
                <a:solidFill>
                  <a:schemeClr val="bg1"/>
                </a:solidFill>
                <a:effectLst>
                  <a:outerShdw blurRad="38100" dist="38100" dir="2700000" algn="tl">
                    <a:srgbClr val="000000">
                      <a:alpha val="43137"/>
                    </a:srgbClr>
                  </a:outerShdw>
                </a:effectLst>
                <a:latin typeface="Arial Narrow" panose="020B0606020202030204" pitchFamily="34" charset="0"/>
              </a:rPr>
              <a:t>Testable / System 2</a:t>
            </a:r>
            <a:r>
              <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rPr>
              <a:t> -- How to deal with </a:t>
            </a:r>
            <a:r>
              <a:rPr lang="en-US" sz="3200" b="1" i="1" u="sng" dirty="0">
                <a:solidFill>
                  <a:srgbClr val="FFFF00"/>
                </a:solidFill>
                <a:effectLst>
                  <a:outerShdw blurRad="38100" dist="38100" dir="2700000" algn="tl">
                    <a:srgbClr val="000000">
                      <a:alpha val="43137"/>
                    </a:srgbClr>
                  </a:outerShdw>
                </a:effectLst>
                <a:latin typeface="Arial Narrow" panose="020B0606020202030204" pitchFamily="34" charset="0"/>
              </a:rPr>
              <a:t>Conceptual / System 1</a:t>
            </a:r>
            <a:r>
              <a:rPr lang="en-US" sz="3200" b="1" i="1" dirty="0">
                <a:solidFill>
                  <a:srgbClr val="FFFF00"/>
                </a:solidFill>
                <a:effectLst>
                  <a:outerShdw blurRad="38100" dist="38100" dir="2700000" algn="tl">
                    <a:srgbClr val="000000">
                      <a:alpha val="43137"/>
                    </a:srgbClr>
                  </a:outerShdw>
                </a:effectLst>
                <a:latin typeface="Arial Narrow" panose="020B0606020202030204" pitchFamily="34" charset="0"/>
              </a:rPr>
              <a:t> Biases CONSTRUCTIVELY </a:t>
            </a:r>
            <a:r>
              <a:rPr lang="en-US" sz="3200" b="1" dirty="0">
                <a:solidFill>
                  <a:srgbClr val="FFFF00"/>
                </a:solidFill>
                <a:effectLst>
                  <a:outerShdw blurRad="38100" dist="38100" dir="2700000" algn="tl">
                    <a:srgbClr val="000000">
                      <a:alpha val="43137"/>
                    </a:srgbClr>
                  </a:outerShdw>
                </a:effectLst>
                <a:latin typeface="Arial Narrow" panose="020B0606020202030204" pitchFamily="34" charset="0"/>
              </a:rPr>
              <a:t>?</a:t>
            </a:r>
          </a:p>
          <a:p>
            <a:pPr eaLnBrk="0" fontAlgn="base" hangingPunct="0">
              <a:spcBef>
                <a:spcPct val="0"/>
              </a:spcBef>
              <a:spcAft>
                <a:spcPct val="0"/>
              </a:spcAft>
            </a:pPr>
            <a:endParaRPr lang="en-US" sz="2800" b="1" dirty="0">
              <a:solidFill>
                <a:srgbClr val="28D5F8"/>
              </a:solidFill>
              <a:effectLst>
                <a:outerShdw blurRad="38100" dist="38100" dir="2700000" algn="tl">
                  <a:srgbClr val="000000">
                    <a:alpha val="43137"/>
                  </a:srgbClr>
                </a:outerShdw>
              </a:effectLst>
              <a:latin typeface="Arial Narrow" panose="020B0606020202030204" pitchFamily="34" charset="0"/>
            </a:endParaRPr>
          </a:p>
          <a:p>
            <a:pPr marL="461963" indent="-461963" eaLnBrk="0" fontAlgn="base" hangingPunct="0">
              <a:spcBef>
                <a:spcPct val="0"/>
              </a:spcBef>
              <a:spcAft>
                <a:spcPct val="0"/>
              </a:spcAft>
            </a:pPr>
            <a:r>
              <a:rPr lang="en-US" sz="2800" b="1" u="sng" dirty="0">
                <a:solidFill>
                  <a:srgbClr val="FFC000"/>
                </a:solidFill>
                <a:effectLst>
                  <a:outerShdw blurRad="38100" dist="38100" dir="2700000" algn="tl">
                    <a:srgbClr val="000000">
                      <a:alpha val="43137"/>
                    </a:srgbClr>
                  </a:outerShdw>
                </a:effectLst>
                <a:latin typeface="Arial Narrow" panose="020B0606020202030204" pitchFamily="34" charset="0"/>
              </a:rPr>
              <a:t>Problem</a:t>
            </a:r>
            <a:r>
              <a:rPr lang="en-US" sz="2800" b="1" dirty="0">
                <a:solidFill>
                  <a:srgbClr val="FFC000"/>
                </a:solidFill>
                <a:effectLst>
                  <a:outerShdw blurRad="38100" dist="38100" dir="2700000" algn="tl">
                    <a:srgbClr val="000000">
                      <a:alpha val="43137"/>
                    </a:srgbClr>
                  </a:outerShdw>
                </a:effectLst>
                <a:latin typeface="Arial Narrow" panose="020B0606020202030204" pitchFamily="34" charset="0"/>
              </a:rPr>
              <a:t>: It does little good for me to tell you that your judgment and opinions are biased.</a:t>
            </a:r>
          </a:p>
          <a:p>
            <a:pPr marL="461963" indent="-461963" eaLnBrk="0" fontAlgn="base" hangingPunct="0">
              <a:spcBef>
                <a:spcPct val="0"/>
              </a:spcBef>
              <a:spcAft>
                <a:spcPct val="0"/>
              </a:spcAft>
            </a:pPr>
            <a:endParaRPr lang="en-US" sz="2800" b="1" i="1" u="sng" dirty="0">
              <a:solidFill>
                <a:srgbClr val="28D5F8"/>
              </a:solidFill>
              <a:effectLst>
                <a:outerShdw blurRad="38100" dist="38100" dir="2700000" algn="tl">
                  <a:srgbClr val="000000">
                    <a:alpha val="43137"/>
                  </a:srgbClr>
                </a:outerShdw>
              </a:effectLst>
              <a:latin typeface="Arial Narrow" panose="020B0606020202030204" pitchFamily="34" charset="0"/>
            </a:endParaRPr>
          </a:p>
          <a:p>
            <a:pPr marL="461963" indent="-461963" eaLnBrk="0" fontAlgn="base" hangingPunct="0">
              <a:spcBef>
                <a:spcPct val="0"/>
              </a:spcBef>
              <a:spcAft>
                <a:spcPct val="0"/>
              </a:spcAft>
            </a:pPr>
            <a:r>
              <a:rPr lang="en-US" sz="2800" b="1" i="1" u="sng" dirty="0">
                <a:solidFill>
                  <a:srgbClr val="28D5F8"/>
                </a:solidFill>
                <a:effectLst>
                  <a:outerShdw blurRad="38100" dist="38100" dir="2700000" algn="tl">
                    <a:srgbClr val="000000">
                      <a:alpha val="43137"/>
                    </a:srgbClr>
                  </a:outerShdw>
                </a:effectLst>
                <a:latin typeface="Arial Narrow" panose="020B0606020202030204" pitchFamily="34" charset="0"/>
              </a:rPr>
              <a:t>(</a:t>
            </a:r>
            <a:r>
              <a:rPr lang="en-US" sz="2800" b="1" u="sng" dirty="0">
                <a:solidFill>
                  <a:srgbClr val="28D5F8"/>
                </a:solidFill>
                <a:effectLst>
                  <a:outerShdw blurRad="38100" dist="38100" dir="2700000" algn="tl">
                    <a:srgbClr val="000000">
                      <a:alpha val="43137"/>
                    </a:srgbClr>
                  </a:outerShdw>
                </a:effectLst>
                <a:latin typeface="Arial Narrow" panose="020B0606020202030204" pitchFamily="34" charset="0"/>
              </a:rPr>
              <a:t>The Voice of  Bitter Experience: </a:t>
            </a:r>
            <a:r>
              <a:rPr lang="en-US" sz="2800" b="1" i="1" u="sng" dirty="0">
                <a:solidFill>
                  <a:srgbClr val="28D5F8"/>
                </a:solidFill>
                <a:effectLst>
                  <a:outerShdw blurRad="38100" dist="38100" dir="2700000" algn="tl">
                    <a:srgbClr val="000000">
                      <a:alpha val="43137"/>
                    </a:srgbClr>
                  </a:outerShdw>
                </a:effectLst>
                <a:latin typeface="Arial Narrow" panose="020B0606020202030204" pitchFamily="34" charset="0"/>
              </a:rPr>
              <a:t>Avoid discussions in Public about POLITICS and RELIGION !)</a:t>
            </a:r>
          </a:p>
          <a:p>
            <a:pPr eaLnBrk="0" fontAlgn="base" hangingPunct="0">
              <a:spcBef>
                <a:spcPct val="0"/>
              </a:spcBef>
              <a:spcAft>
                <a:spcPct val="0"/>
              </a:spcAft>
            </a:pPr>
            <a:endParaRPr lang="en-US" sz="2800" b="1" dirty="0">
              <a:solidFill>
                <a:srgbClr val="28D5F8"/>
              </a:solidFill>
              <a:effectLst>
                <a:outerShdw blurRad="38100" dist="38100" dir="2700000" algn="tl">
                  <a:srgbClr val="000000">
                    <a:alpha val="43137"/>
                  </a:srgbClr>
                </a:outerShdw>
              </a:effectLst>
              <a:latin typeface="Arial Narrow" panose="020B0606020202030204" pitchFamily="34" charset="0"/>
            </a:endParaRPr>
          </a:p>
          <a:p>
            <a:pPr eaLnBrk="0" fontAlgn="base" hangingPunct="0">
              <a:spcBef>
                <a:spcPct val="0"/>
              </a:spcBef>
              <a:spcAft>
                <a:spcPct val="0"/>
              </a:spcAft>
            </a:pPr>
            <a:r>
              <a:rPr lang="en-US" sz="2800" b="1" u="sng" dirty="0">
                <a:solidFill>
                  <a:srgbClr val="66FF33"/>
                </a:solidFill>
                <a:effectLst>
                  <a:outerShdw blurRad="38100" dist="38100" dir="2700000" algn="tl">
                    <a:srgbClr val="000000">
                      <a:alpha val="43137"/>
                    </a:srgbClr>
                  </a:outerShdw>
                </a:effectLst>
                <a:latin typeface="Arial Narrow" panose="020B0606020202030204" pitchFamily="34" charset="0"/>
              </a:rPr>
              <a:t>Solutions</a:t>
            </a:r>
            <a:r>
              <a:rPr lang="en-US" sz="2800" b="1" dirty="0">
                <a:solidFill>
                  <a:srgbClr val="66FF33"/>
                </a:solidFill>
                <a:effectLst>
                  <a:outerShdw blurRad="38100" dist="38100" dir="2700000" algn="tl">
                    <a:srgbClr val="000000">
                      <a:alpha val="43137"/>
                    </a:srgbClr>
                  </a:outerShdw>
                </a:effectLst>
                <a:latin typeface="Arial Narrow" panose="020B0606020202030204" pitchFamily="34" charset="0"/>
              </a:rPr>
              <a:t>: </a:t>
            </a:r>
          </a:p>
          <a:p>
            <a:pPr marL="457200" indent="4763" eaLnBrk="0" fontAlgn="base" hangingPunct="0">
              <a:spcBef>
                <a:spcPct val="0"/>
              </a:spcBef>
              <a:spcAft>
                <a:spcPct val="0"/>
              </a:spcAft>
              <a:buFont typeface="Arial" panose="020B0604020202020204" pitchFamily="34" charset="0"/>
              <a:buChar char="•"/>
              <a:tabLst>
                <a:tab pos="461963" algn="l"/>
              </a:tabLst>
            </a:pPr>
            <a:r>
              <a:rPr lang="en-US" sz="2800" b="1" dirty="0">
                <a:solidFill>
                  <a:srgbClr val="66FF33"/>
                </a:solidFill>
                <a:effectLst>
                  <a:outerShdw blurRad="38100" dist="38100" dir="2700000" algn="tl">
                    <a:srgbClr val="000000">
                      <a:alpha val="43137"/>
                    </a:srgbClr>
                  </a:outerShdw>
                </a:effectLst>
                <a:latin typeface="Arial Narrow" panose="020B0606020202030204" pitchFamily="34" charset="0"/>
              </a:rPr>
              <a:t>   	Maintain respect &amp; communication (</a:t>
            </a:r>
            <a:r>
              <a:rPr lang="en-US" sz="2800" b="1" dirty="0" err="1">
                <a:solidFill>
                  <a:srgbClr val="66FF33"/>
                </a:solidFill>
                <a:effectLst>
                  <a:outerShdw blurRad="38100" dist="38100" dir="2700000" algn="tl">
                    <a:srgbClr val="000000">
                      <a:alpha val="43137"/>
                    </a:srgbClr>
                  </a:outerShdw>
                </a:effectLst>
                <a:latin typeface="Arial Narrow" panose="020B0606020202030204" pitchFamily="34" charset="0"/>
              </a:rPr>
              <a:t>Haidt</a:t>
            </a:r>
            <a:r>
              <a:rPr lang="en-US" sz="2800" b="1" dirty="0">
                <a:solidFill>
                  <a:srgbClr val="66FF33"/>
                </a:solidFill>
                <a:effectLst>
                  <a:outerShdw blurRad="38100" dist="38100" dir="2700000" algn="tl">
                    <a:srgbClr val="000000">
                      <a:alpha val="43137"/>
                    </a:srgbClr>
                  </a:outerShdw>
                </a:effectLst>
                <a:latin typeface="Arial Narrow" panose="020B0606020202030204" pitchFamily="34" charset="0"/>
              </a:rPr>
              <a:t>, 2013)</a:t>
            </a:r>
          </a:p>
          <a:p>
            <a:pPr marL="457200" indent="4763" eaLnBrk="0" fontAlgn="base" hangingPunct="0">
              <a:spcBef>
                <a:spcPct val="0"/>
              </a:spcBef>
              <a:spcAft>
                <a:spcPct val="0"/>
              </a:spcAft>
              <a:buFont typeface="Arial" panose="020B0604020202020204" pitchFamily="34" charset="0"/>
              <a:buChar char="•"/>
              <a:tabLst>
                <a:tab pos="461963" algn="l"/>
              </a:tabLst>
            </a:pPr>
            <a:r>
              <a:rPr lang="en-US" sz="2800" b="1" dirty="0">
                <a:solidFill>
                  <a:srgbClr val="66FF33"/>
                </a:solidFill>
                <a:effectLst>
                  <a:outerShdw blurRad="38100" dist="38100" dir="2700000" algn="tl">
                    <a:srgbClr val="000000">
                      <a:alpha val="43137"/>
                    </a:srgbClr>
                  </a:outerShdw>
                </a:effectLst>
                <a:latin typeface="Arial Narrow" panose="020B0606020202030204" pitchFamily="34" charset="0"/>
              </a:rPr>
              <a:t>   	Focus on Process and Decisions</a:t>
            </a:r>
          </a:p>
          <a:p>
            <a:pPr marL="457200" indent="4763" eaLnBrk="0" fontAlgn="base" hangingPunct="0">
              <a:spcBef>
                <a:spcPct val="0"/>
              </a:spcBef>
              <a:spcAft>
                <a:spcPct val="0"/>
              </a:spcAft>
              <a:buFont typeface="Arial" panose="020B0604020202020204" pitchFamily="34" charset="0"/>
              <a:buChar char="•"/>
              <a:tabLst>
                <a:tab pos="461963" algn="l"/>
              </a:tabLst>
            </a:pPr>
            <a:r>
              <a:rPr lang="en-US" sz="2800" b="1" dirty="0">
                <a:solidFill>
                  <a:srgbClr val="66FF33"/>
                </a:solidFill>
                <a:effectLst>
                  <a:outerShdw blurRad="38100" dist="38100" dir="2700000" algn="tl">
                    <a:srgbClr val="000000">
                      <a:alpha val="43137"/>
                    </a:srgbClr>
                  </a:outerShdw>
                </a:effectLst>
                <a:latin typeface="Arial Narrow" panose="020B0606020202030204" pitchFamily="34" charset="0"/>
              </a:rPr>
              <a:t>	Performance-tracking to provide evidence of Reality</a:t>
            </a:r>
          </a:p>
        </p:txBody>
      </p:sp>
    </p:spTree>
    <p:extLst>
      <p:ext uri="{BB962C8B-B14F-4D97-AF65-F5344CB8AC3E}">
        <p14:creationId xmlns:p14="http://schemas.microsoft.com/office/powerpoint/2010/main" val="93016570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But wait – there’s more to this….</a:t>
            </a:r>
          </a:p>
        </p:txBody>
      </p:sp>
      <p:sp>
        <p:nvSpPr>
          <p:cNvPr id="3" name="Content Placeholder 2"/>
          <p:cNvSpPr>
            <a:spLocks noGrp="1"/>
          </p:cNvSpPr>
          <p:nvPr>
            <p:ph idx="1"/>
          </p:nvPr>
        </p:nvSpPr>
        <p:spPr>
          <a:xfrm>
            <a:off x="497423" y="1524000"/>
            <a:ext cx="8149155" cy="4114800"/>
          </a:xfrm>
        </p:spPr>
        <p:txBody>
          <a:bodyPr/>
          <a:lstStyle/>
          <a:p>
            <a:pPr marL="0" indent="0" algn="ctr">
              <a:buNone/>
            </a:pPr>
            <a:r>
              <a:rPr lang="en-US" sz="5400" b="1" dirty="0">
                <a:solidFill>
                  <a:srgbClr val="00FFFF"/>
                </a:solidFill>
                <a:effectLst>
                  <a:outerShdw blurRad="38100" dist="38100" dir="2700000" algn="tl">
                    <a:srgbClr val="000000">
                      <a:alpha val="43137"/>
                    </a:srgbClr>
                  </a:outerShdw>
                </a:effectLst>
                <a:latin typeface="Arial Narrow" panose="020B0606020202030204" pitchFamily="34" charset="0"/>
              </a:rPr>
              <a:t>Am I as Biased as You?</a:t>
            </a:r>
          </a:p>
          <a:p>
            <a:pPr marL="0" indent="0" algn="ctr">
              <a:buNone/>
            </a:pPr>
            <a:endParaRPr lang="en-US" sz="2800" i="1" cap="small" dirty="0">
              <a:solidFill>
                <a:schemeClr val="bg1"/>
              </a:solidFill>
            </a:endParaRPr>
          </a:p>
          <a:p>
            <a:pPr marL="0" indent="0">
              <a:buNone/>
            </a:pPr>
            <a:r>
              <a:rPr lang="en-US" sz="2800" i="1" cap="small" dirty="0">
                <a:solidFill>
                  <a:schemeClr val="bg1"/>
                </a:solidFill>
              </a:rPr>
              <a:t> </a:t>
            </a:r>
            <a:r>
              <a:rPr lang="en-US" b="1" cap="small" dirty="0">
                <a:solidFill>
                  <a:schemeClr val="bg1"/>
                </a:solidFill>
              </a:rPr>
              <a:t>Emily Pronin, </a:t>
            </a:r>
            <a:r>
              <a:rPr lang="en-US" b="1" i="1" cap="small" dirty="0">
                <a:solidFill>
                  <a:schemeClr val="bg1"/>
                </a:solidFill>
              </a:rPr>
              <a:t>et al</a:t>
            </a:r>
            <a:r>
              <a:rPr lang="en-US" b="1" cap="small" dirty="0">
                <a:solidFill>
                  <a:schemeClr val="bg1"/>
                </a:solidFill>
              </a:rPr>
              <a:t>. (2004): </a:t>
            </a:r>
            <a:r>
              <a:rPr lang="en-US" b="1" i="1" cap="small" dirty="0">
                <a:solidFill>
                  <a:schemeClr val="bg1"/>
                </a:solidFill>
              </a:rPr>
              <a:t>Objectivity in the eye of the beholder: Divergent Perceptions of Bias in Self versus others </a:t>
            </a:r>
          </a:p>
        </p:txBody>
      </p:sp>
    </p:spTree>
    <p:extLst>
      <p:ext uri="{BB962C8B-B14F-4D97-AF65-F5344CB8AC3E}">
        <p14:creationId xmlns:p14="http://schemas.microsoft.com/office/powerpoint/2010/main" val="141958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6172201" cy="1143000"/>
          </a:xfrm>
        </p:spPr>
        <p:txBody>
          <a:bodyPr/>
          <a:lstStyle/>
          <a:p>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How We See Ourselves and How We See Others</a:t>
            </a:r>
            <a:r>
              <a:rPr lang="en-US" dirty="0"/>
              <a:t/>
            </a:r>
            <a:br>
              <a:rPr lang="en-US" dirty="0"/>
            </a:br>
            <a:endParaRPr lang="en-US" dirty="0"/>
          </a:p>
        </p:txBody>
      </p:sp>
      <p:sp>
        <p:nvSpPr>
          <p:cNvPr id="3" name="TextBox 2"/>
          <p:cNvSpPr txBox="1"/>
          <p:nvPr/>
        </p:nvSpPr>
        <p:spPr>
          <a:xfrm>
            <a:off x="428625" y="1524000"/>
            <a:ext cx="8153400" cy="1569660"/>
          </a:xfrm>
          <a:prstGeom prst="rect">
            <a:avLst/>
          </a:prstGeom>
          <a:noFill/>
        </p:spPr>
        <p:txBody>
          <a:bodyPr wrap="square" rtlCol="0">
            <a:spAutoFit/>
          </a:bodyPr>
          <a:lstStyle/>
          <a:p>
            <a:pPr marL="457200" indent="-400050" eaLnBrk="0" fontAlgn="base" hangingPunct="0">
              <a:spcBef>
                <a:spcPct val="0"/>
              </a:spcBef>
              <a:spcAft>
                <a:spcPct val="0"/>
              </a:spcAft>
              <a:buFont typeface="Arial" panose="020B0604020202020204" pitchFamily="34" charset="0"/>
              <a:buChar char="•"/>
              <a:tabLst>
                <a:tab pos="228600" algn="l"/>
              </a:tabLst>
            </a:pPr>
            <a:r>
              <a:rPr lang="en-US" sz="2400" b="1" dirty="0">
                <a:solidFill>
                  <a:srgbClr val="00FFFF"/>
                </a:solidFill>
                <a:effectLst>
                  <a:outerShdw blurRad="38100" dist="38100" dir="2700000" algn="tl">
                    <a:srgbClr val="000000">
                      <a:alpha val="43137"/>
                    </a:srgbClr>
                  </a:outerShdw>
                </a:effectLst>
                <a:latin typeface="Arial Narrow" panose="020B0606020202030204" pitchFamily="34" charset="0"/>
              </a:rPr>
              <a:t>People see themselves differently from how they see others. </a:t>
            </a:r>
          </a:p>
          <a:p>
            <a:pPr marL="685800" lvl="1" eaLnBrk="0" fontAlgn="base" hangingPunct="0">
              <a:spcBef>
                <a:spcPct val="0"/>
              </a:spcBef>
              <a:spcAft>
                <a:spcPct val="0"/>
              </a:spcAft>
              <a:tabLst>
                <a:tab pos="228600" algn="l"/>
              </a:tabLst>
            </a:pPr>
            <a:r>
              <a:rPr lang="en-US" sz="2400" b="1" dirty="0">
                <a:solidFill>
                  <a:srgbClr val="00FFFF"/>
                </a:solidFill>
                <a:effectLst>
                  <a:outerShdw blurRad="38100" dist="38100" dir="2700000" algn="tl">
                    <a:srgbClr val="000000">
                      <a:alpha val="43137"/>
                    </a:srgbClr>
                  </a:outerShdw>
                </a:effectLst>
                <a:latin typeface="Arial Narrow" panose="020B0606020202030204" pitchFamily="34" charset="0"/>
              </a:rPr>
              <a:t>They are immersed in their own sensations, emotions, and cognitions at the same time that their experience of others is dominated by what can only be observed externally. </a:t>
            </a:r>
          </a:p>
        </p:txBody>
      </p:sp>
      <p:sp>
        <p:nvSpPr>
          <p:cNvPr id="5" name="Rectangle 4"/>
          <p:cNvSpPr/>
          <p:nvPr/>
        </p:nvSpPr>
        <p:spPr>
          <a:xfrm>
            <a:off x="428624" y="3314700"/>
            <a:ext cx="7877175" cy="1200329"/>
          </a:xfrm>
          <a:prstGeom prst="rect">
            <a:avLst/>
          </a:prstGeom>
          <a:noFill/>
        </p:spPr>
        <p:txBody>
          <a:bodyPr wrap="square" rtlCol="0">
            <a:spAutoFit/>
          </a:bodyPr>
          <a:lstStyle/>
          <a:p>
            <a:pPr marL="457200" indent="-400050" eaLnBrk="0" fontAlgn="base" hangingPunct="0">
              <a:spcBef>
                <a:spcPct val="0"/>
              </a:spcBef>
              <a:spcAft>
                <a:spcPct val="0"/>
              </a:spcAft>
              <a:buFont typeface="Arial" panose="020B0604020202020204" pitchFamily="34" charset="0"/>
              <a:buChar char="•"/>
              <a:tabLst>
                <a:tab pos="228600" algn="l"/>
              </a:tabLst>
            </a:pPr>
            <a:r>
              <a:rPr lang="en-US" sz="2400" b="1" dirty="0">
                <a:solidFill>
                  <a:srgbClr val="99FF33"/>
                </a:solidFill>
                <a:effectLst>
                  <a:outerShdw blurRad="38100" dist="38100" dir="2700000" algn="tl">
                    <a:srgbClr val="000000">
                      <a:alpha val="43137"/>
                    </a:srgbClr>
                  </a:outerShdw>
                </a:effectLst>
                <a:latin typeface="Arial Narrow" panose="020B0606020202030204" pitchFamily="34" charset="0"/>
              </a:rPr>
              <a:t>This basic asymmetry has broad consequences. It leads</a:t>
            </a:r>
          </a:p>
          <a:p>
            <a:pPr marL="685800" lvl="1" eaLnBrk="0" fontAlgn="base" hangingPunct="0">
              <a:spcBef>
                <a:spcPct val="0"/>
              </a:spcBef>
              <a:spcAft>
                <a:spcPct val="0"/>
              </a:spcAft>
              <a:tabLst>
                <a:tab pos="228600" algn="l"/>
              </a:tabLst>
            </a:pPr>
            <a:r>
              <a:rPr lang="en-US" sz="2400" b="1" dirty="0">
                <a:solidFill>
                  <a:srgbClr val="99FF33"/>
                </a:solidFill>
                <a:effectLst>
                  <a:outerShdw blurRad="38100" dist="38100" dir="2700000" algn="tl">
                    <a:srgbClr val="000000">
                      <a:alpha val="43137"/>
                    </a:srgbClr>
                  </a:outerShdw>
                </a:effectLst>
                <a:latin typeface="Arial Narrow" panose="020B0606020202030204" pitchFamily="34" charset="0"/>
              </a:rPr>
              <a:t>people to judge themselves and their behaviors differently from how they judge others and those others’ behavior. </a:t>
            </a:r>
          </a:p>
        </p:txBody>
      </p:sp>
      <p:sp>
        <p:nvSpPr>
          <p:cNvPr id="7" name="Rectangle 6"/>
          <p:cNvSpPr/>
          <p:nvPr/>
        </p:nvSpPr>
        <p:spPr>
          <a:xfrm>
            <a:off x="428625" y="4724400"/>
            <a:ext cx="8153400" cy="1200329"/>
          </a:xfrm>
          <a:prstGeom prst="rect">
            <a:avLst/>
          </a:prstGeom>
          <a:noFill/>
        </p:spPr>
        <p:txBody>
          <a:bodyPr wrap="square" rtlCol="0">
            <a:spAutoFit/>
          </a:bodyPr>
          <a:lstStyle/>
          <a:p>
            <a:pPr marL="457200" indent="-400050" eaLnBrk="0" fontAlgn="base" hangingPunct="0">
              <a:spcBef>
                <a:spcPct val="0"/>
              </a:spcBef>
              <a:spcAft>
                <a:spcPct val="0"/>
              </a:spcAft>
              <a:buFont typeface="Arial" panose="020B0604020202020204" pitchFamily="34" charset="0"/>
              <a:buChar char="•"/>
              <a:tabLst>
                <a:tab pos="228600" algn="l"/>
              </a:tabLst>
            </a:pPr>
            <a:r>
              <a:rPr lang="en-US" sz="2400" b="1" dirty="0">
                <a:solidFill>
                  <a:srgbClr val="FFFFFF"/>
                </a:solidFill>
                <a:effectLst>
                  <a:outerShdw blurRad="38100" dist="38100" dir="2700000" algn="tl">
                    <a:srgbClr val="000000">
                      <a:alpha val="43137"/>
                    </a:srgbClr>
                  </a:outerShdw>
                </a:effectLst>
                <a:latin typeface="Arial Narrow" panose="020B0606020202030204" pitchFamily="34" charset="0"/>
              </a:rPr>
              <a:t>Often, those differences produce disagreement and conflict. </a:t>
            </a:r>
          </a:p>
          <a:p>
            <a:pPr marL="685800" lvl="1" eaLnBrk="0" fontAlgn="base" hangingPunct="0">
              <a:spcBef>
                <a:spcPct val="0"/>
              </a:spcBef>
              <a:spcAft>
                <a:spcPct val="0"/>
              </a:spcAft>
              <a:tabLst>
                <a:tab pos="228600" algn="l"/>
              </a:tabLst>
            </a:pPr>
            <a:r>
              <a:rPr lang="en-US" sz="2400" b="1" dirty="0">
                <a:solidFill>
                  <a:srgbClr val="FFFFFF"/>
                </a:solidFill>
                <a:effectLst>
                  <a:outerShdw blurRad="38100" dist="38100" dir="2700000" algn="tl">
                    <a:srgbClr val="000000">
                      <a:alpha val="43137"/>
                    </a:srgbClr>
                  </a:outerShdw>
                </a:effectLst>
                <a:latin typeface="Arial Narrow" panose="020B0606020202030204" pitchFamily="34" charset="0"/>
              </a:rPr>
              <a:t>Understanding the psychological basis of those differences may help mitigate some of their negative effects.</a:t>
            </a:r>
          </a:p>
        </p:txBody>
      </p:sp>
      <p:sp>
        <p:nvSpPr>
          <p:cNvPr id="8" name="TextBox 7"/>
          <p:cNvSpPr txBox="1"/>
          <p:nvPr/>
        </p:nvSpPr>
        <p:spPr>
          <a:xfrm>
            <a:off x="304799" y="6144557"/>
            <a:ext cx="8000999" cy="338554"/>
          </a:xfrm>
          <a:prstGeom prst="rect">
            <a:avLst/>
          </a:prstGeom>
          <a:noFill/>
        </p:spPr>
        <p:txBody>
          <a:bodyPr wrap="square" rtlCol="0">
            <a:spAutoFit/>
          </a:bodyPr>
          <a:lstStyle/>
          <a:p>
            <a:pPr algn="r" eaLnBrk="0" fontAlgn="base" hangingPunct="0">
              <a:spcBef>
                <a:spcPct val="0"/>
              </a:spcBef>
              <a:spcAft>
                <a:spcPct val="0"/>
              </a:spcAft>
            </a:pPr>
            <a:r>
              <a:rPr lang="en-US" sz="1600" b="1" dirty="0" err="1">
                <a:solidFill>
                  <a:srgbClr val="FFFF00"/>
                </a:solidFill>
                <a:effectLst>
                  <a:outerShdw blurRad="38100" dist="38100" dir="2700000" algn="tl">
                    <a:srgbClr val="000000">
                      <a:alpha val="43137"/>
                    </a:srgbClr>
                  </a:outerShdw>
                </a:effectLst>
                <a:latin typeface="Arial" pitchFamily="34" charset="0"/>
              </a:rPr>
              <a:t>PRONIN</a:t>
            </a:r>
            <a:r>
              <a:rPr lang="en-US" sz="1600" b="1" dirty="0">
                <a:solidFill>
                  <a:srgbClr val="FFFF00"/>
                </a:solidFill>
                <a:effectLst>
                  <a:outerShdw blurRad="38100" dist="38100" dir="2700000" algn="tl">
                    <a:srgbClr val="000000">
                      <a:alpha val="43137"/>
                    </a:srgbClr>
                  </a:outerShdw>
                </a:effectLst>
                <a:latin typeface="Arial" pitchFamily="34" charset="0"/>
              </a:rPr>
              <a:t>,  ET AL., 2004</a:t>
            </a:r>
          </a:p>
        </p:txBody>
      </p:sp>
    </p:spTree>
    <p:extLst>
      <p:ext uri="{BB962C8B-B14F-4D97-AF65-F5344CB8AC3E}">
        <p14:creationId xmlns:p14="http://schemas.microsoft.com/office/powerpoint/2010/main" val="1157943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143000"/>
            <a:ext cx="8178800" cy="646331"/>
          </a:xfrm>
          <a:prstGeom prst="rect">
            <a:avLst/>
          </a:prstGeom>
          <a:noFill/>
        </p:spPr>
        <p:txBody>
          <a:bodyPr wrap="square" rtlCol="0">
            <a:spAutoFit/>
          </a:bodyPr>
          <a:lstStyle/>
          <a:p>
            <a:pPr eaLnBrk="0" fontAlgn="base" hangingPunct="0">
              <a:spcBef>
                <a:spcPct val="0"/>
              </a:spcBef>
              <a:spcAft>
                <a:spcPct val="0"/>
              </a:spcAft>
            </a:pPr>
            <a:r>
              <a:rPr lang="en-US" sz="3600" b="1" u="sng" dirty="0">
                <a:solidFill>
                  <a:srgbClr val="FFFF00"/>
                </a:solidFill>
                <a:effectLst>
                  <a:outerShdw blurRad="38100" dist="38100" dir="2700000" algn="tl">
                    <a:srgbClr val="000000">
                      <a:alpha val="43137"/>
                    </a:srgbClr>
                  </a:outerShdw>
                </a:effectLst>
                <a:latin typeface="Verdana" pitchFamily="34" charset="0"/>
              </a:rPr>
              <a:t>QUESTION:</a:t>
            </a:r>
            <a:endParaRPr lang="en-US" sz="3200" b="1" u="sng" dirty="0">
              <a:solidFill>
                <a:srgbClr val="FFFF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451768" y="2514600"/>
            <a:ext cx="8305800" cy="1646605"/>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endParaRPr lang="en-US" sz="3200" b="1" dirty="0">
              <a:solidFill>
                <a:srgbClr val="FFFFFF"/>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r>
              <a:rPr lang="en-US" sz="3200" b="1" dirty="0">
                <a:solidFill>
                  <a:srgbClr val="FFFFFF"/>
                </a:solidFill>
                <a:effectLst>
                  <a:outerShdw blurRad="38100" dist="38100" dir="2700000" algn="tl">
                    <a:srgbClr val="000000">
                      <a:alpha val="43137"/>
                    </a:srgbClr>
                  </a:outerShdw>
                </a:effectLst>
                <a:latin typeface="Verdana" pitchFamily="34" charset="0"/>
              </a:rPr>
              <a:t>If you saw an old woman, please hold up your hand ____</a:t>
            </a:r>
            <a:endParaRPr lang="en-US" sz="3200" b="1" dirty="0">
              <a:solidFill>
                <a:srgbClr val="2D2D8A">
                  <a:lumMod val="20000"/>
                  <a:lumOff val="80000"/>
                </a:srgbClr>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2781136989"/>
      </p:ext>
    </p:extLst>
  </p:cSld>
  <p:clrMapOvr>
    <a:masterClrMapping/>
  </p:clrMapOvr>
  <p:transition xmlns:p14="http://schemas.microsoft.com/office/powerpoint/2010/mai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body" idx="1"/>
          </p:nvPr>
        </p:nvSpPr>
        <p:spPr bwMode="auto">
          <a:xfrm>
            <a:off x="591905" y="1291150"/>
            <a:ext cx="8229600" cy="39211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14350" lvl="3" indent="-514350" eaLnBrk="1" hangingPunct="1">
              <a:spcBef>
                <a:spcPct val="50000"/>
              </a:spcBef>
              <a:buAutoNum type="arabicPeriod"/>
            </a:pPr>
            <a:r>
              <a:rPr lang="en-US" altLang="en-US" sz="2400" b="1" i="1" u="sng" dirty="0">
                <a:solidFill>
                  <a:srgbClr val="FFC000"/>
                </a:solidFill>
              </a:rPr>
              <a:t>“</a:t>
            </a:r>
            <a:r>
              <a:rPr lang="en-US" altLang="en-US" sz="2400" b="1" i="1" u="sng" dirty="0" err="1">
                <a:solidFill>
                  <a:srgbClr val="FFC000"/>
                </a:solidFill>
              </a:rPr>
              <a:t>GMFs</a:t>
            </a:r>
            <a:r>
              <a:rPr lang="en-US" altLang="en-US" sz="2400" b="1" i="1" u="sng" dirty="0">
                <a:solidFill>
                  <a:srgbClr val="FFC000"/>
                </a:solidFill>
              </a:rPr>
              <a:t> are too Dangerous</a:t>
            </a:r>
            <a:r>
              <a:rPr lang="en-US" altLang="en-US" sz="2400" b="1" i="1" dirty="0">
                <a:solidFill>
                  <a:srgbClr val="FFC000"/>
                </a:solidFill>
              </a:rPr>
              <a:t>”</a:t>
            </a:r>
            <a:r>
              <a:rPr lang="en-US" altLang="en-US" sz="2400" b="1" dirty="0">
                <a:solidFill>
                  <a:srgbClr val="FFC000"/>
                </a:solidFill>
              </a:rPr>
              <a:t> :  Agree? </a:t>
            </a:r>
            <a:r>
              <a:rPr lang="en-US" altLang="en-US" sz="2400" b="1">
                <a:solidFill>
                  <a:srgbClr val="FFC000"/>
                </a:solidFill>
              </a:rPr>
              <a:t>_______ ; Don’t </a:t>
            </a:r>
            <a:r>
              <a:rPr lang="en-US" altLang="en-US" sz="2400" b="1" dirty="0">
                <a:solidFill>
                  <a:srgbClr val="FFC000"/>
                </a:solidFill>
              </a:rPr>
              <a:t>know? ___ ; Disagree?____</a:t>
            </a:r>
          </a:p>
          <a:p>
            <a:pPr marL="514350" lvl="3" indent="-514350" eaLnBrk="1" hangingPunct="1">
              <a:spcBef>
                <a:spcPct val="50000"/>
              </a:spcBef>
              <a:buAutoNum type="arabicPeriod"/>
            </a:pPr>
            <a:r>
              <a:rPr lang="en-US" altLang="en-US" sz="2800" b="1" i="1" u="sng" dirty="0">
                <a:solidFill>
                  <a:srgbClr val="FEC4FA"/>
                </a:solidFill>
              </a:rPr>
              <a:t>“</a:t>
            </a:r>
            <a:r>
              <a:rPr lang="en-US" altLang="en-US" sz="2400" b="1" i="1" u="sng" dirty="0">
                <a:solidFill>
                  <a:srgbClr val="FEC4FA"/>
                </a:solidFill>
              </a:rPr>
              <a:t>Vaccinating Kids is too Dangerous”:</a:t>
            </a:r>
            <a:r>
              <a:rPr lang="en-US" altLang="en-US" sz="2400" b="1" i="1" dirty="0">
                <a:solidFill>
                  <a:srgbClr val="FEC4FA"/>
                </a:solidFill>
              </a:rPr>
              <a:t> </a:t>
            </a:r>
            <a:r>
              <a:rPr lang="en-US" altLang="en-US" sz="2400" b="1" dirty="0">
                <a:solidFill>
                  <a:srgbClr val="FEC4FA"/>
                </a:solidFill>
              </a:rPr>
              <a:t>Agree? ___; Don’t know? ___; Disagree? ___</a:t>
            </a:r>
          </a:p>
          <a:p>
            <a:pPr marL="514350" lvl="3" indent="-514350" eaLnBrk="1" hangingPunct="1">
              <a:spcBef>
                <a:spcPct val="50000"/>
              </a:spcBef>
              <a:buAutoNum type="arabicPeriod"/>
            </a:pPr>
            <a:r>
              <a:rPr lang="en-US" altLang="en-US" sz="2400" b="1" i="1" u="sng" dirty="0">
                <a:solidFill>
                  <a:schemeClr val="bg1"/>
                </a:solidFill>
              </a:rPr>
              <a:t>“Man-made Global Climate Change is too Dangerous”</a:t>
            </a:r>
            <a:r>
              <a:rPr lang="en-US" altLang="en-US" sz="2400" b="1" i="1" dirty="0">
                <a:solidFill>
                  <a:schemeClr val="bg1"/>
                </a:solidFill>
              </a:rPr>
              <a:t>: </a:t>
            </a:r>
            <a:r>
              <a:rPr lang="en-US" altLang="en-US" sz="2400" b="1" dirty="0">
                <a:solidFill>
                  <a:schemeClr val="bg1"/>
                </a:solidFill>
              </a:rPr>
              <a:t>Agree? __; Don’t know ?___; Disagree? ___</a:t>
            </a:r>
          </a:p>
          <a:p>
            <a:pPr marL="514350" lvl="3" indent="-514350">
              <a:spcBef>
                <a:spcPct val="50000"/>
              </a:spcBef>
              <a:buAutoNum type="arabicPeriod"/>
            </a:pPr>
            <a:r>
              <a:rPr lang="en-US" altLang="en-US" sz="2400" b="1" u="sng" dirty="0">
                <a:solidFill>
                  <a:srgbClr val="00FF00"/>
                </a:solidFill>
              </a:rPr>
              <a:t>QUESTION A</a:t>
            </a:r>
            <a:r>
              <a:rPr lang="en-US" altLang="en-US" sz="2400" b="1" i="1" u="sng" dirty="0">
                <a:solidFill>
                  <a:srgbClr val="00FF00"/>
                </a:solidFill>
              </a:rPr>
              <a:t>: </a:t>
            </a:r>
            <a:r>
              <a:rPr lang="en-US" altLang="en-US" sz="2400" b="1" i="1" dirty="0">
                <a:solidFill>
                  <a:srgbClr val="00FF00"/>
                </a:solidFill>
              </a:rPr>
              <a:t>IF YOU THINK OTHERS’ ANSWERS SHOW BIAS, DO YOU THINK YOURS COULD TOO?</a:t>
            </a:r>
          </a:p>
          <a:p>
            <a:pPr marL="514350" lvl="3" indent="-514350">
              <a:spcBef>
                <a:spcPct val="50000"/>
              </a:spcBef>
              <a:buAutoNum type="arabicPeriod"/>
            </a:pPr>
            <a:r>
              <a:rPr lang="en-US" altLang="en-US" sz="2400" b="1" i="1" u="sng" dirty="0">
                <a:solidFill>
                  <a:srgbClr val="00FFFF"/>
                </a:solidFill>
              </a:rPr>
              <a:t>QUESTION B</a:t>
            </a:r>
            <a:r>
              <a:rPr lang="en-US" altLang="en-US" sz="2400" b="1" i="1" dirty="0">
                <a:solidFill>
                  <a:srgbClr val="00FFFF"/>
                </a:solidFill>
              </a:rPr>
              <a:t>: SOURCES OF  YOUR INFO? MANY &amp; DIVERSE? ________; FEW &amp; UNIFORM? _______ </a:t>
            </a:r>
          </a:p>
        </p:txBody>
      </p:sp>
      <p:sp>
        <p:nvSpPr>
          <p:cNvPr id="32771" name="Rectangle 8"/>
          <p:cNvSpPr>
            <a:spLocks noGrp="1" noChangeArrowheads="1"/>
          </p:cNvSpPr>
          <p:nvPr>
            <p:ph type="title"/>
          </p:nvPr>
        </p:nvSpPr>
        <p:spPr bwMode="auto">
          <a:xfrm>
            <a:off x="384176" y="170607"/>
            <a:ext cx="8229600" cy="1490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altLang="en-US" sz="2800" b="1" u="sng" dirty="0">
                <a:solidFill>
                  <a:srgbClr val="FFFF00"/>
                </a:solidFill>
              </a:rPr>
              <a:t>EXERCISE:</a:t>
            </a:r>
            <a:r>
              <a:rPr lang="en-US" altLang="en-US" sz="2800" b="1" dirty="0">
                <a:solidFill>
                  <a:srgbClr val="FFFF00"/>
                </a:solidFill>
              </a:rPr>
              <a:t> SENSING OUR OWN  COGNITIVE BIASES BY DISCERNING THEM IN OTHERS --</a:t>
            </a:r>
            <a:endParaRPr lang="en-US" altLang="en-US" sz="2800" b="1" i="1" dirty="0">
              <a:solidFill>
                <a:srgbClr val="FFFF00"/>
              </a:solidFill>
            </a:endParaRPr>
          </a:p>
        </p:txBody>
      </p:sp>
    </p:spTree>
    <p:extLst>
      <p:ext uri="{BB962C8B-B14F-4D97-AF65-F5344CB8AC3E}">
        <p14:creationId xmlns:p14="http://schemas.microsoft.com/office/powerpoint/2010/main" val="35691876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circle(out)">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circle(out)">
                                      <p:cBhvr>
                                        <p:cTn id="12" dur="2000"/>
                                        <p:tgtEl>
                                          <p:spTgt spid="327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circle(out)">
                                      <p:cBhvr>
                                        <p:cTn id="17" dur="2000"/>
                                        <p:tgtEl>
                                          <p:spTgt spid="327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circle(out)">
                                      <p:cBhvr>
                                        <p:cTn id="22" dur="2000"/>
                                        <p:tgtEl>
                                          <p:spTgt spid="327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circle(out)">
                                      <p:cBhvr>
                                        <p:cTn id="27" dur="20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772400" cy="1143000"/>
          </a:xfrm>
        </p:spPr>
        <p:txBody>
          <a:bodyPr/>
          <a:lstStyle/>
          <a:p>
            <a:pPr algn="l"/>
            <a:r>
              <a:rPr lang="en-US" sz="3200" b="1" i="1" u="sng" cap="small" dirty="0">
                <a:solidFill>
                  <a:srgbClr val="FFFF00"/>
                </a:solidFill>
                <a:effectLst>
                  <a:outerShdw blurRad="38100" dist="38100" dir="2700000" algn="tl">
                    <a:srgbClr val="000000">
                      <a:alpha val="43137"/>
                    </a:srgbClr>
                  </a:outerShdw>
                </a:effectLst>
              </a:rPr>
              <a:t>BACK TO SCIENCE</a:t>
            </a:r>
            <a:r>
              <a:rPr lang="en-US" sz="3600" b="1" cap="small" dirty="0">
                <a:solidFill>
                  <a:srgbClr val="FFFF00"/>
                </a:solidFill>
                <a:effectLst>
                  <a:outerShdw blurRad="38100" dist="38100" dir="2700000" algn="tl">
                    <a:srgbClr val="000000">
                      <a:alpha val="43137"/>
                    </a:srgbClr>
                  </a:outerShdw>
                </a:effectLst>
              </a:rPr>
              <a:t>:   </a:t>
            </a:r>
            <a:br>
              <a:rPr lang="en-US" sz="3600" b="1" cap="small" dirty="0">
                <a:solidFill>
                  <a:srgbClr val="FFFF00"/>
                </a:solidFill>
                <a:effectLst>
                  <a:outerShdw blurRad="38100" dist="38100" dir="2700000" algn="tl">
                    <a:srgbClr val="000000">
                      <a:alpha val="43137"/>
                    </a:srgbClr>
                  </a:outerShdw>
                </a:effectLst>
              </a:rPr>
            </a:br>
            <a:r>
              <a:rPr lang="en-US" sz="3600" b="1" cap="small" dirty="0">
                <a:solidFill>
                  <a:srgbClr val="FFFF00"/>
                </a:solidFill>
                <a:effectLst>
                  <a:outerShdw blurRad="38100" dist="38100" dir="2700000" algn="tl">
                    <a:srgbClr val="000000">
                      <a:alpha val="43137"/>
                    </a:srgbClr>
                  </a:outerShdw>
                </a:effectLst>
              </a:rPr>
              <a:t>WHY IS ALL THIS IMPORTANT?</a:t>
            </a:r>
            <a:endParaRPr lang="en-US" b="1" cap="small"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1050274" y="1828800"/>
            <a:ext cx="7315200" cy="4524315"/>
          </a:xfrm>
          <a:prstGeom prst="rect">
            <a:avLst/>
          </a:prstGeom>
        </p:spPr>
        <p:txBody>
          <a:bodyPr wrap="square">
            <a:spAutoFit/>
          </a:bodyPr>
          <a:lstStyle/>
          <a:p>
            <a:pPr eaLnBrk="0" fontAlgn="base" hangingPunct="0">
              <a:spcBef>
                <a:spcPct val="0"/>
              </a:spcBef>
              <a:spcAft>
                <a:spcPct val="0"/>
              </a:spcAft>
            </a:pPr>
            <a:r>
              <a:rPr lang="en-US" sz="2400" b="1" i="1" dirty="0">
                <a:solidFill>
                  <a:srgbClr val="FFC000"/>
                </a:solidFill>
                <a:effectLst>
                  <a:outerShdw blurRad="38100" dist="38100" dir="2700000" algn="tl">
                    <a:srgbClr val="000000">
                      <a:alpha val="43137"/>
                    </a:srgbClr>
                  </a:outerShdw>
                </a:effectLst>
                <a:latin typeface="Arial Narrow" panose="020B0606020202030204" pitchFamily="34" charset="0"/>
              </a:rPr>
              <a:t>Most Scientists recognize the existence and operation of Cognitive Biases much more in other Scientists than in themselves. Private-sector Scientists have ways to cope.</a:t>
            </a:r>
          </a:p>
          <a:p>
            <a:pPr eaLnBrk="0" fontAlgn="base" hangingPunct="0">
              <a:spcBef>
                <a:spcPct val="0"/>
              </a:spcBef>
              <a:spcAft>
                <a:spcPct val="0"/>
              </a:spcAft>
            </a:pPr>
            <a:endParaRPr lang="en-US" sz="2400" b="1" i="1" dirty="0">
              <a:solidFill>
                <a:srgbClr val="99FF33"/>
              </a:solidFill>
              <a:effectLst>
                <a:outerShdw blurRad="38100" dist="38100" dir="2700000" algn="tl">
                  <a:srgbClr val="000000">
                    <a:alpha val="43137"/>
                  </a:srgbClr>
                </a:outerShdw>
              </a:effectLst>
              <a:latin typeface="Arial Narrow" panose="020B0606020202030204" pitchFamily="34" charset="0"/>
            </a:endParaRPr>
          </a:p>
          <a:p>
            <a:pPr eaLnBrk="0" fontAlgn="base" hangingPunct="0">
              <a:spcBef>
                <a:spcPct val="0"/>
              </a:spcBef>
              <a:spcAft>
                <a:spcPct val="0"/>
              </a:spcAft>
            </a:pPr>
            <a:r>
              <a:rPr lang="en-US" sz="2400" b="1" i="1" dirty="0">
                <a:solidFill>
                  <a:srgbClr val="99FF33"/>
                </a:solidFill>
                <a:effectLst>
                  <a:outerShdw blurRad="38100" dist="38100" dir="2700000" algn="tl">
                    <a:srgbClr val="000000">
                      <a:alpha val="43137"/>
                    </a:srgbClr>
                  </a:outerShdw>
                </a:effectLst>
                <a:latin typeface="Arial Narrow" panose="020B0606020202030204" pitchFamily="34" charset="0"/>
              </a:rPr>
              <a:t>Many Public-sector Scientists recognize the existence of  Cognitive Bias in scientific work theoretically, but very few practice active measures to control it in their own work.</a:t>
            </a:r>
          </a:p>
          <a:p>
            <a:pPr eaLnBrk="0" fontAlgn="base" hangingPunct="0">
              <a:spcBef>
                <a:spcPct val="0"/>
              </a:spcBef>
              <a:spcAft>
                <a:spcPct val="0"/>
              </a:spcAft>
            </a:pPr>
            <a:endParaRPr lang="en-US" sz="2400" b="1" i="1" dirty="0">
              <a:solidFill>
                <a:srgbClr val="99FF33"/>
              </a:solidFill>
              <a:effectLst>
                <a:outerShdw blurRad="38100" dist="38100" dir="2700000" algn="tl">
                  <a:srgbClr val="000000">
                    <a:alpha val="43137"/>
                  </a:srgbClr>
                </a:outerShdw>
              </a:effectLst>
              <a:latin typeface="Arial Narrow" panose="020B0606020202030204" pitchFamily="34" charset="0"/>
            </a:endParaRPr>
          </a:p>
          <a:p>
            <a:pPr eaLnBrk="0" fontAlgn="base" hangingPunct="0">
              <a:spcBef>
                <a:spcPct val="0"/>
              </a:spcBef>
              <a:spcAft>
                <a:spcPct val="0"/>
              </a:spcAft>
            </a:pPr>
            <a:r>
              <a:rPr lang="en-US" sz="2400" b="1" i="1" dirty="0">
                <a:solidFill>
                  <a:srgbClr val="FFFFFF"/>
                </a:solidFill>
                <a:effectLst>
                  <a:outerShdw blurRad="38100" dist="38100" dir="2700000" algn="tl">
                    <a:srgbClr val="000000">
                      <a:alpha val="43137"/>
                    </a:srgbClr>
                  </a:outerShdw>
                </a:effectLst>
                <a:latin typeface="Arial Narrow" panose="020B0606020202030204" pitchFamily="34" charset="0"/>
              </a:rPr>
              <a:t>Is this because there is little or no penalty  (or timely reputational consequence) for erroneous conclusions? </a:t>
            </a:r>
          </a:p>
          <a:p>
            <a:pPr eaLnBrk="0" fontAlgn="base" hangingPunct="0">
              <a:spcBef>
                <a:spcPct val="0"/>
              </a:spcBef>
              <a:spcAft>
                <a:spcPct val="0"/>
              </a:spcAft>
            </a:pPr>
            <a:r>
              <a:rPr lang="en-US" sz="2400" b="1" i="1" dirty="0">
                <a:solidFill>
                  <a:srgbClr val="FFFFFF"/>
                </a:solidFill>
                <a:effectLst>
                  <a:outerShdw blurRad="38100" dist="38100" dir="2700000" algn="tl">
                    <a:srgbClr val="000000">
                      <a:alpha val="43137"/>
                    </a:srgbClr>
                  </a:outerShdw>
                </a:effectLst>
                <a:latin typeface="Arial Narrow" panose="020B0606020202030204" pitchFamily="34" charset="0"/>
              </a:rPr>
              <a:t>Is this an Accountability issue?</a:t>
            </a:r>
          </a:p>
          <a:p>
            <a:pPr eaLnBrk="0" fontAlgn="base" hangingPunct="0">
              <a:spcBef>
                <a:spcPct val="0"/>
              </a:spcBef>
              <a:spcAft>
                <a:spcPct val="0"/>
              </a:spcAft>
            </a:pPr>
            <a:endParaRPr lang="en-US" sz="2400" b="1" i="1" dirty="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06393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367104"/>
            <a:ext cx="8674100" cy="646331"/>
          </a:xfrm>
          <a:prstGeom prst="rect">
            <a:avLst/>
          </a:prstGeom>
          <a:noFill/>
        </p:spPr>
        <p:txBody>
          <a:bodyPr wrap="square" rtlCol="0">
            <a:spAutoFit/>
          </a:bodyPr>
          <a:lstStyle/>
          <a:p>
            <a:pPr eaLnBrk="0" fontAlgn="base" hangingPunct="0">
              <a:spcBef>
                <a:spcPct val="0"/>
              </a:spcBef>
              <a:spcAft>
                <a:spcPct val="0"/>
              </a:spcAft>
            </a:pPr>
            <a:r>
              <a:rPr lang="en-US" sz="3600" b="1" dirty="0">
                <a:solidFill>
                  <a:srgbClr val="FFFF00"/>
                </a:solidFill>
                <a:effectLst>
                  <a:outerShdw blurRad="38100" dist="38100" dir="2700000" algn="tl">
                    <a:srgbClr val="000000">
                      <a:alpha val="43137"/>
                    </a:srgbClr>
                  </a:outerShdw>
                </a:effectLst>
                <a:latin typeface="Verdana" pitchFamily="34" charset="0"/>
              </a:rPr>
              <a:t>FEYNMAN ON COGNITIVE  BIAS</a:t>
            </a:r>
            <a:r>
              <a:rPr lang="en-US" sz="2800" b="1"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4223292" y="1567696"/>
            <a:ext cx="4459224" cy="1785104"/>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 </a:t>
            </a:r>
            <a:r>
              <a:rPr lang="en-US" sz="2200" b="1" i="1" dirty="0">
                <a:solidFill>
                  <a:srgbClr val="FFFFFF"/>
                </a:solidFill>
                <a:effectLst>
                  <a:outerShdw blurRad="38100" dist="38100" dir="2700000" algn="tl">
                    <a:srgbClr val="000000">
                      <a:alpha val="43137"/>
                    </a:srgbClr>
                  </a:outerShdw>
                </a:effectLst>
                <a:latin typeface="Verdana" pitchFamily="34" charset="0"/>
              </a:rPr>
              <a:t>The first principle is that you must not fool yourself – and you are the easiest person to fool”.</a:t>
            </a:r>
            <a:r>
              <a:rPr lang="en-US" sz="2200" b="1" i="1" dirty="0">
                <a:solidFill>
                  <a:srgbClr val="2D2D8A">
                    <a:lumMod val="20000"/>
                    <a:lumOff val="80000"/>
                  </a:srgbClr>
                </a:solidFill>
                <a:effectLst>
                  <a:outerShdw blurRad="38100" dist="38100" dir="2700000" algn="tl">
                    <a:srgbClr val="000000">
                      <a:alpha val="43137"/>
                    </a:srgbClr>
                  </a:outerShdw>
                </a:effectLst>
                <a:latin typeface="Verdana"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58678"/>
            <a:ext cx="4070892" cy="2286000"/>
          </a:xfrm>
          <a:prstGeom prst="rect">
            <a:avLst/>
          </a:prstGeom>
          <a:ln w="38100">
            <a:solidFill>
              <a:schemeClr val="tx1"/>
            </a:solidFill>
          </a:ln>
        </p:spPr>
      </p:pic>
      <p:sp>
        <p:nvSpPr>
          <p:cNvPr id="6" name="TextBox 5"/>
          <p:cNvSpPr txBox="1"/>
          <p:nvPr/>
        </p:nvSpPr>
        <p:spPr>
          <a:xfrm>
            <a:off x="381000" y="3886200"/>
            <a:ext cx="8559800" cy="1785104"/>
          </a:xfrm>
          <a:prstGeom prst="rect">
            <a:avLst/>
          </a:prstGeom>
          <a:noFill/>
        </p:spPr>
        <p:txBody>
          <a:bodyPr wrap="square" rtlCol="0">
            <a:spAutoFit/>
          </a:bodyPr>
          <a:lstStyle/>
          <a:p>
            <a:pPr marL="285750" lvl="0" indent="-285750" eaLnBrk="0" fontAlgn="base" hangingPunct="0">
              <a:spcBef>
                <a:spcPts val="600"/>
              </a:spcBef>
              <a:spcAft>
                <a:spcPct val="0"/>
              </a:spcAft>
              <a:buFont typeface="Arial" pitchFamily="34" charset="0"/>
              <a:buChar char="•"/>
            </a:pPr>
            <a:r>
              <a:rPr lang="en-US" sz="2200" b="1" u="sng" dirty="0">
                <a:solidFill>
                  <a:srgbClr val="28D5F8"/>
                </a:solidFill>
                <a:effectLst>
                  <a:outerShdw blurRad="38100" dist="38100" dir="2700000" algn="tl">
                    <a:srgbClr val="000000">
                      <a:alpha val="43137"/>
                    </a:srgbClr>
                  </a:outerShdw>
                </a:effectLst>
                <a:latin typeface="Verdana" pitchFamily="34" charset="0"/>
              </a:rPr>
              <a:t>Dedicated practice of the Scientific Method is Key</a:t>
            </a:r>
            <a:r>
              <a:rPr lang="en-US" sz="2200" b="1" dirty="0">
                <a:solidFill>
                  <a:srgbClr val="28D5F8"/>
                </a:solidFill>
                <a:effectLst>
                  <a:outerShdw blurRad="38100" dist="38100" dir="2700000" algn="tl">
                    <a:srgbClr val="000000">
                      <a:alpha val="43137"/>
                    </a:srgbClr>
                  </a:outerShdw>
                </a:effectLst>
                <a:latin typeface="Verdana" pitchFamily="34" charset="0"/>
              </a:rPr>
              <a:t>: </a:t>
            </a:r>
            <a:r>
              <a:rPr lang="en-US" sz="2200" b="1" i="1" dirty="0">
                <a:solidFill>
                  <a:srgbClr val="28D5F8"/>
                </a:solidFill>
                <a:effectLst>
                  <a:outerShdw blurRad="38100" dist="38100" dir="2700000" algn="tl">
                    <a:srgbClr val="000000">
                      <a:alpha val="43137"/>
                    </a:srgbClr>
                  </a:outerShdw>
                </a:effectLst>
                <a:latin typeface="Verdana" pitchFamily="34" charset="0"/>
              </a:rPr>
              <a:t>“. . . a kind of scientific integrity, a principle of scientific thought that corresponds to a kind of utter honesty --  a kind of leaning over backwards.” </a:t>
            </a:r>
          </a:p>
        </p:txBody>
      </p:sp>
      <p:sp>
        <p:nvSpPr>
          <p:cNvPr id="7" name="TextBox 6"/>
          <p:cNvSpPr txBox="1"/>
          <p:nvPr/>
        </p:nvSpPr>
        <p:spPr>
          <a:xfrm>
            <a:off x="762000" y="6013847"/>
            <a:ext cx="8305800" cy="615553"/>
          </a:xfrm>
          <a:prstGeom prst="rect">
            <a:avLst/>
          </a:prstGeom>
          <a:noFill/>
        </p:spPr>
        <p:txBody>
          <a:bodyPr wrap="square" rtlCol="0">
            <a:spAutoFit/>
          </a:bodyPr>
          <a:lstStyle/>
          <a:p>
            <a:pPr lvl="0" eaLnBrk="0" fontAlgn="base" hangingPunct="0">
              <a:spcBef>
                <a:spcPts val="600"/>
              </a:spcBef>
              <a:spcAft>
                <a:spcPct val="0"/>
              </a:spcAft>
            </a:pPr>
            <a:r>
              <a:rPr lang="en-US" sz="1600" b="1" i="1" dirty="0">
                <a:solidFill>
                  <a:srgbClr val="FFFF00"/>
                </a:solidFill>
                <a:effectLst>
                  <a:outerShdw blurRad="38100" dist="38100" dir="2700000" algn="tl">
                    <a:srgbClr val="000000">
                      <a:alpha val="43137"/>
                    </a:srgbClr>
                  </a:outerShdw>
                </a:effectLst>
                <a:latin typeface="Verdana" pitchFamily="34" charset="0"/>
              </a:rPr>
              <a:t>-- RICHARD FEYNMAN (1918-1988)  NOBEL LAUREATE (1965).</a:t>
            </a:r>
            <a:endParaRPr lang="en-US" sz="1600"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189031026"/>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207" y="493693"/>
            <a:ext cx="8819733" cy="954107"/>
          </a:xfrm>
          <a:prstGeom prst="rect">
            <a:avLst/>
          </a:prstGeom>
          <a:noFill/>
        </p:spPr>
        <p:txBody>
          <a:bodyPr wrap="square" rtlCol="0">
            <a:spAutoFit/>
          </a:bodyPr>
          <a:lstStyle/>
          <a:p>
            <a:pPr eaLnBrk="0" fontAlgn="base" hangingPunct="0">
              <a:spcBef>
                <a:spcPct val="0"/>
              </a:spcBef>
              <a:spcAft>
                <a:spcPct val="0"/>
              </a:spcAft>
              <a:tabLst>
                <a:tab pos="228600" algn="l"/>
              </a:tabLst>
            </a:pPr>
            <a:r>
              <a:rPr lang="en-US" sz="2800" b="1" u="sng" dirty="0">
                <a:solidFill>
                  <a:srgbClr val="FFFF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AMERICAN FOLK HUMOR</a:t>
            </a:r>
            <a:r>
              <a:rPr lang="en-US" sz="2800" b="1" dirty="0">
                <a:solidFill>
                  <a:srgbClr val="FFFF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a:t>
            </a:r>
            <a:r>
              <a:rPr lang="en-US" sz="2800" b="1" i="1" dirty="0">
                <a:solidFill>
                  <a:srgbClr val="FFFF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Everybody talks about the weather, but nobody does anything about it. (MARK TWAIN	)</a:t>
            </a:r>
            <a:endParaRPr lang="en-US" sz="2800" b="1" dirty="0">
              <a:solidFill>
                <a:srgbClr val="FFFF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endParaRPr>
          </a:p>
        </p:txBody>
      </p:sp>
      <p:sp>
        <p:nvSpPr>
          <p:cNvPr id="3" name="TextBox 2"/>
          <p:cNvSpPr txBox="1"/>
          <p:nvPr/>
        </p:nvSpPr>
        <p:spPr>
          <a:xfrm>
            <a:off x="182207" y="1618748"/>
            <a:ext cx="8630323" cy="954107"/>
          </a:xfrm>
          <a:prstGeom prst="rect">
            <a:avLst/>
          </a:prstGeom>
          <a:noFill/>
        </p:spPr>
        <p:txBody>
          <a:bodyPr wrap="square" rtlCol="0">
            <a:spAutoFit/>
          </a:bodyPr>
          <a:lstStyle/>
          <a:p>
            <a:pPr eaLnBrk="0" fontAlgn="base" hangingPunct="0">
              <a:spcBef>
                <a:spcPct val="0"/>
              </a:spcBef>
              <a:spcAft>
                <a:spcPct val="0"/>
              </a:spcAft>
            </a:pPr>
            <a:r>
              <a:rPr lang="en-US" sz="2800" b="1" i="1" u="sng" dirty="0">
                <a:solidFill>
                  <a:srgbClr val="FFFF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WESTERN SCIENCE VERSION</a:t>
            </a:r>
            <a:r>
              <a:rPr lang="en-US" sz="2800" b="1" i="1" dirty="0">
                <a:solidFill>
                  <a:srgbClr val="FFFF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“Everybody talks about cognitive bias, but nobody does anything about it.”</a:t>
            </a:r>
          </a:p>
        </p:txBody>
      </p:sp>
      <p:sp>
        <p:nvSpPr>
          <p:cNvPr id="5" name="TextBox 4"/>
          <p:cNvSpPr txBox="1"/>
          <p:nvPr/>
        </p:nvSpPr>
        <p:spPr>
          <a:xfrm>
            <a:off x="533400" y="5080337"/>
            <a:ext cx="8077200" cy="1015663"/>
          </a:xfrm>
          <a:prstGeom prst="rect">
            <a:avLst/>
          </a:prstGeom>
          <a:solidFill>
            <a:schemeClr val="bg1"/>
          </a:solidFill>
          <a:ln w="57150">
            <a:solidFill>
              <a:srgbClr val="3366FF"/>
            </a:solidFill>
          </a:ln>
        </p:spPr>
        <p:txBody>
          <a:bodyPr wrap="square" rtlCol="0">
            <a:spAutoFit/>
          </a:bodyPr>
          <a:lstStyle/>
          <a:p>
            <a:pPr eaLnBrk="0" fontAlgn="base" hangingPunct="0">
              <a:spcBef>
                <a:spcPct val="0"/>
              </a:spcBef>
              <a:spcAft>
                <a:spcPct val="0"/>
              </a:spcAft>
            </a:pPr>
            <a:r>
              <a:rPr lang="en-US" sz="3000" b="1" u="sng" dirty="0">
                <a:solidFill>
                  <a:srgbClr val="3366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PROBLEM</a:t>
            </a:r>
            <a:r>
              <a:rPr lang="en-US" sz="3000" b="1" dirty="0">
                <a:solidFill>
                  <a:srgbClr val="3366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 How to transfer the </a:t>
            </a:r>
            <a:r>
              <a:rPr lang="en-US" sz="3000" b="1" dirty="0" err="1">
                <a:solidFill>
                  <a:srgbClr val="3366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E&amp;P</a:t>
            </a:r>
            <a:r>
              <a:rPr lang="en-US" sz="3000" b="1" dirty="0">
                <a:solidFill>
                  <a:srgbClr val="3366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experience in coping with Cognitive  Bias to WESTERN SCIENCE ?</a:t>
            </a:r>
            <a:endParaRPr lang="en-US" sz="3000" b="1" u="sng" dirty="0">
              <a:solidFill>
                <a:srgbClr val="3366FF"/>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endParaRPr>
          </a:p>
        </p:txBody>
      </p:sp>
      <p:sp>
        <p:nvSpPr>
          <p:cNvPr id="6" name="Rectangle 5"/>
          <p:cNvSpPr/>
          <p:nvPr/>
        </p:nvSpPr>
        <p:spPr>
          <a:xfrm>
            <a:off x="274320" y="3282462"/>
            <a:ext cx="853821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0" fontAlgn="base" hangingPunct="0">
              <a:spcBef>
                <a:spcPct val="0"/>
              </a:spcBef>
              <a:spcAft>
                <a:spcPct val="0"/>
              </a:spcAft>
            </a:pPr>
            <a:r>
              <a:rPr lang="en-US" sz="3600" b="1" dirty="0">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 . BUT  MANY </a:t>
            </a:r>
            <a:r>
              <a:rPr lang="en-US" sz="3600" b="1" dirty="0" err="1">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E&amp;P</a:t>
            </a:r>
            <a:r>
              <a:rPr lang="en-US" sz="3600" b="1" dirty="0">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GEOSCIENTISTS  &amp; ENGINEERS DO SO, </a:t>
            </a:r>
            <a:r>
              <a:rPr lang="en-US" sz="3600" b="1" i="1" u="sng" dirty="0">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ROUTINELY</a:t>
            </a:r>
            <a:r>
              <a:rPr lang="en-US" sz="3600" b="1" i="1" dirty="0">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 </a:t>
            </a:r>
            <a:r>
              <a:rPr lang="en-US" sz="3600" b="1" dirty="0">
                <a:solidFill>
                  <a:srgbClr val="FF0000"/>
                </a:solidFill>
                <a:effectLst>
                  <a:outerShdw blurRad="38100" dist="38100" dir="2700000" algn="tl">
                    <a:srgbClr val="000000">
                      <a:alpha val="43137"/>
                    </a:srgbClr>
                  </a:outerShdw>
                </a:effectLst>
                <a:latin typeface="Arial Narrow Bold" panose="020B0706020202030204" pitchFamily="34" charset="0"/>
                <a:cs typeface="Times New Roman" panose="02020603050405020304" pitchFamily="18" charset="0"/>
              </a:rPr>
              <a:t>!</a:t>
            </a:r>
          </a:p>
        </p:txBody>
      </p:sp>
    </p:spTree>
    <p:extLst>
      <p:ext uri="{BB962C8B-B14F-4D97-AF65-F5344CB8AC3E}">
        <p14:creationId xmlns:p14="http://schemas.microsoft.com/office/powerpoint/2010/main" val="401885530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500"/>
                                        <p:tgtEl>
                                          <p:spTgt spid="5">
                                            <p:bg/>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allAtOnce"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8816" y="1607403"/>
            <a:ext cx="7403691" cy="830997"/>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00"/>
                </a:solidFill>
                <a:effectLst>
                  <a:outerShdw blurRad="38100" dist="38100" dir="2700000" algn="tl">
                    <a:srgbClr val="000000">
                      <a:alpha val="43137"/>
                    </a:srgbClr>
                  </a:outerShdw>
                </a:effectLst>
              </a:rPr>
              <a:t>“Who wants to hear actors talk?” </a:t>
            </a:r>
            <a:r>
              <a:rPr lang="en-US" sz="2400" b="1" dirty="0">
                <a:solidFill>
                  <a:srgbClr val="FFFFFF"/>
                </a:solidFill>
                <a:effectLst>
                  <a:outerShdw blurRad="38100" dist="38100" dir="2700000" algn="tl">
                    <a:srgbClr val="000000">
                      <a:alpha val="43137"/>
                    </a:srgbClr>
                  </a:outerShdw>
                </a:effectLst>
              </a:rPr>
              <a:t>H.M. Warner, Warner Brothers (1927).</a:t>
            </a:r>
          </a:p>
        </p:txBody>
      </p:sp>
      <p:sp>
        <p:nvSpPr>
          <p:cNvPr id="7" name="TextBox 6"/>
          <p:cNvSpPr txBox="1"/>
          <p:nvPr/>
        </p:nvSpPr>
        <p:spPr>
          <a:xfrm>
            <a:off x="948816" y="2796570"/>
            <a:ext cx="7403691" cy="1569660"/>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00"/>
                </a:solidFill>
                <a:effectLst>
                  <a:outerShdw blurRad="38100" dist="38100" dir="2700000" algn="tl">
                    <a:srgbClr val="000000">
                      <a:alpha val="43137"/>
                    </a:srgbClr>
                  </a:outerShdw>
                </a:effectLst>
              </a:rPr>
              <a:t>“Television won’t last because people will soon get tired of staring at a plywood box every night.”  </a:t>
            </a:r>
            <a:r>
              <a:rPr lang="en-US" sz="2400" b="1" dirty="0">
                <a:solidFill>
                  <a:srgbClr val="FFFFFF"/>
                </a:solidFill>
                <a:effectLst>
                  <a:outerShdw blurRad="38100" dist="38100" dir="2700000" algn="tl">
                    <a:srgbClr val="000000">
                      <a:alpha val="43137"/>
                    </a:srgbClr>
                  </a:outerShdw>
                </a:effectLst>
              </a:rPr>
              <a:t>Darryl Zanuck, movie producer, 20</a:t>
            </a:r>
            <a:r>
              <a:rPr lang="en-US" sz="2400" b="1" baseline="30000" dirty="0">
                <a:solidFill>
                  <a:srgbClr val="FFFFFF"/>
                </a:solidFill>
                <a:effectLst>
                  <a:outerShdw blurRad="38100" dist="38100" dir="2700000" algn="tl">
                    <a:srgbClr val="000000">
                      <a:alpha val="43137"/>
                    </a:srgbClr>
                  </a:outerShdw>
                </a:effectLst>
              </a:rPr>
              <a:t>th</a:t>
            </a:r>
            <a:r>
              <a:rPr lang="en-US" sz="2400" b="1" dirty="0">
                <a:solidFill>
                  <a:srgbClr val="FFFFFF"/>
                </a:solidFill>
                <a:effectLst>
                  <a:outerShdw blurRad="38100" dist="38100" dir="2700000" algn="tl">
                    <a:srgbClr val="000000">
                      <a:alpha val="43137"/>
                    </a:srgbClr>
                  </a:outerShdw>
                </a:effectLst>
              </a:rPr>
              <a:t> Century Fox (1946).</a:t>
            </a:r>
          </a:p>
        </p:txBody>
      </p:sp>
      <p:sp>
        <p:nvSpPr>
          <p:cNvPr id="5" name="TextBox 4"/>
          <p:cNvSpPr txBox="1"/>
          <p:nvPr/>
        </p:nvSpPr>
        <p:spPr>
          <a:xfrm>
            <a:off x="948816" y="4724400"/>
            <a:ext cx="7403691" cy="1200329"/>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00"/>
                </a:solidFill>
                <a:effectLst>
                  <a:outerShdw blurRad="38100" dist="38100" dir="2700000" algn="tl">
                    <a:srgbClr val="000000">
                      <a:alpha val="43137"/>
                    </a:srgbClr>
                  </a:outerShdw>
                </a:effectLst>
              </a:rPr>
              <a:t>“Fooling around with Alternating Current is just a waste of time.  Nobody will use it, ever.” </a:t>
            </a:r>
            <a:r>
              <a:rPr lang="en-US" sz="2400" b="1" dirty="0">
                <a:solidFill>
                  <a:srgbClr val="FFFFFF"/>
                </a:solidFill>
                <a:effectLst>
                  <a:outerShdw blurRad="38100" dist="38100" dir="2700000" algn="tl">
                    <a:srgbClr val="000000">
                      <a:alpha val="43137"/>
                    </a:srgbClr>
                  </a:outerShdw>
                </a:effectLst>
              </a:rPr>
              <a:t>Thomas Edison, Inventor and Entrepreneur (1889).</a:t>
            </a:r>
          </a:p>
        </p:txBody>
      </p:sp>
      <p:sp>
        <p:nvSpPr>
          <p:cNvPr id="2" name="TextBox 1"/>
          <p:cNvSpPr txBox="1"/>
          <p:nvPr/>
        </p:nvSpPr>
        <p:spPr>
          <a:xfrm>
            <a:off x="381000" y="543580"/>
            <a:ext cx="8458200" cy="584775"/>
          </a:xfrm>
          <a:prstGeom prst="rect">
            <a:avLst/>
          </a:prstGeom>
          <a:noFill/>
        </p:spPr>
        <p:txBody>
          <a:bodyPr wrap="square" rtlCol="0">
            <a:spAutoFit/>
          </a:bodyPr>
          <a:lstStyle/>
          <a:p>
            <a:r>
              <a:rPr lang="en-US" sz="3200" b="1" dirty="0">
                <a:solidFill>
                  <a:srgbClr val="FFC000"/>
                </a:solidFill>
                <a:effectLst>
                  <a:outerShdw blurRad="38100" dist="38100" dir="2700000" algn="tl">
                    <a:srgbClr val="000000">
                      <a:alpha val="43137"/>
                    </a:srgbClr>
                  </a:outerShdw>
                </a:effectLst>
              </a:rPr>
              <a:t>MOTIVATIONAL BIAS – REAL LIFE EXAMPLES</a:t>
            </a:r>
          </a:p>
        </p:txBody>
      </p:sp>
    </p:spTree>
    <p:extLst>
      <p:ext uri="{BB962C8B-B14F-4D97-AF65-F5344CB8AC3E}">
        <p14:creationId xmlns:p14="http://schemas.microsoft.com/office/powerpoint/2010/main" val="989139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b="1" dirty="0">
                <a:solidFill>
                  <a:schemeClr val="bg1"/>
                </a:solidFill>
                <a:effectLst>
                  <a:outerShdw blurRad="38100" dist="38100" dir="2700000" algn="tl">
                    <a:srgbClr val="000000">
                      <a:alpha val="43137"/>
                    </a:srgbClr>
                  </a:outerShdw>
                </a:effectLst>
              </a:rPr>
              <a:t>MOTIVATIONAL BIAS --</a:t>
            </a:r>
          </a:p>
        </p:txBody>
      </p:sp>
      <p:sp>
        <p:nvSpPr>
          <p:cNvPr id="3" name="Content Placeholder 2"/>
          <p:cNvSpPr>
            <a:spLocks noGrp="1"/>
          </p:cNvSpPr>
          <p:nvPr>
            <p:ph idx="1"/>
          </p:nvPr>
        </p:nvSpPr>
        <p:spPr>
          <a:xfrm>
            <a:off x="533400" y="990600"/>
            <a:ext cx="8229600" cy="5633292"/>
          </a:xfrm>
        </p:spPr>
        <p:txBody>
          <a:bodyPr/>
          <a:lstStyle/>
          <a:p>
            <a:r>
              <a:rPr lang="en-US" sz="2800" b="1" u="sng" dirty="0">
                <a:solidFill>
                  <a:srgbClr val="2AF686"/>
                </a:solidFill>
                <a:effectLst>
                  <a:outerShdw blurRad="38100" dist="38100" dir="2700000" algn="tl">
                    <a:srgbClr val="000000">
                      <a:alpha val="43137"/>
                    </a:srgbClr>
                  </a:outerShdw>
                </a:effectLst>
              </a:rPr>
              <a:t>IN PETROLEUM GEOSCIENCE</a:t>
            </a:r>
            <a:r>
              <a:rPr lang="en-US" sz="2800" b="1" dirty="0">
                <a:solidFill>
                  <a:srgbClr val="2AF686"/>
                </a:solidFill>
                <a:effectLst>
                  <a:outerShdw blurRad="38100" dist="38100" dir="2700000" algn="tl">
                    <a:srgbClr val="000000">
                      <a:alpha val="43137"/>
                    </a:srgbClr>
                  </a:outerShdw>
                </a:effectLst>
              </a:rPr>
              <a:t>: Selective use of data that overstate the EV of a project in which the Geoscientist perceives personal benefit in getting the Company to drill.</a:t>
            </a:r>
          </a:p>
          <a:p>
            <a:endParaRPr lang="en-US" sz="2800" b="1" dirty="0">
              <a:solidFill>
                <a:srgbClr val="92D050"/>
              </a:solidFill>
            </a:endParaRPr>
          </a:p>
          <a:p>
            <a:r>
              <a:rPr lang="en-US" sz="2800" b="1" u="sng" dirty="0">
                <a:solidFill>
                  <a:srgbClr val="33CCFF"/>
                </a:solidFill>
                <a:effectLst>
                  <a:outerShdw blurRad="38100" dist="38100" dir="2700000" algn="tl">
                    <a:srgbClr val="000000">
                      <a:alpha val="43137"/>
                    </a:srgbClr>
                  </a:outerShdw>
                </a:effectLst>
              </a:rPr>
              <a:t>IN PUBLIC GEOSCIENCE</a:t>
            </a:r>
            <a:r>
              <a:rPr lang="en-US" sz="2800" b="1" dirty="0">
                <a:solidFill>
                  <a:srgbClr val="33CCFF"/>
                </a:solidFill>
                <a:effectLst>
                  <a:outerShdw blurRad="38100" dist="38100" dir="2700000" algn="tl">
                    <a:srgbClr val="000000">
                      <a:alpha val="43137"/>
                    </a:srgbClr>
                  </a:outerShdw>
                </a:effectLst>
              </a:rPr>
              <a:t>: Selective use of data supporting findings that are more likely to attract funding or to promote favored personal sociopolitical philosophies.</a:t>
            </a:r>
          </a:p>
          <a:p>
            <a:endParaRPr lang="en-US" sz="2800" b="1"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BOTH ARE CONFLICTS OF INTEREST ; BOTH ARE UNPROFESSIONAL !</a:t>
            </a:r>
          </a:p>
        </p:txBody>
      </p:sp>
    </p:spTree>
    <p:extLst>
      <p:ext uri="{BB962C8B-B14F-4D97-AF65-F5344CB8AC3E}">
        <p14:creationId xmlns:p14="http://schemas.microsoft.com/office/powerpoint/2010/main" val="191807535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152400"/>
            <a:ext cx="8674100" cy="523220"/>
          </a:xfrm>
          <a:prstGeom prst="rect">
            <a:avLst/>
          </a:prstGeom>
          <a:noFill/>
        </p:spPr>
        <p:txBody>
          <a:bodyPr wrap="square" rtlCol="0">
            <a:spAutoFit/>
          </a:bodyPr>
          <a:lstStyle/>
          <a:p>
            <a:pPr eaLnBrk="0" fontAlgn="base" hangingPunct="0">
              <a:spcBef>
                <a:spcPct val="0"/>
              </a:spcBef>
              <a:spcAft>
                <a:spcPct val="0"/>
              </a:spcAft>
            </a:pPr>
            <a:r>
              <a:rPr lang="en-US" sz="2400" b="1" u="sng" dirty="0">
                <a:solidFill>
                  <a:srgbClr val="FFFF00"/>
                </a:solidFill>
                <a:effectLst>
                  <a:outerShdw blurRad="38100" dist="38100" dir="2700000" algn="tl">
                    <a:srgbClr val="000000">
                      <a:alpha val="43137"/>
                    </a:srgbClr>
                  </a:outerShdw>
                </a:effectLst>
                <a:latin typeface="Verdana" pitchFamily="34" charset="0"/>
              </a:rPr>
              <a:t>SCIENTIFIC MISCONDUCT AT USGS (2008-16)</a:t>
            </a:r>
            <a:r>
              <a:rPr lang="en-US" sz="2800" b="1" u="sng"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651239" y="774123"/>
            <a:ext cx="8305800" cy="6632585"/>
          </a:xfrm>
          <a:prstGeom prst="rect">
            <a:avLst/>
          </a:prstGeom>
          <a:noFill/>
        </p:spPr>
        <p:txBody>
          <a:bodyPr wrap="square" rtlCol="0">
            <a:spAutoFit/>
          </a:bodyPr>
          <a:lstStyle/>
          <a:p>
            <a:pPr marL="285750" indent="-285750" eaLnBrk="0" fontAlgn="base" hangingPunct="0">
              <a:spcBef>
                <a:spcPts val="1800"/>
              </a:spcBef>
              <a:spcAft>
                <a:spcPct val="0"/>
              </a:spcAft>
              <a:buFont typeface="Arial" pitchFamily="34" charset="0"/>
              <a:buChar char="•"/>
            </a:pPr>
            <a:r>
              <a:rPr lang="en-US" sz="2000" b="1" dirty="0">
                <a:solidFill>
                  <a:srgbClr val="FFFFFF"/>
                </a:solidFill>
                <a:effectLst>
                  <a:outerShdw blurRad="38100" dist="38100" dir="2700000" algn="tl">
                    <a:srgbClr val="000000">
                      <a:alpha val="43137"/>
                    </a:srgbClr>
                  </a:outerShdw>
                </a:effectLst>
                <a:latin typeface="Verdana" pitchFamily="34" charset="0"/>
              </a:rPr>
              <a:t>Long history of questionable results from Mass Spectrometer analysis in Energy Resources Inorganic Geochemistry Lab (Denver). 2nd report from Interior </a:t>
            </a:r>
            <a:r>
              <a:rPr lang="en-US" sz="2000" b="1" dirty="0" err="1">
                <a:solidFill>
                  <a:srgbClr val="FFFFFF"/>
                </a:solidFill>
                <a:effectLst>
                  <a:outerShdw blurRad="38100" dist="38100" dir="2700000" algn="tl">
                    <a:srgbClr val="000000">
                      <a:alpha val="43137"/>
                    </a:srgbClr>
                  </a:outerShdw>
                </a:effectLst>
                <a:latin typeface="Verdana" pitchFamily="34" charset="0"/>
              </a:rPr>
              <a:t>Dept</a:t>
            </a:r>
            <a:r>
              <a:rPr lang="en-US" sz="2000" b="1" dirty="0">
                <a:solidFill>
                  <a:srgbClr val="FFFFFF"/>
                </a:solidFill>
                <a:effectLst>
                  <a:outerShdw blurRad="38100" dist="38100" dir="2700000" algn="tl">
                    <a:srgbClr val="000000">
                      <a:alpha val="43137"/>
                    </a:srgbClr>
                  </a:outerShdw>
                </a:effectLst>
                <a:latin typeface="Verdana" pitchFamily="34" charset="0"/>
              </a:rPr>
              <a:t> Inspector General finally led to Lab shutdown Feb. 25, 2016 (No action by USGS on first IG Report).</a:t>
            </a:r>
          </a:p>
          <a:p>
            <a:pPr marL="285750" indent="-285750" eaLnBrk="0" fontAlgn="base" hangingPunct="0">
              <a:spcBef>
                <a:spcPts val="1800"/>
              </a:spcBef>
              <a:spcAft>
                <a:spcPct val="0"/>
              </a:spcAft>
              <a:buFont typeface="Arial" pitchFamily="34" charset="0"/>
              <a:buChar char="•"/>
            </a:pPr>
            <a:r>
              <a:rPr lang="en-US" sz="2000" b="1" dirty="0">
                <a:solidFill>
                  <a:srgbClr val="FFC000"/>
                </a:solidFill>
                <a:effectLst>
                  <a:outerShdw blurRad="38100" dist="38100" dir="2700000" algn="tl">
                    <a:srgbClr val="000000">
                      <a:alpha val="43137"/>
                    </a:srgbClr>
                  </a:outerShdw>
                </a:effectLst>
                <a:latin typeface="Verdana" pitchFamily="34" charset="0"/>
              </a:rPr>
              <a:t>Data underpinning 24 research projects costing $124 Million  now seen as unreliable.  USGS scientific reputation compromised with partner-research organizations and funding agencies. </a:t>
            </a:r>
          </a:p>
          <a:p>
            <a:pPr marL="285750" indent="-285750" eaLnBrk="0" fontAlgn="base" hangingPunct="0">
              <a:spcBef>
                <a:spcPts val="1800"/>
              </a:spcBef>
              <a:spcAft>
                <a:spcPct val="0"/>
              </a:spcAft>
              <a:buFont typeface="Arial" pitchFamily="34" charset="0"/>
              <a:buChar char="•"/>
            </a:pPr>
            <a:r>
              <a:rPr lang="en-US" sz="2000" b="1" dirty="0">
                <a:solidFill>
                  <a:srgbClr val="FF99FF"/>
                </a:solidFill>
                <a:effectLst>
                  <a:outerShdw blurRad="38100" dist="38100" dir="2700000" algn="tl">
                    <a:srgbClr val="000000">
                      <a:alpha val="43137"/>
                    </a:srgbClr>
                  </a:outerShdw>
                </a:effectLst>
                <a:latin typeface="Verdana" pitchFamily="34" charset="0"/>
              </a:rPr>
              <a:t>EXAMPLE: Several research projects analyzing chemical composition (trace elements) of water in  Northern Arizona public lands were used to support  20-year moratorium on mining activity in nearly 1 Million acres of Federal Lands. </a:t>
            </a:r>
          </a:p>
          <a:p>
            <a:pPr marL="285750" indent="-285750" eaLnBrk="0" fontAlgn="base" hangingPunct="0">
              <a:spcBef>
                <a:spcPts val="1800"/>
              </a:spcBef>
              <a:spcAft>
                <a:spcPct val="0"/>
              </a:spcAft>
              <a:buFont typeface="Arial" pitchFamily="34" charset="0"/>
              <a:buChar char="•"/>
            </a:pPr>
            <a:r>
              <a:rPr lang="en-US" sz="2000" b="1" dirty="0">
                <a:solidFill>
                  <a:srgbClr val="28D5F8"/>
                </a:solidFill>
                <a:effectLst>
                  <a:outerShdw blurRad="38100" dist="38100" dir="2700000" algn="tl">
                    <a:srgbClr val="000000">
                      <a:alpha val="43137"/>
                    </a:srgbClr>
                  </a:outerShdw>
                </a:effectLst>
                <a:latin typeface="Verdana" pitchFamily="34" charset="0"/>
              </a:rPr>
              <a:t>USGS has been very slow to contact concerned agencies to acknowledge and correct problem. </a:t>
            </a:r>
          </a:p>
          <a:p>
            <a:pPr marL="285750" indent="-285750" eaLnBrk="0" fontAlgn="base" hangingPunct="0">
              <a:spcBef>
                <a:spcPts val="1800"/>
              </a:spcBef>
              <a:spcAft>
                <a:spcPct val="0"/>
              </a:spcAft>
              <a:buFont typeface="Arial" pitchFamily="34" charset="0"/>
              <a:buChar char="•"/>
            </a:pPr>
            <a:endParaRPr lang="en-US" sz="2000" b="1" i="1" dirty="0">
              <a:solidFill>
                <a:srgbClr val="28D5F8"/>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285750" indent="-285750" eaLnBrk="0" fontAlgn="base" hangingPunct="0">
              <a:spcBef>
                <a:spcPts val="600"/>
              </a:spcBef>
              <a:spcAft>
                <a:spcPct val="0"/>
              </a:spcAft>
              <a:buFont typeface="Arial" pitchFamily="34" charset="0"/>
              <a:buChar char="•"/>
            </a:pPr>
            <a:endParaRPr lang="en-US" sz="2000" b="1" i="1" dirty="0">
              <a:solidFill>
                <a:srgbClr val="FFFF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683419801"/>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799" y="304800"/>
            <a:ext cx="8674100" cy="954107"/>
          </a:xfrm>
          <a:prstGeom prst="rect">
            <a:avLst/>
          </a:prstGeom>
          <a:noFill/>
        </p:spPr>
        <p:txBody>
          <a:bodyPr wrap="square" rtlCol="0">
            <a:spAutoFit/>
          </a:bodyPr>
          <a:lstStyle/>
          <a:p>
            <a:pPr eaLnBrk="0" fontAlgn="base" hangingPunct="0">
              <a:spcBef>
                <a:spcPct val="0"/>
              </a:spcBef>
              <a:spcAft>
                <a:spcPct val="0"/>
              </a:spcAft>
            </a:pPr>
            <a:r>
              <a:rPr lang="en-US" sz="2800" b="1" i="1" u="sng" dirty="0">
                <a:solidFill>
                  <a:srgbClr val="FFC000"/>
                </a:solidFill>
                <a:effectLst>
                  <a:outerShdw blurRad="38100" dist="38100" dir="2700000" algn="tl">
                    <a:srgbClr val="000000">
                      <a:alpha val="43137"/>
                    </a:srgbClr>
                  </a:outerShdw>
                </a:effectLst>
                <a:latin typeface="Verdana" pitchFamily="34" charset="0"/>
              </a:rPr>
              <a:t>MOST PUBLISHED SCIENTIFIC RESEARCH FINDINGS CANNOT BE REPRODUCED:</a:t>
            </a:r>
          </a:p>
        </p:txBody>
      </p:sp>
      <p:sp>
        <p:nvSpPr>
          <p:cNvPr id="3" name="TextBox 2"/>
          <p:cNvSpPr txBox="1"/>
          <p:nvPr/>
        </p:nvSpPr>
        <p:spPr>
          <a:xfrm>
            <a:off x="646935" y="1905000"/>
            <a:ext cx="8305800" cy="4555093"/>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2000" b="1" dirty="0">
                <a:solidFill>
                  <a:srgbClr val="FFFFFF"/>
                </a:solidFill>
                <a:effectLst>
                  <a:outerShdw blurRad="38100" dist="38100" dir="2700000" algn="tl">
                    <a:srgbClr val="000000">
                      <a:alpha val="43137"/>
                    </a:srgbClr>
                  </a:outerShdw>
                </a:effectLst>
                <a:latin typeface="Verdana" pitchFamily="34" charset="0"/>
              </a:rPr>
              <a:t>“47 of 53 published results of cancer-research papers were irreproducible.” -- </a:t>
            </a:r>
            <a:r>
              <a:rPr lang="en-US" sz="2000" b="1" i="1" dirty="0">
                <a:solidFill>
                  <a:srgbClr val="FFFFFF"/>
                </a:solidFill>
                <a:effectLst>
                  <a:outerShdw blurRad="38100" dist="38100" dir="2700000" algn="tl">
                    <a:srgbClr val="000000">
                      <a:alpha val="43137"/>
                    </a:srgbClr>
                  </a:outerShdw>
                </a:effectLst>
                <a:latin typeface="Verdana" pitchFamily="34" charset="0"/>
              </a:rPr>
              <a:t>Nature</a:t>
            </a:r>
            <a:r>
              <a:rPr lang="en-US" sz="2000" b="1" dirty="0">
                <a:solidFill>
                  <a:srgbClr val="FFFFFF"/>
                </a:solidFill>
                <a:effectLst>
                  <a:outerShdw blurRad="38100" dist="38100" dir="2700000" algn="tl">
                    <a:srgbClr val="000000">
                      <a:alpha val="43137"/>
                    </a:srgbClr>
                  </a:outerShdw>
                </a:effectLst>
                <a:latin typeface="Verdana" pitchFamily="34" charset="0"/>
              </a:rPr>
              <a:t> (2012)</a:t>
            </a:r>
            <a:endParaRPr lang="en-US" sz="2000" b="1" dirty="0">
              <a:solidFill>
                <a:srgbClr val="2D2D8A">
                  <a:lumMod val="20000"/>
                  <a:lumOff val="80000"/>
                </a:srgbClr>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endParaRPr lang="en-US" sz="2000" b="1" dirty="0">
              <a:solidFill>
                <a:srgbClr val="92D050"/>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r>
              <a:rPr lang="en-US" sz="2000" b="1" dirty="0">
                <a:solidFill>
                  <a:srgbClr val="92D050"/>
                </a:solidFill>
                <a:effectLst>
                  <a:outerShdw blurRad="38100" dist="38100" dir="2700000" algn="tl">
                    <a:srgbClr val="000000">
                      <a:alpha val="43137"/>
                    </a:srgbClr>
                  </a:outerShdw>
                </a:effectLst>
                <a:latin typeface="Verdana" pitchFamily="34" charset="0"/>
              </a:rPr>
              <a:t>“ . . . 80-90% of claims from scientific studies in major journals fail to replicate.” -- </a:t>
            </a:r>
            <a:r>
              <a:rPr lang="en-US" sz="2000" b="1" i="1" dirty="0">
                <a:solidFill>
                  <a:srgbClr val="92D050"/>
                </a:solidFill>
                <a:effectLst>
                  <a:outerShdw blurRad="38100" dist="38100" dir="2700000" algn="tl">
                    <a:srgbClr val="000000">
                      <a:alpha val="43137"/>
                    </a:srgbClr>
                  </a:outerShdw>
                </a:effectLst>
                <a:latin typeface="Verdana" pitchFamily="34" charset="0"/>
              </a:rPr>
              <a:t>Forbes</a:t>
            </a:r>
            <a:r>
              <a:rPr lang="en-US" sz="2000" b="1" dirty="0">
                <a:solidFill>
                  <a:srgbClr val="92D050"/>
                </a:solidFill>
                <a:effectLst>
                  <a:outerShdw blurRad="38100" dist="38100" dir="2700000" algn="tl">
                    <a:srgbClr val="000000">
                      <a:alpha val="43137"/>
                    </a:srgbClr>
                  </a:outerShdw>
                </a:effectLst>
                <a:latin typeface="Verdana" pitchFamily="34" charset="0"/>
              </a:rPr>
              <a:t> (2014)</a:t>
            </a:r>
          </a:p>
          <a:p>
            <a:pPr marL="285750" indent="-285750" eaLnBrk="0" fontAlgn="base" hangingPunct="0">
              <a:spcBef>
                <a:spcPts val="600"/>
              </a:spcBef>
              <a:spcAft>
                <a:spcPct val="0"/>
              </a:spcAft>
              <a:buFont typeface="Arial" pitchFamily="34" charset="0"/>
              <a:buChar char="•"/>
            </a:pPr>
            <a:endParaRPr lang="en-US" sz="2000" b="1" dirty="0">
              <a:solidFill>
                <a:srgbClr val="FF66FF"/>
              </a:solidFill>
              <a:effectLst>
                <a:outerShdw blurRad="38100" dist="38100" dir="2700000" algn="tl">
                  <a:srgbClr val="000000">
                    <a:alpha val="43137"/>
                  </a:srgbClr>
                </a:outerShdw>
              </a:effectLst>
              <a:latin typeface="Verdana" pitchFamily="34" charset="0"/>
            </a:endParaRPr>
          </a:p>
          <a:p>
            <a:pPr marL="285750" indent="-285750" eaLnBrk="0" fontAlgn="base" hangingPunct="0">
              <a:spcBef>
                <a:spcPts val="600"/>
              </a:spcBef>
              <a:spcAft>
                <a:spcPct val="0"/>
              </a:spcAft>
              <a:buFont typeface="Arial" pitchFamily="34" charset="0"/>
              <a:buChar char="•"/>
            </a:pPr>
            <a:r>
              <a:rPr lang="en-US" sz="2000" b="1" dirty="0">
                <a:solidFill>
                  <a:srgbClr val="FF66FF"/>
                </a:solidFill>
                <a:effectLst>
                  <a:outerShdw blurRad="38100" dist="38100" dir="2700000" algn="tl">
                    <a:srgbClr val="000000">
                      <a:alpha val="43137"/>
                    </a:srgbClr>
                  </a:outerShdw>
                </a:effectLst>
                <a:latin typeface="Verdana" pitchFamily="34" charset="0"/>
              </a:rPr>
              <a:t>“39% of published psychological  research could not be reproduced.” – </a:t>
            </a:r>
            <a:r>
              <a:rPr lang="en-US" sz="2000" b="1" i="1" dirty="0">
                <a:solidFill>
                  <a:srgbClr val="FF66FF"/>
                </a:solidFill>
                <a:effectLst>
                  <a:outerShdw blurRad="38100" dist="38100" dir="2700000" algn="tl">
                    <a:srgbClr val="000000">
                      <a:alpha val="43137"/>
                    </a:srgbClr>
                  </a:outerShdw>
                </a:effectLst>
                <a:latin typeface="Verdana" pitchFamily="34" charset="0"/>
              </a:rPr>
              <a:t>Science (2015)</a:t>
            </a:r>
            <a:r>
              <a:rPr lang="en-US" sz="2000" b="1" dirty="0">
                <a:solidFill>
                  <a:srgbClr val="FF66FF"/>
                </a:solidFill>
                <a:effectLst>
                  <a:outerShdw blurRad="38100" dist="38100" dir="2700000" algn="tl">
                    <a:srgbClr val="000000">
                      <a:alpha val="43137"/>
                    </a:srgbClr>
                  </a:outerShdw>
                </a:effectLst>
                <a:latin typeface="Verdana" pitchFamily="34" charset="0"/>
              </a:rPr>
              <a:t> </a:t>
            </a:r>
          </a:p>
          <a:p>
            <a:pPr eaLnBrk="0" fontAlgn="base" hangingPunct="0">
              <a:spcBef>
                <a:spcPts val="600"/>
              </a:spcBef>
              <a:spcAft>
                <a:spcPct val="0"/>
              </a:spcAft>
            </a:pPr>
            <a:endPar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285750" indent="-285750" eaLnBrk="0" fontAlgn="base" hangingPunct="0">
              <a:spcBef>
                <a:spcPts val="600"/>
              </a:spcBef>
              <a:spcAft>
                <a:spcPct val="0"/>
              </a:spcAft>
              <a:buFont typeface="Arial" pitchFamily="34" charset="0"/>
              <a:buChar char="•"/>
            </a:pP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case against Science is straightforward: much of the [current] scientific literature, perhaps half, may simply be untrue.” Richard Horton, editor-in-chief, </a:t>
            </a:r>
            <a:r>
              <a:rPr lang="en-US" sz="20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Lancet</a:t>
            </a: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quoted in </a:t>
            </a:r>
            <a:r>
              <a:rPr lang="en-US" sz="20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London Times (</a:t>
            </a:r>
            <a:r>
              <a:rPr lang="en-US" sz="20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3/4/2016).</a:t>
            </a:r>
            <a:endParaRPr lang="en-US" sz="20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368106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29600" cy="4525963"/>
          </a:xfrm>
        </p:spPr>
        <p:txBody>
          <a:bodyPr/>
          <a:lstStyle/>
          <a:p>
            <a:r>
              <a:rPr lang="en-US" sz="2000" dirty="0">
                <a:solidFill>
                  <a:srgbClr val="FFFF00"/>
                </a:solidFill>
              </a:rPr>
              <a:t>“</a:t>
            </a:r>
            <a:r>
              <a:rPr lang="en-US" sz="2000" i="1" dirty="0">
                <a:solidFill>
                  <a:srgbClr val="FFFF00"/>
                </a:solidFill>
              </a:rPr>
              <a:t>After 30 years of observing how Science deals with the problem, I have sadly come to the conclusion that it should be a crime, for three reasons. First . . . [some] people have been given substantial grants to do honest research, so it really is no different from financial fraud or theft.  Second, we have a whole criminal justice system that is in the business of gathering and weighing evidence – which universities and other employers of researchers are not very good at. And finally, Science itself has failed to deal adequately with research misconduct.” </a:t>
            </a:r>
            <a:r>
              <a:rPr lang="en-US" sz="2000" dirty="0">
                <a:solidFill>
                  <a:srgbClr val="FFFF00"/>
                </a:solidFill>
              </a:rPr>
              <a:t>– Richard Smith, Editor of the </a:t>
            </a:r>
            <a:r>
              <a:rPr lang="en-US" sz="2000" i="1" dirty="0">
                <a:solidFill>
                  <a:srgbClr val="FFFF00"/>
                </a:solidFill>
              </a:rPr>
              <a:t>British Medical Journal </a:t>
            </a:r>
            <a:r>
              <a:rPr lang="en-US" sz="2000" dirty="0">
                <a:solidFill>
                  <a:srgbClr val="FFFF00"/>
                </a:solidFill>
              </a:rPr>
              <a:t>(1991-2004), founding member, Committee on Publication Ethics and ex-Trustee, UK Research Integrity Office. </a:t>
            </a:r>
          </a:p>
          <a:p>
            <a:endParaRPr lang="en-US" sz="2000" dirty="0"/>
          </a:p>
          <a:p>
            <a:r>
              <a:rPr lang="en-US" sz="2000" dirty="0"/>
              <a:t>             </a:t>
            </a:r>
            <a:r>
              <a:rPr lang="en-US" sz="2000" dirty="0">
                <a:solidFill>
                  <a:srgbClr val="FFFF00"/>
                </a:solidFill>
              </a:rPr>
              <a:t>. . . QUOTED IN </a:t>
            </a:r>
            <a:r>
              <a:rPr lang="en-US" sz="2400" b="1" i="1" dirty="0" err="1">
                <a:solidFill>
                  <a:srgbClr val="FFFF00"/>
                </a:solidFill>
              </a:rPr>
              <a:t>N</a:t>
            </a:r>
            <a:r>
              <a:rPr lang="en-US" sz="2000" b="1" i="1" dirty="0" err="1">
                <a:solidFill>
                  <a:srgbClr val="FFFF00"/>
                </a:solidFill>
              </a:rPr>
              <a:t>EW</a:t>
            </a:r>
            <a:r>
              <a:rPr lang="en-US" sz="2400" b="1" i="1" dirty="0" err="1">
                <a:solidFill>
                  <a:srgbClr val="FFFF00"/>
                </a:solidFill>
              </a:rPr>
              <a:t>S</a:t>
            </a:r>
            <a:r>
              <a:rPr lang="en-US" sz="2000" b="1" i="1" dirty="0" err="1">
                <a:solidFill>
                  <a:srgbClr val="FFFF00"/>
                </a:solidFill>
              </a:rPr>
              <a:t>CIENTIST</a:t>
            </a:r>
            <a:r>
              <a:rPr lang="en-US" sz="2000" dirty="0">
                <a:solidFill>
                  <a:srgbClr val="FFFF00"/>
                </a:solidFill>
              </a:rPr>
              <a:t>, SEPTEMBER 15, 2014 </a:t>
            </a:r>
          </a:p>
        </p:txBody>
      </p:sp>
      <p:sp>
        <p:nvSpPr>
          <p:cNvPr id="4" name="Title 3"/>
          <p:cNvSpPr>
            <a:spLocks noGrp="1"/>
          </p:cNvSpPr>
          <p:nvPr>
            <p:ph type="title"/>
          </p:nvPr>
        </p:nvSpPr>
        <p:spPr>
          <a:xfrm>
            <a:off x="457200" y="457200"/>
            <a:ext cx="8229600" cy="1143000"/>
          </a:xfrm>
        </p:spPr>
        <p:txBody>
          <a:bodyPr/>
          <a:lstStyle/>
          <a:p>
            <a:pPr algn="l"/>
            <a:r>
              <a:rPr lang="en-US" dirty="0">
                <a:solidFill>
                  <a:schemeClr val="bg1"/>
                </a:solidFill>
              </a:rPr>
              <a:t>“</a:t>
            </a:r>
            <a:r>
              <a:rPr lang="en-US" sz="2400" b="1" dirty="0">
                <a:solidFill>
                  <a:schemeClr val="bg1"/>
                </a:solidFill>
              </a:rPr>
              <a:t>RESEARCH MISCONDUCT DEGRADES TRUST  IN SCIENCE  &amp; SHOULD BE A CRIME AKIN TO FRAUD”</a:t>
            </a:r>
            <a:endParaRPr lang="en-US" sz="2000" b="1" i="1" dirty="0">
              <a:solidFill>
                <a:schemeClr val="bg1"/>
              </a:solidFill>
            </a:endParaRPr>
          </a:p>
        </p:txBody>
      </p:sp>
    </p:spTree>
    <p:extLst>
      <p:ext uri="{BB962C8B-B14F-4D97-AF65-F5344CB8AC3E}">
        <p14:creationId xmlns:p14="http://schemas.microsoft.com/office/powerpoint/2010/main" val="2083370044"/>
      </p:ext>
    </p:extLst>
  </p:cSld>
  <p:clrMapOvr>
    <a:masterClrMapping/>
  </p:clrMapOvr>
  <p:transition xmlns:p14="http://schemas.microsoft.com/office/powerpoint/2010/mai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152400"/>
            <a:ext cx="9004300"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Verdana" pitchFamily="34" charset="0"/>
                <a:ea typeface="Osaka"/>
                <a:cs typeface="+mn-cs"/>
              </a:rPr>
              <a:t>LAND &amp; OCEAN DATA UNDERPINNING “PAUSE-BUSTER” KARL REPORT (NOAA, 2015) UNDER REVISION</a:t>
            </a:r>
            <a:endParaRPr kumimoji="0" lang="en-US"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Verdana" pitchFamily="34" charset="0"/>
              <a:ea typeface="Osaka"/>
              <a:cs typeface="+mn-cs"/>
            </a:endParaRPr>
          </a:p>
        </p:txBody>
      </p:sp>
      <p:sp>
        <p:nvSpPr>
          <p:cNvPr id="3" name="TextBox 2"/>
          <p:cNvSpPr txBox="1"/>
          <p:nvPr/>
        </p:nvSpPr>
        <p:spPr>
          <a:xfrm>
            <a:off x="311150" y="1981200"/>
            <a:ext cx="8661400" cy="4401205"/>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Verdana" pitchFamily="34" charset="0"/>
                <a:ea typeface="Osaka"/>
              </a:rPr>
              <a:t>Retired ex-NOAA whistleblower John Bates, Ph. D. (Climatology).</a:t>
            </a:r>
          </a:p>
          <a:p>
            <a:pPr marL="457200" marR="0" lvl="0" indent="-4572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33CCFF"/>
                </a:solidFill>
                <a:effectLst>
                  <a:outerShdw blurRad="38100" dist="38100" dir="2700000" algn="tl">
                    <a:srgbClr val="000000">
                      <a:alpha val="43137"/>
                    </a:srgbClr>
                  </a:outerShdw>
                </a:effectLst>
                <a:uLnTx/>
                <a:uFillTx/>
                <a:latin typeface="Verdana" pitchFamily="34" charset="0"/>
                <a:ea typeface="Osaka"/>
              </a:rPr>
              <a:t>Report was “rushed through” in time for UN Paris Climate Conference.</a:t>
            </a:r>
          </a:p>
          <a:p>
            <a:pPr marL="457200" marR="0" lvl="0" indent="-4572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CCFF"/>
                </a:solidFill>
                <a:effectLst>
                  <a:outerShdw blurRad="38100" dist="38100" dir="2700000" algn="tl">
                    <a:srgbClr val="000000">
                      <a:alpha val="43137"/>
                    </a:srgbClr>
                  </a:outerShdw>
                </a:effectLst>
                <a:uLnTx/>
                <a:uFillTx/>
                <a:latin typeface="Verdana" pitchFamily="34" charset="0"/>
                <a:ea typeface="Osaka"/>
              </a:rPr>
              <a:t>Basic Message:  Claimed to debunk 1998-2015 global temperature “Pause”. </a:t>
            </a:r>
          </a:p>
          <a:p>
            <a:pPr marL="457200" marR="0" lvl="0" indent="-4572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sz="2400" b="1" dirty="0">
                <a:solidFill>
                  <a:srgbClr val="66FF33"/>
                </a:solidFill>
                <a:effectLst>
                  <a:outerShdw blurRad="38100" dist="38100" dir="2700000" algn="tl">
                    <a:srgbClr val="000000">
                      <a:alpha val="43137"/>
                    </a:srgbClr>
                  </a:outerShdw>
                </a:effectLst>
                <a:latin typeface="Verdana" pitchFamily="34" charset="0"/>
                <a:ea typeface="Osaka"/>
              </a:rPr>
              <a:t>NOAA now concedes underpinning land &amp; sea temperature data are flawed, being revised.</a:t>
            </a:r>
            <a:r>
              <a:rPr kumimoji="0" lang="en-US" sz="24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Verdana" pitchFamily="34" charset="0"/>
                <a:ea typeface="Osaka"/>
              </a:rPr>
              <a:t> </a:t>
            </a:r>
          </a:p>
          <a:p>
            <a:pPr marL="457200" marR="0" lvl="0" indent="-4572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US" sz="2400" b="1" dirty="0">
                <a:solidFill>
                  <a:srgbClr val="FFFFFF"/>
                </a:solidFill>
                <a:effectLst>
                  <a:outerShdw blurRad="38100" dist="38100" dir="2700000" algn="tl">
                    <a:srgbClr val="000000">
                      <a:alpha val="43137"/>
                    </a:srgbClr>
                  </a:outerShdw>
                </a:effectLst>
                <a:latin typeface="Verdana" pitchFamily="34" charset="0"/>
                <a:ea typeface="Osaka"/>
              </a:rPr>
              <a:t>SCIENCE considering possible Retraction of Karl et al. (2015) paper.</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Osaka"/>
            </a:endParaRPr>
          </a:p>
        </p:txBody>
      </p:sp>
    </p:spTree>
    <p:extLst>
      <p:ext uri="{BB962C8B-B14F-4D97-AF65-F5344CB8AC3E}">
        <p14:creationId xmlns:p14="http://schemas.microsoft.com/office/powerpoint/2010/main" val="2459782513"/>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93"/>
          <a:stretch/>
        </p:blipFill>
        <p:spPr>
          <a:xfrm>
            <a:off x="2123262" y="761999"/>
            <a:ext cx="4651548" cy="5486400"/>
          </a:xfrm>
          <a:prstGeom prst="rect">
            <a:avLst/>
          </a:prstGeom>
          <a:ln w="38100">
            <a:solidFill>
              <a:schemeClr val="tx1"/>
            </a:solidFill>
          </a:ln>
        </p:spPr>
      </p:pic>
    </p:spTree>
    <p:extLst>
      <p:ext uri="{BB962C8B-B14F-4D97-AF65-F5344CB8AC3E}">
        <p14:creationId xmlns:p14="http://schemas.microsoft.com/office/powerpoint/2010/main" val="42896742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2">
            <a:extLst>
              <a:ext uri="{28A0092B-C50C-407E-A947-70E740481C1C}">
                <a14:useLocalDpi xmlns:a14="http://schemas.microsoft.com/office/drawing/2010/main" val="0"/>
              </a:ext>
            </a:extLst>
          </a:blip>
          <a:srcRect l="4681" t="8968" r="7529" b="13800"/>
          <a:stretch>
            <a:fillRect/>
          </a:stretch>
        </p:blipFill>
        <p:spPr bwMode="auto">
          <a:xfrm>
            <a:off x="1217613" y="1900238"/>
            <a:ext cx="7038975" cy="48053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438" y="152400"/>
            <a:ext cx="8151812" cy="1754326"/>
          </a:xfrm>
          <a:prstGeom prst="rect">
            <a:avLst/>
          </a:prstGeom>
          <a:noFill/>
        </p:spPr>
        <p:txBody>
          <a:bodyPr>
            <a:spAutoFit/>
          </a:bodyPr>
          <a:lstStyle/>
          <a:p>
            <a:pPr algn="ctr" eaLnBrk="0" fontAlgn="base" hangingPunct="0">
              <a:spcBef>
                <a:spcPct val="0"/>
              </a:spcBef>
              <a:spcAft>
                <a:spcPct val="0"/>
              </a:spcAft>
              <a:defRPr/>
            </a:pPr>
            <a:r>
              <a:rPr lang="en-US" sz="3600" b="1" cap="small" dirty="0">
                <a:solidFill>
                  <a:srgbClr val="FFFF00"/>
                </a:solidFill>
                <a:effectLst>
                  <a:outerShdw blurRad="38100" dist="38100" dir="2700000" algn="tl">
                    <a:srgbClr val="000000">
                      <a:alpha val="43137"/>
                    </a:srgbClr>
                  </a:outerShdw>
                </a:effectLst>
                <a:latin typeface="Arial" pitchFamily="34" charset="0"/>
              </a:rPr>
              <a:t>Model Forecasts of Future Global Warming Exceed Actual Results, 1975 - 2012</a:t>
            </a:r>
          </a:p>
        </p:txBody>
      </p:sp>
    </p:spTree>
    <p:extLst>
      <p:ext uri="{BB962C8B-B14F-4D97-AF65-F5344CB8AC3E}">
        <p14:creationId xmlns:p14="http://schemas.microsoft.com/office/powerpoint/2010/main" val="804646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rotWithShape="1">
          <a:blip r:embed="rId3" cstate="print">
            <a:lum contrast="50000"/>
          </a:blip>
          <a:srcRect l="1505" t="2458" r="1235" b="2882"/>
          <a:stretch/>
        </p:blipFill>
        <p:spPr bwMode="auto">
          <a:xfrm>
            <a:off x="571500" y="1433512"/>
            <a:ext cx="8001000" cy="4586288"/>
          </a:xfrm>
          <a:prstGeom prst="rect">
            <a:avLst/>
          </a:prstGeom>
          <a:noFill/>
          <a:ln w="38100">
            <a:solidFill>
              <a:schemeClr val="tx1"/>
            </a:solidFill>
            <a:miter lim="800000"/>
            <a:headEnd/>
            <a:tailEnd/>
          </a:ln>
        </p:spPr>
      </p:pic>
      <p:sp>
        <p:nvSpPr>
          <p:cNvPr id="14339" name="Rectangle 2"/>
          <p:cNvSpPr>
            <a:spLocks noGrp="1" noChangeArrowheads="1"/>
          </p:cNvSpPr>
          <p:nvPr>
            <p:ph type="title"/>
          </p:nvPr>
        </p:nvSpPr>
        <p:spPr>
          <a:xfrm>
            <a:off x="0" y="88900"/>
            <a:ext cx="9144000" cy="993775"/>
          </a:xfrm>
        </p:spPr>
        <p:txBody>
          <a:bodyPr/>
          <a:lstStyle/>
          <a:p>
            <a:pPr eaLnBrk="1" hangingPunct="1"/>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Sequential Accumulation Plots</a:t>
            </a:r>
            <a:b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br>
            <a:r>
              <a:rPr lang="en-US" b="1" cap="small" dirty="0">
                <a:solidFill>
                  <a:srgbClr val="FFFF00"/>
                </a:solidFill>
                <a:effectLst>
                  <a:outerShdw blurRad="38100" dist="38100" dir="2700000" algn="tl">
                    <a:srgbClr val="000000">
                      <a:alpha val="43137"/>
                    </a:srgbClr>
                  </a:outerShdw>
                </a:effectLst>
                <a:latin typeface="Arial Narrow" panose="020B0606020202030204" pitchFamily="34" charset="0"/>
              </a:rPr>
              <a:t>Help Track Program Performance</a:t>
            </a:r>
          </a:p>
        </p:txBody>
      </p:sp>
      <p:sp>
        <p:nvSpPr>
          <p:cNvPr id="14341" name="Text Box 5"/>
          <p:cNvSpPr txBox="1">
            <a:spLocks noChangeArrowheads="1"/>
          </p:cNvSpPr>
          <p:nvPr/>
        </p:nvSpPr>
        <p:spPr bwMode="auto">
          <a:xfrm>
            <a:off x="5343525" y="6490285"/>
            <a:ext cx="3800475" cy="338554"/>
          </a:xfrm>
          <a:prstGeom prst="rect">
            <a:avLst/>
          </a:prstGeom>
          <a:noFill/>
          <a:ln w="12700" cap="rnd">
            <a:noFill/>
            <a:miter lim="800000"/>
            <a:headEnd type="none" w="med" len="lg"/>
            <a:tailEnd type="none" w="sm" len="sm"/>
          </a:ln>
        </p:spPr>
        <p:txBody>
          <a:bodyPr anchor="ctr">
            <a:spAutoFit/>
          </a:bodyPr>
          <a:lstStyle/>
          <a:p>
            <a:pPr algn="r" eaLnBrk="0" fontAlgn="base" hangingPunct="0">
              <a:spcBef>
                <a:spcPct val="0"/>
              </a:spcBef>
              <a:spcAft>
                <a:spcPct val="0"/>
              </a:spcAft>
            </a:pPr>
            <a:r>
              <a:rPr lang="en-US" sz="1600" cap="small" dirty="0">
                <a:solidFill>
                  <a:srgbClr val="FFFFFF"/>
                </a:solidFill>
                <a:latin typeface="Arial" pitchFamily="34" charset="0"/>
              </a:rPr>
              <a:t>After Clapp and Stibolt, 1991</a:t>
            </a:r>
          </a:p>
        </p:txBody>
      </p:sp>
    </p:spTree>
    <p:extLst>
      <p:ext uri="{BB962C8B-B14F-4D97-AF65-F5344CB8AC3E}">
        <p14:creationId xmlns:p14="http://schemas.microsoft.com/office/powerpoint/2010/main" val="4046303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3390" y="1029606"/>
            <a:ext cx="3748088" cy="2000548"/>
          </a:xfrm>
          <a:prstGeom prst="rect">
            <a:avLst/>
          </a:prstGeom>
          <a:noFill/>
        </p:spPr>
        <p:txBody>
          <a:bodyPr wrap="square" rtlCol="0">
            <a:spAutoFit/>
          </a:bodyPr>
          <a:lstStyle/>
          <a:p>
            <a:pPr algn="ctr" eaLnBrk="0" fontAlgn="base" hangingPunct="0">
              <a:spcBef>
                <a:spcPct val="0"/>
              </a:spcBef>
              <a:spcAft>
                <a:spcPct val="0"/>
              </a:spcAft>
            </a:pPr>
            <a:r>
              <a:rPr lang="en-US" sz="3200" b="1" cap="small" dirty="0">
                <a:solidFill>
                  <a:srgbClr val="FFFFFF"/>
                </a:solidFill>
                <a:effectLst>
                  <a:outerShdw blurRad="38100" dist="38100" dir="2700000" algn="tl">
                    <a:srgbClr val="000000">
                      <a:alpha val="43137"/>
                    </a:srgbClr>
                  </a:outerShdw>
                </a:effectLst>
                <a:latin typeface="Verdana" pitchFamily="34" charset="0"/>
              </a:rPr>
              <a:t>Public Regard for Objectivity of Science</a:t>
            </a:r>
          </a:p>
          <a:p>
            <a:pPr algn="ctr" eaLnBrk="0" fontAlgn="base" hangingPunct="0">
              <a:spcBef>
                <a:spcPct val="0"/>
              </a:spcBef>
              <a:spcAft>
                <a:spcPct val="0"/>
              </a:spcAft>
            </a:pPr>
            <a:endParaRPr lang="en-US" sz="2800" dirty="0">
              <a:solidFill>
                <a:srgbClr val="FFFFFF"/>
              </a:solidFill>
              <a:latin typeface="Verdana" pitchFamily="34" charset="0"/>
            </a:endParaRPr>
          </a:p>
        </p:txBody>
      </p:sp>
      <p:sp>
        <p:nvSpPr>
          <p:cNvPr id="4" name="TextBox 3"/>
          <p:cNvSpPr txBox="1"/>
          <p:nvPr/>
        </p:nvSpPr>
        <p:spPr>
          <a:xfrm>
            <a:off x="5195806" y="4342023"/>
            <a:ext cx="3590925" cy="1384995"/>
          </a:xfrm>
          <a:prstGeom prst="rect">
            <a:avLst/>
          </a:prstGeom>
          <a:noFill/>
        </p:spPr>
        <p:txBody>
          <a:bodyPr wrap="square" rtlCol="0">
            <a:spAutoFit/>
          </a:bodyPr>
          <a:lstStyle/>
          <a:p>
            <a:pPr algn="ctr" eaLnBrk="0" fontAlgn="base" hangingPunct="0">
              <a:spcBef>
                <a:spcPct val="0"/>
              </a:spcBef>
              <a:spcAft>
                <a:spcPct val="0"/>
              </a:spcAft>
            </a:pPr>
            <a:r>
              <a:rPr lang="en-US" sz="2800" b="1" cap="small" dirty="0">
                <a:solidFill>
                  <a:srgbClr val="FFFF00"/>
                </a:solidFill>
                <a:effectLst>
                  <a:outerShdw blurRad="38100" dist="38100" dir="2700000" algn="tl">
                    <a:srgbClr val="000000">
                      <a:alpha val="43137"/>
                    </a:srgbClr>
                  </a:outerShdw>
                </a:effectLst>
                <a:latin typeface="Verdana" pitchFamily="34" charset="0"/>
              </a:rPr>
              <a:t>Proper role of  Advocacy for Scientists? </a:t>
            </a:r>
          </a:p>
        </p:txBody>
      </p:sp>
      <p:sp>
        <p:nvSpPr>
          <p:cNvPr id="5" name="Down Arrow 4"/>
          <p:cNvSpPr/>
          <p:nvPr/>
        </p:nvSpPr>
        <p:spPr bwMode="auto">
          <a:xfrm>
            <a:off x="6168565" y="2670627"/>
            <a:ext cx="1349828" cy="1671396"/>
          </a:xfrm>
          <a:prstGeom prst="downArrow">
            <a:avLst/>
          </a:prstGeom>
          <a:solidFill>
            <a:schemeClr val="bg1"/>
          </a:solidFill>
          <a:ln w="317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a:solidFill>
                <a:srgbClr val="FFFFFF"/>
              </a:solidFill>
              <a:latin typeface="Verdan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850" y="537882"/>
            <a:ext cx="4320540" cy="5760720"/>
          </a:xfrm>
          <a:prstGeom prst="rect">
            <a:avLst/>
          </a:prstGeom>
          <a:ln w="38100">
            <a:solidFill>
              <a:schemeClr val="tx1"/>
            </a:solidFill>
          </a:ln>
        </p:spPr>
      </p:pic>
    </p:spTree>
    <p:extLst>
      <p:ext uri="{BB962C8B-B14F-4D97-AF65-F5344CB8AC3E}">
        <p14:creationId xmlns:p14="http://schemas.microsoft.com/office/powerpoint/2010/main" val="528202802"/>
      </p:ext>
    </p:extLst>
  </p:cSld>
  <p:clrMapOvr>
    <a:masterClrMapping/>
  </p:clrMapOvr>
  <p:transition xmlns:p14="http://schemas.microsoft.com/office/powerpoint/2010/mai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905000"/>
            <a:ext cx="8283742" cy="1107996"/>
          </a:xfrm>
          <a:prstGeom prst="rect">
            <a:avLst/>
          </a:prstGeom>
          <a:noFill/>
        </p:spPr>
        <p:txBody>
          <a:bodyPr wrap="square" rtlCol="0">
            <a:spAutoFit/>
          </a:bodyPr>
          <a:lstStyle/>
          <a:p>
            <a:r>
              <a:rPr lang="en-US" sz="6600" b="1" dirty="0">
                <a:solidFill>
                  <a:srgbClr val="FFFF00"/>
                </a:solidFill>
                <a:effectLst>
                  <a:outerShdw blurRad="38100" dist="38100" dir="2700000" algn="tl">
                    <a:srgbClr val="000000">
                      <a:alpha val="43137"/>
                    </a:srgbClr>
                  </a:outerShdw>
                </a:effectLst>
                <a:latin typeface="Arial Narrow" panose="020B0606020202030204" pitchFamily="34" charset="0"/>
              </a:rPr>
              <a:t>. . . BACK TO </a:t>
            </a:r>
            <a:r>
              <a:rPr lang="en-US" sz="6600" b="1" dirty="0" err="1">
                <a:solidFill>
                  <a:srgbClr val="FFFF00"/>
                </a:solidFill>
                <a:effectLst>
                  <a:outerShdw blurRad="38100" dist="38100" dir="2700000" algn="tl">
                    <a:srgbClr val="000000">
                      <a:alpha val="43137"/>
                    </a:srgbClr>
                  </a:outerShdw>
                </a:effectLst>
                <a:latin typeface="Arial Narrow" panose="020B0606020202030204" pitchFamily="34" charset="0"/>
              </a:rPr>
              <a:t>E&amp;P</a:t>
            </a:r>
            <a:endParaRPr lang="en-US" sz="6600" b="1"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1828800" y="2734270"/>
            <a:ext cx="6172200" cy="1107996"/>
          </a:xfrm>
          <a:prstGeom prst="rect">
            <a:avLst/>
          </a:prstGeom>
          <a:noFill/>
        </p:spPr>
        <p:txBody>
          <a:bodyPr wrap="square" rtlCol="0">
            <a:spAutoFit/>
          </a:bodyPr>
          <a:lstStyle/>
          <a:p>
            <a:r>
              <a:rPr lang="en-US" sz="6600" b="1" dirty="0">
                <a:solidFill>
                  <a:srgbClr val="FFFF00"/>
                </a:solidFill>
                <a:effectLst>
                  <a:outerShdw blurRad="38100" dist="38100" dir="2700000" algn="tl">
                    <a:srgbClr val="000000">
                      <a:alpha val="43137"/>
                    </a:srgbClr>
                  </a:outerShdw>
                </a:effectLst>
                <a:latin typeface="Arial Narrow" panose="020B0606020202030204" pitchFamily="34" charset="0"/>
              </a:rPr>
              <a:t>GEOSCIENCE . . .</a:t>
            </a:r>
          </a:p>
        </p:txBody>
      </p:sp>
    </p:spTree>
    <p:extLst>
      <p:ext uri="{BB962C8B-B14F-4D97-AF65-F5344CB8AC3E}">
        <p14:creationId xmlns:p14="http://schemas.microsoft.com/office/powerpoint/2010/main" val="40004263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ospector 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3792645"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60338" y="73025"/>
            <a:ext cx="8983662" cy="212365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695325" algn="l"/>
                <a:tab pos="7772400" algn="r"/>
              </a:tabLst>
              <a:defRPr>
                <a:solidFill>
                  <a:schemeClr val="tx1"/>
                </a:solidFill>
                <a:latin typeface="Verdana" pitchFamily="34" charset="0"/>
                <a:ea typeface="Osaka" charset="-128"/>
              </a:defRPr>
            </a:lvl1pPr>
            <a:lvl2pPr marL="1371600" indent="-347663">
              <a:tabLst>
                <a:tab pos="695325" algn="l"/>
                <a:tab pos="7772400" algn="r"/>
              </a:tabLst>
              <a:defRPr>
                <a:solidFill>
                  <a:schemeClr val="tx1"/>
                </a:solidFill>
                <a:latin typeface="Verdana" pitchFamily="34" charset="0"/>
                <a:ea typeface="Osaka" charset="-128"/>
              </a:defRPr>
            </a:lvl2pPr>
            <a:lvl3pPr marL="1143000" indent="-228600">
              <a:tabLst>
                <a:tab pos="695325" algn="l"/>
                <a:tab pos="7772400" algn="r"/>
              </a:tabLst>
              <a:defRPr>
                <a:solidFill>
                  <a:schemeClr val="tx1"/>
                </a:solidFill>
                <a:latin typeface="Verdana" pitchFamily="34" charset="0"/>
                <a:ea typeface="Osaka" charset="-128"/>
              </a:defRPr>
            </a:lvl3pPr>
            <a:lvl4pPr marL="1600200" indent="-228600">
              <a:tabLst>
                <a:tab pos="695325" algn="l"/>
                <a:tab pos="7772400" algn="r"/>
              </a:tabLst>
              <a:defRPr>
                <a:solidFill>
                  <a:schemeClr val="tx1"/>
                </a:solidFill>
                <a:latin typeface="Verdana" pitchFamily="34" charset="0"/>
                <a:ea typeface="Osaka" charset="-128"/>
              </a:defRPr>
            </a:lvl4pPr>
            <a:lvl5pPr marL="2057400" indent="-228600">
              <a:tabLst>
                <a:tab pos="695325" algn="l"/>
                <a:tab pos="7772400" algn="r"/>
              </a:tabLst>
              <a:defRPr>
                <a:solidFill>
                  <a:schemeClr val="tx1"/>
                </a:solidFill>
                <a:latin typeface="Verdana" pitchFamily="34" charset="0"/>
                <a:ea typeface="Osaka" charset="-128"/>
              </a:defRPr>
            </a:lvl5pPr>
            <a:lvl6pPr marL="2514600" indent="-228600" algn="ctr" eaLnBrk="0" fontAlgn="base" hangingPunct="0">
              <a:spcBef>
                <a:spcPct val="0"/>
              </a:spcBef>
              <a:spcAft>
                <a:spcPct val="0"/>
              </a:spcAft>
              <a:tabLst>
                <a:tab pos="695325" algn="l"/>
                <a:tab pos="7772400" algn="r"/>
              </a:tabLst>
              <a:defRPr>
                <a:solidFill>
                  <a:schemeClr val="tx1"/>
                </a:solidFill>
                <a:latin typeface="Verdana" pitchFamily="34" charset="0"/>
                <a:ea typeface="Osaka" charset="-128"/>
              </a:defRPr>
            </a:lvl6pPr>
            <a:lvl7pPr marL="2971800" indent="-228600" algn="ctr" eaLnBrk="0" fontAlgn="base" hangingPunct="0">
              <a:spcBef>
                <a:spcPct val="0"/>
              </a:spcBef>
              <a:spcAft>
                <a:spcPct val="0"/>
              </a:spcAft>
              <a:tabLst>
                <a:tab pos="695325" algn="l"/>
                <a:tab pos="7772400" algn="r"/>
              </a:tabLst>
              <a:defRPr>
                <a:solidFill>
                  <a:schemeClr val="tx1"/>
                </a:solidFill>
                <a:latin typeface="Verdana" pitchFamily="34" charset="0"/>
                <a:ea typeface="Osaka" charset="-128"/>
              </a:defRPr>
            </a:lvl7pPr>
            <a:lvl8pPr marL="3429000" indent="-228600" algn="ctr" eaLnBrk="0" fontAlgn="base" hangingPunct="0">
              <a:spcBef>
                <a:spcPct val="0"/>
              </a:spcBef>
              <a:spcAft>
                <a:spcPct val="0"/>
              </a:spcAft>
              <a:tabLst>
                <a:tab pos="695325" algn="l"/>
                <a:tab pos="7772400" algn="r"/>
              </a:tabLst>
              <a:defRPr>
                <a:solidFill>
                  <a:schemeClr val="tx1"/>
                </a:solidFill>
                <a:latin typeface="Verdana" pitchFamily="34" charset="0"/>
                <a:ea typeface="Osaka" charset="-128"/>
              </a:defRPr>
            </a:lvl8pPr>
            <a:lvl9pPr marL="3886200" indent="-228600" algn="ctr" eaLnBrk="0" fontAlgn="base" hangingPunct="0">
              <a:spcBef>
                <a:spcPct val="0"/>
              </a:spcBef>
              <a:spcAft>
                <a:spcPct val="0"/>
              </a:spcAft>
              <a:tabLst>
                <a:tab pos="695325" algn="l"/>
                <a:tab pos="7772400" algn="r"/>
              </a:tabLst>
              <a:defRPr>
                <a:solidFill>
                  <a:schemeClr val="tx1"/>
                </a:solidFill>
                <a:latin typeface="Verdana" pitchFamily="34" charset="0"/>
                <a:ea typeface="Osaka" charset="-128"/>
              </a:defRPr>
            </a:lvl9pPr>
          </a:lstStyle>
          <a:p>
            <a:pPr fontAlgn="base">
              <a:spcBef>
                <a:spcPct val="50000"/>
              </a:spcBef>
              <a:spcAft>
                <a:spcPct val="0"/>
              </a:spcAft>
            </a:pPr>
            <a:r>
              <a:rPr lang="en-US" altLang="en-US" sz="3600" dirty="0">
                <a:solidFill>
                  <a:srgbClr val="FFFF00"/>
                </a:solidFill>
                <a:latin typeface="Arial Narrow Bold" charset="0"/>
              </a:rPr>
              <a:t>BECAUSE EXPLORATION IS DOMINATED BY</a:t>
            </a:r>
          </a:p>
          <a:p>
            <a:pPr lvl="6">
              <a:spcBef>
                <a:spcPct val="50000"/>
              </a:spcBef>
              <a:buFontTx/>
              <a:buChar char="–"/>
            </a:pPr>
            <a:r>
              <a:rPr lang="en-US" altLang="en-US" sz="2800" dirty="0">
                <a:solidFill>
                  <a:srgbClr val="FFFF00"/>
                </a:solidFill>
                <a:latin typeface="Arial Narrow Bold" charset="0"/>
              </a:rPr>
              <a:t> </a:t>
            </a:r>
            <a:r>
              <a:rPr lang="en-US" altLang="en-US" sz="3200" dirty="0">
                <a:solidFill>
                  <a:srgbClr val="FFFF00"/>
                </a:solidFill>
                <a:latin typeface="Arial Narrow Bold" charset="0"/>
              </a:rPr>
              <a:t>SUBJECTIVITY</a:t>
            </a:r>
          </a:p>
          <a:p>
            <a:pPr lvl="6">
              <a:spcBef>
                <a:spcPct val="50000"/>
              </a:spcBef>
              <a:buFontTx/>
              <a:buChar char="–"/>
            </a:pPr>
            <a:r>
              <a:rPr lang="en-US" altLang="en-US" sz="3200" dirty="0">
                <a:solidFill>
                  <a:srgbClr val="FFFF00"/>
                </a:solidFill>
                <a:latin typeface="Arial Narrow Bold" charset="0"/>
              </a:rPr>
              <a:t> UNCERTAINTY</a:t>
            </a:r>
          </a:p>
        </p:txBody>
      </p:sp>
      <p:sp>
        <p:nvSpPr>
          <p:cNvPr id="4" name="Text Box 3"/>
          <p:cNvSpPr txBox="1">
            <a:spLocks noChangeArrowheads="1"/>
          </p:cNvSpPr>
          <p:nvPr/>
        </p:nvSpPr>
        <p:spPr bwMode="auto">
          <a:xfrm>
            <a:off x="4267200" y="4157008"/>
            <a:ext cx="4267201" cy="1846659"/>
          </a:xfrm>
          <a:prstGeom prst="rect">
            <a:avLst/>
          </a:prstGeom>
          <a:noFill/>
          <a:ln w="38100">
            <a:solidFill>
              <a:srgbClr val="66FF33"/>
            </a:solidFill>
            <a:miter lim="800000"/>
            <a:headEnd/>
            <a:tailEnd/>
          </a:ln>
          <a:effectLst>
            <a:outerShdw dist="35921" dir="2700000" algn="ctr" rotWithShape="0">
              <a:schemeClr val="tx1"/>
            </a:outerShdw>
          </a:effectLst>
          <a:extLst/>
        </p:spPr>
        <p:txBody>
          <a:bodyPr wrap="square" lIns="0" tIns="0" rIns="0" bIns="0">
            <a:spAutoFit/>
          </a:bodyPr>
          <a:lstStyle>
            <a:lvl1pPr marL="342900" indent="-342900">
              <a:defRPr>
                <a:solidFill>
                  <a:schemeClr val="tx1"/>
                </a:solidFill>
                <a:latin typeface="Verdana" pitchFamily="34" charset="0"/>
                <a:ea typeface="Osaka" charset="-128"/>
              </a:defRPr>
            </a:lvl1pPr>
            <a:lvl2pPr>
              <a:defRPr>
                <a:solidFill>
                  <a:schemeClr val="tx1"/>
                </a:solidFill>
                <a:latin typeface="Verdana" pitchFamily="34" charset="0"/>
                <a:ea typeface="Osaka" charset="-128"/>
              </a:defRPr>
            </a:lvl2pPr>
            <a:lvl3pPr marL="1143000" indent="-228600">
              <a:defRPr>
                <a:solidFill>
                  <a:schemeClr val="tx1"/>
                </a:solidFill>
                <a:latin typeface="Verdana" pitchFamily="34" charset="0"/>
                <a:ea typeface="Osaka" charset="-128"/>
              </a:defRPr>
            </a:lvl3pPr>
            <a:lvl4pPr marL="1600200" indent="-228600">
              <a:defRPr>
                <a:solidFill>
                  <a:schemeClr val="tx1"/>
                </a:solidFill>
                <a:latin typeface="Verdana" pitchFamily="34" charset="0"/>
                <a:ea typeface="Osaka" charset="-128"/>
              </a:defRPr>
            </a:lvl4pPr>
            <a:lvl5pPr marL="2057400" indent="-22860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lvl="1" fontAlgn="base">
              <a:spcBef>
                <a:spcPct val="50000"/>
              </a:spcBef>
              <a:spcAft>
                <a:spcPct val="0"/>
              </a:spcAft>
            </a:pPr>
            <a:r>
              <a:rPr lang="en-US" altLang="en-US" sz="4000" dirty="0">
                <a:solidFill>
                  <a:srgbClr val="66FF33"/>
                </a:solidFill>
                <a:latin typeface="Arial Narrow Bold" charset="0"/>
              </a:rPr>
              <a:t>. . . so Explorers Tend to Overvalue their Prospects</a:t>
            </a:r>
            <a:r>
              <a:rPr lang="en-US" altLang="en-US" sz="4000" b="1" dirty="0">
                <a:solidFill>
                  <a:srgbClr val="66FF33"/>
                </a:solidFill>
                <a:latin typeface="Arial Narrow Bold" charset="0"/>
              </a:rPr>
              <a:t>!</a:t>
            </a:r>
          </a:p>
        </p:txBody>
      </p:sp>
      <p:sp>
        <p:nvSpPr>
          <p:cNvPr id="5" name="TextBox 4"/>
          <p:cNvSpPr txBox="1"/>
          <p:nvPr/>
        </p:nvSpPr>
        <p:spPr>
          <a:xfrm>
            <a:off x="4267200" y="2457271"/>
            <a:ext cx="4572000" cy="1200329"/>
          </a:xfrm>
          <a:prstGeom prst="rect">
            <a:avLst/>
          </a:prstGeom>
          <a:noFill/>
        </p:spPr>
        <p:txBody>
          <a:bodyPr wrap="square" rtlCol="0">
            <a:spAutoFit/>
          </a:bodyPr>
          <a:lstStyle/>
          <a:p>
            <a:pPr marL="336550" lvl="7">
              <a:tabLst>
                <a:tab pos="695325" algn="l"/>
                <a:tab pos="4119563" algn="l"/>
                <a:tab pos="7772400" algn="r"/>
              </a:tabLst>
            </a:pPr>
            <a:r>
              <a:rPr lang="en-US" altLang="en-US" sz="3600" i="1" dirty="0">
                <a:solidFill>
                  <a:schemeClr val="bg1"/>
                </a:solidFill>
                <a:effectLst>
                  <a:outerShdw blurRad="38100" dist="38100" dir="2700000" algn="tl">
                    <a:srgbClr val="000000">
                      <a:alpha val="43137"/>
                    </a:srgbClr>
                  </a:outerShdw>
                </a:effectLst>
                <a:latin typeface="Arial Narrow Bold" charset="0"/>
              </a:rPr>
              <a:t>… it invites the Exercise of Intuition!</a:t>
            </a:r>
          </a:p>
        </p:txBody>
      </p:sp>
    </p:spTree>
    <p:extLst>
      <p:ext uri="{BB962C8B-B14F-4D97-AF65-F5344CB8AC3E}">
        <p14:creationId xmlns:p14="http://schemas.microsoft.com/office/powerpoint/2010/main" val="2208092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5900" y="639763"/>
            <a:ext cx="8710613" cy="1431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742950" indent="-285750">
              <a:defRPr>
                <a:solidFill>
                  <a:schemeClr val="tx1"/>
                </a:solidFill>
                <a:latin typeface="Verdana" pitchFamily="34" charset="0"/>
                <a:ea typeface="Osaka" charset="-128"/>
              </a:defRPr>
            </a:lvl2pPr>
            <a:lvl3pPr marL="1143000" indent="-228600">
              <a:defRPr>
                <a:solidFill>
                  <a:schemeClr val="tx1"/>
                </a:solidFill>
                <a:latin typeface="Verdana" pitchFamily="34" charset="0"/>
                <a:ea typeface="Osaka" charset="-128"/>
              </a:defRPr>
            </a:lvl3pPr>
            <a:lvl4pPr marL="1600200" indent="-228600">
              <a:defRPr>
                <a:solidFill>
                  <a:schemeClr val="tx1"/>
                </a:solidFill>
                <a:latin typeface="Verdana" pitchFamily="34" charset="0"/>
                <a:ea typeface="Osaka" charset="-128"/>
              </a:defRPr>
            </a:lvl4pPr>
            <a:lvl5pPr marL="2057400" indent="-22860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algn="ctr" eaLnBrk="0" fontAlgn="base" hangingPunct="0">
              <a:spcBef>
                <a:spcPct val="50000"/>
              </a:spcBef>
              <a:spcAft>
                <a:spcPct val="0"/>
              </a:spcAft>
            </a:pPr>
            <a:r>
              <a:rPr lang="en-US" altLang="en-US" sz="4400" dirty="0">
                <a:solidFill>
                  <a:srgbClr val="FFFF00"/>
                </a:solidFill>
                <a:latin typeface="Arial Narrow Bold" charset="0"/>
              </a:rPr>
              <a:t>PROFESSIONAL RESPONSIBILITIES OF PETROLEUM GEOSCIENTISTS</a:t>
            </a:r>
          </a:p>
        </p:txBody>
      </p:sp>
      <p:sp>
        <p:nvSpPr>
          <p:cNvPr id="4" name="WordArt 4"/>
          <p:cNvSpPr>
            <a:spLocks noChangeArrowheads="1" noChangeShapeType="1" noTextEdit="1"/>
          </p:cNvSpPr>
          <p:nvPr/>
        </p:nvSpPr>
        <p:spPr bwMode="auto">
          <a:xfrm>
            <a:off x="6156861" y="3148013"/>
            <a:ext cx="2257425" cy="4333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u="sng" kern="10" dirty="0">
                <a:solidFill>
                  <a:srgbClr val="66FF33"/>
                </a:solidFill>
                <a:effectLst>
                  <a:outerShdw dist="35921" dir="2700000" algn="ctr" rotWithShape="0">
                    <a:srgbClr val="000000">
                      <a:alpha val="79999"/>
                    </a:srgbClr>
                  </a:outerShdw>
                </a:effectLst>
                <a:latin typeface="Comic Sans MS"/>
              </a:rPr>
              <a:t>Fun Part!</a:t>
            </a:r>
          </a:p>
        </p:txBody>
      </p:sp>
      <p:sp>
        <p:nvSpPr>
          <p:cNvPr id="5" name="WordArt 5"/>
          <p:cNvSpPr>
            <a:spLocks noChangeArrowheads="1" noChangeShapeType="1" noTextEdit="1"/>
          </p:cNvSpPr>
          <p:nvPr/>
        </p:nvSpPr>
        <p:spPr bwMode="auto">
          <a:xfrm>
            <a:off x="5544545" y="4572000"/>
            <a:ext cx="2908300" cy="433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u="sng" kern="10" dirty="0">
                <a:solidFill>
                  <a:schemeClr val="bg1"/>
                </a:solidFill>
                <a:effectLst>
                  <a:outerShdw dist="35921" dir="2700000" algn="ctr" rotWithShape="0">
                    <a:srgbClr val="000000">
                      <a:alpha val="79999"/>
                    </a:srgbClr>
                  </a:outerShdw>
                </a:effectLst>
                <a:latin typeface="Arial Narrow" panose="020B0606020202030204" pitchFamily="34" charset="0"/>
                <a:cs typeface="Arial"/>
              </a:rPr>
              <a:t>Business Part!</a:t>
            </a:r>
          </a:p>
        </p:txBody>
      </p:sp>
      <p:sp>
        <p:nvSpPr>
          <p:cNvPr id="6" name="TextBox 5"/>
          <p:cNvSpPr txBox="1"/>
          <p:nvPr/>
        </p:nvSpPr>
        <p:spPr>
          <a:xfrm>
            <a:off x="609600" y="2743200"/>
            <a:ext cx="5867400" cy="255454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rgbClr val="66FF33"/>
                </a:solidFill>
                <a:effectLst>
                  <a:outerShdw blurRad="38100" dist="38100" dir="2700000" algn="tl">
                    <a:srgbClr val="000000">
                      <a:alpha val="43137"/>
                    </a:srgbClr>
                  </a:outerShdw>
                </a:effectLst>
                <a:latin typeface="Arial Narrow" panose="020B0606020202030204" pitchFamily="34" charset="0"/>
              </a:rPr>
              <a:t>Find profitable oil and gas accumulations</a:t>
            </a:r>
          </a:p>
          <a:p>
            <a:pPr marL="285750" indent="-285750">
              <a:buFont typeface="Arial" panose="020B0604020202020204" pitchFamily="34" charset="0"/>
              <a:buChar char="•"/>
            </a:pPr>
            <a:endParaRPr lang="en-US" sz="3200" dirty="0">
              <a:latin typeface="Arial Narrow" panose="020B0606020202030204" pitchFamily="34" charset="0"/>
            </a:endParaRPr>
          </a:p>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rial Narrow" panose="020B0606020202030204" pitchFamily="34" charset="0"/>
              </a:rPr>
              <a:t>Measure opportunities consistently w/o bias</a:t>
            </a:r>
            <a:endParaRPr lang="en-US"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13317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3" presetClass="entr" presetSubtype="0" fill="hold" grpId="0" nodeType="afterEffect">
                                  <p:stCondLst>
                                    <p:cond delay="3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par>
                          <p:cTn id="14" fill="hold">
                            <p:stCondLst>
                              <p:cond delay="0"/>
                            </p:stCondLst>
                            <p:childTnLst>
                              <p:par>
                                <p:cTn id="15" presetID="3" presetClass="entr" presetSubtype="0" fill="hold" grpId="0" nodeType="afterEffect">
                                  <p:stCondLst>
                                    <p:cond delay="30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yin yang"/>
          <p:cNvPicPr>
            <a:picLocks noChangeAspect="1" noChangeArrowheads="1"/>
          </p:cNvPicPr>
          <p:nvPr/>
        </p:nvPicPr>
        <p:blipFill>
          <a:blip r:embed="rId2"/>
          <a:srcRect/>
          <a:stretch>
            <a:fillRect/>
          </a:stretch>
        </p:blipFill>
        <p:spPr bwMode="auto">
          <a:xfrm rot="-4045712">
            <a:off x="0" y="1530350"/>
            <a:ext cx="4799013" cy="4799013"/>
          </a:xfrm>
          <a:prstGeom prst="rect">
            <a:avLst/>
          </a:prstGeom>
          <a:noFill/>
          <a:effectLst>
            <a:outerShdw blurRad="381000" dist="12694" dir="899845" algn="ctr" rotWithShape="0">
              <a:schemeClr val="tx1"/>
            </a:outerShdw>
          </a:effectLst>
          <a:extLst>
            <a:ext uri="{909E8E84-426E-40dd-AFC4-6F175D3DCCD1}">
              <a14:hiddenFill xmlns:a14="http://schemas.microsoft.com/office/drawing/2010/main">
                <a:solidFill>
                  <a:srgbClr val="FFFFFF"/>
                </a:solidFill>
              </a14:hiddenFill>
            </a:ext>
          </a:extLst>
        </p:spPr>
      </p:pic>
      <p:sp>
        <p:nvSpPr>
          <p:cNvPr id="7" name="Text Box 3"/>
          <p:cNvSpPr txBox="1">
            <a:spLocks noChangeAspect="1" noChangeArrowheads="1"/>
          </p:cNvSpPr>
          <p:nvPr/>
        </p:nvSpPr>
        <p:spPr bwMode="auto">
          <a:xfrm rot="1979711">
            <a:off x="1898650" y="2482850"/>
            <a:ext cx="2673350" cy="94615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742950" indent="-285750">
              <a:defRPr>
                <a:solidFill>
                  <a:schemeClr val="tx1"/>
                </a:solidFill>
                <a:latin typeface="Verdana" pitchFamily="34" charset="0"/>
                <a:ea typeface="Osaka" charset="-128"/>
              </a:defRPr>
            </a:lvl2pPr>
            <a:lvl3pPr marL="1143000" indent="-228600">
              <a:defRPr>
                <a:solidFill>
                  <a:schemeClr val="tx1"/>
                </a:solidFill>
                <a:latin typeface="Verdana" pitchFamily="34" charset="0"/>
                <a:ea typeface="Osaka" charset="-128"/>
              </a:defRPr>
            </a:lvl3pPr>
            <a:lvl4pPr marL="1600200" indent="-228600">
              <a:defRPr>
                <a:solidFill>
                  <a:schemeClr val="tx1"/>
                </a:solidFill>
                <a:latin typeface="Verdana" pitchFamily="34" charset="0"/>
                <a:ea typeface="Osaka" charset="-128"/>
              </a:defRPr>
            </a:lvl4pPr>
            <a:lvl5pPr marL="2057400" indent="-22860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algn="ctr" eaLnBrk="0" fontAlgn="base" hangingPunct="0">
              <a:spcBef>
                <a:spcPct val="50000"/>
              </a:spcBef>
              <a:spcAft>
                <a:spcPct val="0"/>
              </a:spcAft>
            </a:pPr>
            <a:r>
              <a:rPr lang="en-US" altLang="en-US" sz="2800" b="1">
                <a:solidFill>
                  <a:srgbClr val="000000"/>
                </a:solidFill>
                <a:latin typeface="Arial Narrow Bold" charset="0"/>
              </a:rPr>
              <a:t>VISION &amp; INTUITION</a:t>
            </a:r>
          </a:p>
        </p:txBody>
      </p:sp>
      <p:sp>
        <p:nvSpPr>
          <p:cNvPr id="8" name="Text Box 4"/>
          <p:cNvSpPr txBox="1">
            <a:spLocks noChangeAspect="1" noChangeArrowheads="1"/>
          </p:cNvSpPr>
          <p:nvPr/>
        </p:nvSpPr>
        <p:spPr bwMode="auto">
          <a:xfrm rot="1979711">
            <a:off x="0" y="4514850"/>
            <a:ext cx="3262313" cy="903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742950" indent="-285750">
              <a:defRPr>
                <a:solidFill>
                  <a:schemeClr val="tx1"/>
                </a:solidFill>
                <a:latin typeface="Verdana" pitchFamily="34" charset="0"/>
                <a:ea typeface="Osaka" charset="-128"/>
              </a:defRPr>
            </a:lvl2pPr>
            <a:lvl3pPr marL="1143000" indent="-228600">
              <a:defRPr>
                <a:solidFill>
                  <a:schemeClr val="tx1"/>
                </a:solidFill>
                <a:latin typeface="Verdana" pitchFamily="34" charset="0"/>
                <a:ea typeface="Osaka" charset="-128"/>
              </a:defRPr>
            </a:lvl3pPr>
            <a:lvl4pPr marL="1600200" indent="-228600">
              <a:defRPr>
                <a:solidFill>
                  <a:schemeClr val="tx1"/>
                </a:solidFill>
                <a:latin typeface="Verdana" pitchFamily="34" charset="0"/>
                <a:ea typeface="Osaka" charset="-128"/>
              </a:defRPr>
            </a:lvl4pPr>
            <a:lvl5pPr marL="2057400" indent="-22860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algn="ctr" eaLnBrk="0" fontAlgn="base" hangingPunct="0">
              <a:lnSpc>
                <a:spcPct val="70000"/>
              </a:lnSpc>
              <a:spcBef>
                <a:spcPct val="50000"/>
              </a:spcBef>
              <a:spcAft>
                <a:spcPct val="0"/>
              </a:spcAft>
            </a:pPr>
            <a:r>
              <a:rPr lang="en-US" altLang="en-US" sz="2800" b="1">
                <a:solidFill>
                  <a:srgbClr val="FFFFFF"/>
                </a:solidFill>
                <a:latin typeface="Arial Narrow Bold" charset="0"/>
              </a:rPr>
              <a:t>MEASUREMENT</a:t>
            </a:r>
          </a:p>
          <a:p>
            <a:pPr algn="ctr" eaLnBrk="0" fontAlgn="base" hangingPunct="0">
              <a:lnSpc>
                <a:spcPct val="70000"/>
              </a:lnSpc>
              <a:spcBef>
                <a:spcPct val="50000"/>
              </a:spcBef>
              <a:spcAft>
                <a:spcPct val="0"/>
              </a:spcAft>
            </a:pPr>
            <a:r>
              <a:rPr lang="en-US" altLang="en-US" sz="2800" b="1">
                <a:solidFill>
                  <a:srgbClr val="FFFFFF"/>
                </a:solidFill>
                <a:latin typeface="Arial Narrow Bold" charset="0"/>
              </a:rPr>
              <a:t> W/O BIAS</a:t>
            </a:r>
          </a:p>
        </p:txBody>
      </p:sp>
      <p:grpSp>
        <p:nvGrpSpPr>
          <p:cNvPr id="9" name="Group 5"/>
          <p:cNvGrpSpPr>
            <a:grpSpLocks/>
          </p:cNvGrpSpPr>
          <p:nvPr/>
        </p:nvGrpSpPr>
        <p:grpSpPr bwMode="auto">
          <a:xfrm>
            <a:off x="952500" y="952500"/>
            <a:ext cx="9134475" cy="4533900"/>
            <a:chOff x="555" y="717"/>
            <a:chExt cx="5754" cy="2856"/>
          </a:xfrm>
        </p:grpSpPr>
        <p:sp>
          <p:nvSpPr>
            <p:cNvPr id="10" name="Text Box 6"/>
            <p:cNvSpPr txBox="1">
              <a:spLocks noChangeArrowheads="1"/>
            </p:cNvSpPr>
            <p:nvPr/>
          </p:nvSpPr>
          <p:spPr bwMode="auto">
            <a:xfrm>
              <a:off x="555" y="717"/>
              <a:ext cx="5013" cy="46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800100" indent="-342900">
                <a:defRPr>
                  <a:solidFill>
                    <a:schemeClr val="tx1"/>
                  </a:solidFill>
                  <a:latin typeface="Verdana" pitchFamily="34" charset="0"/>
                  <a:ea typeface="Osaka" charset="-128"/>
                </a:defRPr>
              </a:lvl2pPr>
              <a:lvl3pPr marL="1257300" indent="-342900">
                <a:defRPr>
                  <a:solidFill>
                    <a:schemeClr val="tx1"/>
                  </a:solidFill>
                  <a:latin typeface="Verdana" pitchFamily="34" charset="0"/>
                  <a:ea typeface="Osaka" charset="-128"/>
                </a:defRPr>
              </a:lvl3pPr>
              <a:lvl4pPr marL="1714500" indent="-342900">
                <a:defRPr>
                  <a:solidFill>
                    <a:schemeClr val="tx1"/>
                  </a:solidFill>
                  <a:latin typeface="Verdana" pitchFamily="34" charset="0"/>
                  <a:ea typeface="Osaka" charset="-128"/>
                </a:defRPr>
              </a:lvl4pPr>
              <a:lvl5pPr marL="2171700" indent="-342900">
                <a:defRPr>
                  <a:solidFill>
                    <a:schemeClr val="tx1"/>
                  </a:solidFill>
                  <a:latin typeface="Verdana" pitchFamily="34" charset="0"/>
                  <a:ea typeface="Osaka" charset="-128"/>
                </a:defRPr>
              </a:lvl5pPr>
              <a:lvl6pPr marL="2628900" indent="-342900" algn="ctr" eaLnBrk="0" fontAlgn="base" hangingPunct="0">
                <a:spcBef>
                  <a:spcPct val="0"/>
                </a:spcBef>
                <a:spcAft>
                  <a:spcPct val="0"/>
                </a:spcAft>
                <a:defRPr>
                  <a:solidFill>
                    <a:schemeClr val="tx1"/>
                  </a:solidFill>
                  <a:latin typeface="Verdana" pitchFamily="34" charset="0"/>
                  <a:ea typeface="Osaka" charset="-128"/>
                </a:defRPr>
              </a:lvl6pPr>
              <a:lvl7pPr marL="3086100" indent="-342900" algn="ctr" eaLnBrk="0" fontAlgn="base" hangingPunct="0">
                <a:spcBef>
                  <a:spcPct val="0"/>
                </a:spcBef>
                <a:spcAft>
                  <a:spcPct val="0"/>
                </a:spcAft>
                <a:defRPr>
                  <a:solidFill>
                    <a:schemeClr val="tx1"/>
                  </a:solidFill>
                  <a:latin typeface="Verdana" pitchFamily="34" charset="0"/>
                  <a:ea typeface="Osaka" charset="-128"/>
                </a:defRPr>
              </a:lvl7pPr>
              <a:lvl8pPr marL="3543300" indent="-342900" algn="ctr" eaLnBrk="0" fontAlgn="base" hangingPunct="0">
                <a:spcBef>
                  <a:spcPct val="0"/>
                </a:spcBef>
                <a:spcAft>
                  <a:spcPct val="0"/>
                </a:spcAft>
                <a:defRPr>
                  <a:solidFill>
                    <a:schemeClr val="tx1"/>
                  </a:solidFill>
                  <a:latin typeface="Verdana" pitchFamily="34" charset="0"/>
                  <a:ea typeface="Osaka" charset="-128"/>
                </a:defRPr>
              </a:lvl8pPr>
              <a:lvl9pPr marL="4000500" indent="-342900" algn="ctr" eaLnBrk="0" fontAlgn="base" hangingPunct="0">
                <a:spcBef>
                  <a:spcPct val="0"/>
                </a:spcBef>
                <a:spcAft>
                  <a:spcPct val="0"/>
                </a:spcAft>
                <a:defRPr>
                  <a:solidFill>
                    <a:schemeClr val="tx1"/>
                  </a:solidFill>
                  <a:latin typeface="Verdana" pitchFamily="34" charset="0"/>
                  <a:ea typeface="Osaka" charset="-128"/>
                </a:defRPr>
              </a:lvl9pPr>
            </a:lstStyle>
            <a:p>
              <a:pPr fontAlgn="base">
                <a:spcBef>
                  <a:spcPct val="60000"/>
                </a:spcBef>
                <a:spcAft>
                  <a:spcPct val="0"/>
                </a:spcAft>
              </a:pPr>
              <a:r>
                <a:rPr lang="en-US" altLang="en-US" sz="4200" dirty="0">
                  <a:solidFill>
                    <a:srgbClr val="FFE949"/>
                  </a:solidFill>
                  <a:latin typeface="Arial Narrow Bold" charset="0"/>
                </a:rPr>
                <a:t>DETACHMENT IS REQUIRED</a:t>
              </a:r>
            </a:p>
          </p:txBody>
        </p:sp>
        <p:sp>
          <p:nvSpPr>
            <p:cNvPr id="11" name="Line 7"/>
            <p:cNvSpPr>
              <a:spLocks noChangeShapeType="1"/>
            </p:cNvSpPr>
            <p:nvPr/>
          </p:nvSpPr>
          <p:spPr bwMode="auto">
            <a:xfrm>
              <a:off x="3312" y="2506"/>
              <a:ext cx="1642" cy="0"/>
            </a:xfrm>
            <a:prstGeom prst="line">
              <a:avLst/>
            </a:prstGeom>
            <a:noFill/>
            <a:ln w="38100">
              <a:solidFill>
                <a:srgbClr val="FFFF00"/>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latin typeface="Verdana" pitchFamily="34" charset="0"/>
              </a:endParaRPr>
            </a:p>
          </p:txBody>
        </p:sp>
        <p:sp>
          <p:nvSpPr>
            <p:cNvPr id="12" name="Text Box 8"/>
            <p:cNvSpPr txBox="1">
              <a:spLocks noChangeArrowheads="1"/>
            </p:cNvSpPr>
            <p:nvPr/>
          </p:nvSpPr>
          <p:spPr bwMode="auto">
            <a:xfrm>
              <a:off x="3041" y="2747"/>
              <a:ext cx="2159" cy="8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742950" indent="-285750">
                <a:defRPr>
                  <a:solidFill>
                    <a:schemeClr val="tx1"/>
                  </a:solidFill>
                  <a:latin typeface="Verdana" pitchFamily="34" charset="0"/>
                  <a:ea typeface="Osaka" charset="-128"/>
                </a:defRPr>
              </a:lvl2pPr>
              <a:lvl3pPr marL="1143000" indent="-228600">
                <a:defRPr>
                  <a:solidFill>
                    <a:schemeClr val="tx1"/>
                  </a:solidFill>
                  <a:latin typeface="Verdana" pitchFamily="34" charset="0"/>
                  <a:ea typeface="Osaka" charset="-128"/>
                </a:defRPr>
              </a:lvl3pPr>
              <a:lvl4pPr marL="1600200" indent="-228600">
                <a:defRPr>
                  <a:solidFill>
                    <a:schemeClr val="tx1"/>
                  </a:solidFill>
                  <a:latin typeface="Verdana" pitchFamily="34" charset="0"/>
                  <a:ea typeface="Osaka" charset="-128"/>
                </a:defRPr>
              </a:lvl4pPr>
              <a:lvl5pPr marL="2057400" indent="-228600">
                <a:defRPr>
                  <a:solidFill>
                    <a:schemeClr val="tx1"/>
                  </a:solidFill>
                  <a:latin typeface="Verdana" pitchFamily="34" charset="0"/>
                  <a:ea typeface="Osaka" charset="-128"/>
                </a:defRPr>
              </a:lvl5pPr>
              <a:lvl6pPr marL="2514600" indent="-228600" algn="ctr" eaLnBrk="0" fontAlgn="base" hangingPunct="0">
                <a:spcBef>
                  <a:spcPct val="0"/>
                </a:spcBef>
                <a:spcAft>
                  <a:spcPct val="0"/>
                </a:spcAft>
                <a:defRPr>
                  <a:solidFill>
                    <a:schemeClr val="tx1"/>
                  </a:solidFill>
                  <a:latin typeface="Verdana" pitchFamily="34" charset="0"/>
                  <a:ea typeface="Osaka" charset="-128"/>
                </a:defRPr>
              </a:lvl6pPr>
              <a:lvl7pPr marL="2971800" indent="-228600" algn="ctr" eaLnBrk="0" fontAlgn="base" hangingPunct="0">
                <a:spcBef>
                  <a:spcPct val="0"/>
                </a:spcBef>
                <a:spcAft>
                  <a:spcPct val="0"/>
                </a:spcAft>
                <a:defRPr>
                  <a:solidFill>
                    <a:schemeClr val="tx1"/>
                  </a:solidFill>
                  <a:latin typeface="Verdana" pitchFamily="34" charset="0"/>
                  <a:ea typeface="Osaka" charset="-128"/>
                </a:defRPr>
              </a:lvl7pPr>
              <a:lvl8pPr marL="3429000" indent="-228600" algn="ctr" eaLnBrk="0" fontAlgn="base" hangingPunct="0">
                <a:spcBef>
                  <a:spcPct val="0"/>
                </a:spcBef>
                <a:spcAft>
                  <a:spcPct val="0"/>
                </a:spcAft>
                <a:defRPr>
                  <a:solidFill>
                    <a:schemeClr val="tx1"/>
                  </a:solidFill>
                  <a:latin typeface="Verdana" pitchFamily="34" charset="0"/>
                  <a:ea typeface="Osaka" charset="-128"/>
                </a:defRPr>
              </a:lvl8pPr>
              <a:lvl9pPr marL="3886200" indent="-228600" algn="ctr" eaLnBrk="0" fontAlgn="base" hangingPunct="0">
                <a:spcBef>
                  <a:spcPct val="0"/>
                </a:spcBef>
                <a:spcAft>
                  <a:spcPct val="0"/>
                </a:spcAft>
                <a:defRPr>
                  <a:solidFill>
                    <a:schemeClr val="tx1"/>
                  </a:solidFill>
                  <a:latin typeface="Verdana" pitchFamily="34" charset="0"/>
                  <a:ea typeface="Osaka" charset="-128"/>
                </a:defRPr>
              </a:lvl9pPr>
            </a:lstStyle>
            <a:p>
              <a:pPr eaLnBrk="0" fontAlgn="base" hangingPunct="0">
                <a:spcBef>
                  <a:spcPct val="50000"/>
                </a:spcBef>
                <a:spcAft>
                  <a:spcPct val="0"/>
                </a:spcAft>
                <a:buFontTx/>
                <a:buChar char="•"/>
              </a:pPr>
              <a:r>
                <a:rPr lang="en-US" altLang="en-US" sz="2800">
                  <a:solidFill>
                    <a:srgbClr val="FFE949"/>
                  </a:solidFill>
                  <a:latin typeface="Arial Narrow Bold" charset="0"/>
                </a:rPr>
                <a:t> </a:t>
              </a:r>
              <a:r>
                <a:rPr lang="en-US" altLang="en-US" sz="3200">
                  <a:solidFill>
                    <a:srgbClr val="FFE949"/>
                  </a:solidFill>
                  <a:latin typeface="Arial Narrow Bold" charset="0"/>
                </a:rPr>
                <a:t>Professionalism</a:t>
              </a:r>
            </a:p>
            <a:p>
              <a:pPr eaLnBrk="0" fontAlgn="base" hangingPunct="0">
                <a:spcBef>
                  <a:spcPct val="50000"/>
                </a:spcBef>
                <a:spcAft>
                  <a:spcPct val="0"/>
                </a:spcAft>
                <a:buFontTx/>
                <a:buChar char="•"/>
              </a:pPr>
              <a:r>
                <a:rPr lang="en-US" altLang="en-US" sz="3200">
                  <a:solidFill>
                    <a:srgbClr val="FFE949"/>
                  </a:solidFill>
                  <a:latin typeface="Arial Narrow Bold" charset="0"/>
                </a:rPr>
                <a:t> Project Teams</a:t>
              </a:r>
            </a:p>
          </p:txBody>
        </p:sp>
        <p:sp>
          <p:nvSpPr>
            <p:cNvPr id="13" name="Text Box 9"/>
            <p:cNvSpPr txBox="1">
              <a:spLocks noChangeArrowheads="1"/>
            </p:cNvSpPr>
            <p:nvPr/>
          </p:nvSpPr>
          <p:spPr bwMode="auto">
            <a:xfrm>
              <a:off x="2970" y="1116"/>
              <a:ext cx="3339" cy="126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a:solidFill>
                    <a:schemeClr val="tx1"/>
                  </a:solidFill>
                  <a:latin typeface="Verdana" pitchFamily="34" charset="0"/>
                  <a:ea typeface="Osaka" charset="-128"/>
                </a:defRPr>
              </a:lvl1pPr>
              <a:lvl2pPr marL="800100" indent="-342900">
                <a:defRPr>
                  <a:solidFill>
                    <a:schemeClr val="tx1"/>
                  </a:solidFill>
                  <a:latin typeface="Verdana" pitchFamily="34" charset="0"/>
                  <a:ea typeface="Osaka" charset="-128"/>
                </a:defRPr>
              </a:lvl2pPr>
              <a:lvl3pPr marL="1257300" indent="-342900">
                <a:defRPr>
                  <a:solidFill>
                    <a:schemeClr val="tx1"/>
                  </a:solidFill>
                  <a:latin typeface="Verdana" pitchFamily="34" charset="0"/>
                  <a:ea typeface="Osaka" charset="-128"/>
                </a:defRPr>
              </a:lvl3pPr>
              <a:lvl4pPr marL="1714500" indent="-342900">
                <a:defRPr>
                  <a:solidFill>
                    <a:schemeClr val="tx1"/>
                  </a:solidFill>
                  <a:latin typeface="Verdana" pitchFamily="34" charset="0"/>
                  <a:ea typeface="Osaka" charset="-128"/>
                </a:defRPr>
              </a:lvl4pPr>
              <a:lvl5pPr marL="2171700" indent="-342900">
                <a:defRPr>
                  <a:solidFill>
                    <a:schemeClr val="tx1"/>
                  </a:solidFill>
                  <a:latin typeface="Verdana" pitchFamily="34" charset="0"/>
                  <a:ea typeface="Osaka" charset="-128"/>
                </a:defRPr>
              </a:lvl5pPr>
              <a:lvl6pPr marL="2628900" indent="-342900" algn="ctr" eaLnBrk="0" fontAlgn="base" hangingPunct="0">
                <a:spcBef>
                  <a:spcPct val="0"/>
                </a:spcBef>
                <a:spcAft>
                  <a:spcPct val="0"/>
                </a:spcAft>
                <a:defRPr>
                  <a:solidFill>
                    <a:schemeClr val="tx1"/>
                  </a:solidFill>
                  <a:latin typeface="Verdana" pitchFamily="34" charset="0"/>
                  <a:ea typeface="Osaka" charset="-128"/>
                </a:defRPr>
              </a:lvl6pPr>
              <a:lvl7pPr marL="3086100" indent="-342900" algn="ctr" eaLnBrk="0" fontAlgn="base" hangingPunct="0">
                <a:spcBef>
                  <a:spcPct val="0"/>
                </a:spcBef>
                <a:spcAft>
                  <a:spcPct val="0"/>
                </a:spcAft>
                <a:defRPr>
                  <a:solidFill>
                    <a:schemeClr val="tx1"/>
                  </a:solidFill>
                  <a:latin typeface="Verdana" pitchFamily="34" charset="0"/>
                  <a:ea typeface="Osaka" charset="-128"/>
                </a:defRPr>
              </a:lvl7pPr>
              <a:lvl8pPr marL="3543300" indent="-342900" algn="ctr" eaLnBrk="0" fontAlgn="base" hangingPunct="0">
                <a:spcBef>
                  <a:spcPct val="0"/>
                </a:spcBef>
                <a:spcAft>
                  <a:spcPct val="0"/>
                </a:spcAft>
                <a:defRPr>
                  <a:solidFill>
                    <a:schemeClr val="tx1"/>
                  </a:solidFill>
                  <a:latin typeface="Verdana" pitchFamily="34" charset="0"/>
                  <a:ea typeface="Osaka" charset="-128"/>
                </a:defRPr>
              </a:lvl8pPr>
              <a:lvl9pPr marL="4000500" indent="-342900" algn="ctr" eaLnBrk="0" fontAlgn="base" hangingPunct="0">
                <a:spcBef>
                  <a:spcPct val="0"/>
                </a:spcBef>
                <a:spcAft>
                  <a:spcPct val="0"/>
                </a:spcAft>
                <a:defRPr>
                  <a:solidFill>
                    <a:schemeClr val="tx1"/>
                  </a:solidFill>
                  <a:latin typeface="Verdana" pitchFamily="34" charset="0"/>
                  <a:ea typeface="Osaka" charset="-128"/>
                </a:defRPr>
              </a:lvl9pPr>
            </a:lstStyle>
            <a:p>
              <a:pPr fontAlgn="base">
                <a:spcBef>
                  <a:spcPct val="60000"/>
                </a:spcBef>
                <a:spcAft>
                  <a:spcPct val="0"/>
                </a:spcAft>
              </a:pPr>
              <a:r>
                <a:rPr lang="en-US" altLang="en-US" sz="4200">
                  <a:solidFill>
                    <a:srgbClr val="FFE949"/>
                  </a:solidFill>
                  <a:latin typeface="Arial Narrow Bold" charset="0"/>
                </a:rPr>
                <a:t>TO MEASURE </a:t>
              </a:r>
              <a:br>
                <a:rPr lang="en-US" altLang="en-US" sz="4200">
                  <a:solidFill>
                    <a:srgbClr val="FFE949"/>
                  </a:solidFill>
                  <a:latin typeface="Arial Narrow Bold" charset="0"/>
                </a:rPr>
              </a:br>
              <a:r>
                <a:rPr lang="en-US" altLang="en-US" sz="4200">
                  <a:solidFill>
                    <a:srgbClr val="FFE949"/>
                  </a:solidFill>
                  <a:latin typeface="Arial Narrow Bold" charset="0"/>
                </a:rPr>
                <a:t>YOUR OWN PROSPECTS!</a:t>
              </a:r>
            </a:p>
          </p:txBody>
        </p:sp>
      </p:grpSp>
    </p:spTree>
    <p:extLst>
      <p:ext uri="{BB962C8B-B14F-4D97-AF65-F5344CB8AC3E}">
        <p14:creationId xmlns:p14="http://schemas.microsoft.com/office/powerpoint/2010/main" val="2227039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685800"/>
            <a:ext cx="7848600" cy="923330"/>
          </a:xfrm>
          <a:prstGeom prst="rect">
            <a:avLst/>
          </a:prstGeom>
          <a:noFill/>
        </p:spPr>
        <p:txBody>
          <a:bodyPr wrap="square" rtlCol="0">
            <a:spAutoFit/>
          </a:bodyPr>
          <a:lstStyle/>
          <a:p>
            <a:r>
              <a:rPr lang="en-US" sz="5400" b="1" u="sng" dirty="0">
                <a:solidFill>
                  <a:srgbClr val="FFFF00"/>
                </a:solidFill>
                <a:effectLst>
                  <a:outerShdw blurRad="38100" dist="38100" dir="2700000" algn="tl">
                    <a:srgbClr val="000000">
                      <a:alpha val="43137"/>
                    </a:srgbClr>
                  </a:outerShdw>
                </a:effectLst>
                <a:latin typeface="Arial Narrow" panose="020B0606020202030204" pitchFamily="34" charset="0"/>
              </a:rPr>
              <a:t>BASIC MESSAGE</a:t>
            </a:r>
            <a:r>
              <a:rPr lang="en-US" sz="5400" b="1" dirty="0">
                <a:solidFill>
                  <a:srgbClr val="FFFF00"/>
                </a:solidFill>
                <a:effectLst>
                  <a:outerShdw blurRad="38100" dist="38100" dir="2700000" algn="tl">
                    <a:srgbClr val="000000">
                      <a:alpha val="43137"/>
                    </a:srgbClr>
                  </a:outerShdw>
                </a:effectLst>
                <a:latin typeface="Arial Narrow" panose="020B0606020202030204" pitchFamily="34" charset="0"/>
              </a:rPr>
              <a:t>:</a:t>
            </a:r>
          </a:p>
        </p:txBody>
      </p:sp>
      <p:sp>
        <p:nvSpPr>
          <p:cNvPr id="5" name="TextBox 4"/>
          <p:cNvSpPr txBox="1"/>
          <p:nvPr/>
        </p:nvSpPr>
        <p:spPr>
          <a:xfrm>
            <a:off x="762000" y="2057400"/>
            <a:ext cx="7239000" cy="1323439"/>
          </a:xfrm>
          <a:prstGeom prst="rect">
            <a:avLst/>
          </a:prstGeom>
          <a:noFill/>
        </p:spPr>
        <p:txBody>
          <a:bodyPr wrap="square" rtlCol="0">
            <a:spAutoFit/>
          </a:bodyPr>
          <a:lstStyle/>
          <a:p>
            <a:pPr marL="914400" indent="-914400"/>
            <a:r>
              <a:rPr lang="en-US" sz="4000" b="1" i="1" dirty="0">
                <a:solidFill>
                  <a:srgbClr val="FFC000"/>
                </a:solidFill>
                <a:effectLst>
                  <a:outerShdw blurRad="38100" dist="38100" dir="2700000" algn="tl">
                    <a:srgbClr val="000000">
                      <a:alpha val="43137"/>
                    </a:srgbClr>
                  </a:outerShdw>
                </a:effectLst>
                <a:latin typeface="Arial Narrow" panose="020B0606020202030204" pitchFamily="34" charset="0"/>
              </a:rPr>
              <a:t>Q:	How to reduce Cognitive Bias in Science?</a:t>
            </a:r>
          </a:p>
        </p:txBody>
      </p:sp>
      <p:sp>
        <p:nvSpPr>
          <p:cNvPr id="14" name="TextBox 13"/>
          <p:cNvSpPr txBox="1"/>
          <p:nvPr/>
        </p:nvSpPr>
        <p:spPr>
          <a:xfrm>
            <a:off x="762000" y="3657600"/>
            <a:ext cx="7848600" cy="1323439"/>
          </a:xfrm>
          <a:prstGeom prst="rect">
            <a:avLst/>
          </a:prstGeom>
          <a:noFill/>
        </p:spPr>
        <p:txBody>
          <a:bodyPr wrap="square" rtlCol="0">
            <a:spAutoFit/>
          </a:bodyPr>
          <a:lstStyle/>
          <a:p>
            <a:pPr marL="914400" indent="-914400"/>
            <a:r>
              <a:rPr lang="en-US" sz="4000" b="1" i="1" dirty="0">
                <a:solidFill>
                  <a:srgbClr val="66FF33"/>
                </a:solidFill>
                <a:effectLst>
                  <a:outerShdw blurRad="38100" dist="38100" dir="2700000" algn="tl">
                    <a:srgbClr val="000000">
                      <a:alpha val="43137"/>
                    </a:srgbClr>
                  </a:outerShdw>
                </a:effectLst>
                <a:latin typeface="Arial Narrow" panose="020B0606020202030204" pitchFamily="34" charset="0"/>
              </a:rPr>
              <a:t>A:	Renewed commitment to the Rigor of the Scientific Method.</a:t>
            </a:r>
          </a:p>
        </p:txBody>
      </p:sp>
      <p:sp>
        <p:nvSpPr>
          <p:cNvPr id="15" name="TextBox 14"/>
          <p:cNvSpPr txBox="1"/>
          <p:nvPr/>
        </p:nvSpPr>
        <p:spPr>
          <a:xfrm>
            <a:off x="533400" y="5739825"/>
            <a:ext cx="8077200" cy="646331"/>
          </a:xfrm>
          <a:prstGeom prst="rect">
            <a:avLst/>
          </a:prstGeom>
          <a:solidFill>
            <a:srgbClr val="FF0000"/>
          </a:solidFill>
          <a:ln w="57150">
            <a:solidFill>
              <a:schemeClr val="bg1"/>
            </a:solidFill>
          </a:ln>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Arial Rounded MT Bold" panose="020F0704030504030204" pitchFamily="34" charset="0"/>
                <a:cs typeface="Gautami" panose="020B0502040204020203" pitchFamily="34" charset="0"/>
              </a:rPr>
              <a:t>REMEMBER  RICHARD  FEYNMAN!</a:t>
            </a:r>
          </a:p>
        </p:txBody>
      </p:sp>
    </p:spTree>
    <p:extLst>
      <p:ext uri="{BB962C8B-B14F-4D97-AF65-F5344CB8AC3E}">
        <p14:creationId xmlns:p14="http://schemas.microsoft.com/office/powerpoint/2010/main" val="4134043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19200"/>
            <a:ext cx="8839200" cy="4708981"/>
          </a:xfrm>
          <a:prstGeom prst="rect">
            <a:avLst/>
          </a:prstGeom>
        </p:spPr>
        <p:txBody>
          <a:bodyPr wrap="square">
            <a:spAutoFit/>
          </a:bodyPr>
          <a:lstStyle/>
          <a:p>
            <a:pPr algn="ctr"/>
            <a:r>
              <a:rPr lang="en-US" sz="4800" b="1" dirty="0">
                <a:solidFill>
                  <a:srgbClr val="FFFF00"/>
                </a:solidFill>
                <a:effectLst>
                  <a:outerShdw blurRad="38100" dist="38100" dir="2700000" algn="tl">
                    <a:srgbClr val="000000">
                      <a:alpha val="43137"/>
                    </a:srgbClr>
                  </a:outerShdw>
                </a:effectLst>
              </a:rPr>
              <a:t>COGNITIVE BIAS, THE “ELEPHANT IN THE LIVING ROOM” OF SCIENCE AND PROFESSIONALISM</a:t>
            </a:r>
          </a:p>
          <a:p>
            <a:pPr algn="ctr"/>
            <a:endParaRPr lang="en-US" sz="2800" dirty="0">
              <a:solidFill>
                <a:prstClr val="black"/>
              </a:solidFill>
            </a:endParaRPr>
          </a:p>
          <a:p>
            <a:pPr algn="ctr"/>
            <a:r>
              <a:rPr lang="en-US" sz="3200" b="1" dirty="0">
                <a:solidFill>
                  <a:prstClr val="white"/>
                </a:solidFill>
                <a:effectLst>
                  <a:outerShdw blurRad="38100" dist="38100" dir="2700000" algn="tl">
                    <a:srgbClr val="000000">
                      <a:alpha val="43137"/>
                    </a:srgbClr>
                  </a:outerShdw>
                </a:effectLst>
              </a:rPr>
              <a:t>Peter R. Rose, Ph. D</a:t>
            </a:r>
            <a:endParaRPr lang="en-US" sz="3200" dirty="0">
              <a:solidFill>
                <a:prstClr val="white"/>
              </a:solidFill>
              <a:effectLst>
                <a:outerShdw blurRad="38100" dist="38100" dir="2700000" algn="tl">
                  <a:srgbClr val="000000">
                    <a:alpha val="43137"/>
                  </a:srgbClr>
                </a:outerShdw>
              </a:effectLst>
            </a:endParaRPr>
          </a:p>
          <a:p>
            <a:pPr algn="ctr"/>
            <a:r>
              <a:rPr lang="en-US" sz="3200" b="1" dirty="0">
                <a:solidFill>
                  <a:prstClr val="white"/>
                </a:solidFill>
                <a:effectLst>
                  <a:outerShdw blurRad="38100" dist="38100" dir="2700000" algn="tl">
                    <a:srgbClr val="000000">
                      <a:alpha val="43137"/>
                    </a:srgbClr>
                  </a:outerShdw>
                </a:effectLst>
              </a:rPr>
              <a:t>Rose &amp; Associates, LLP</a:t>
            </a:r>
            <a:endParaRPr lang="en-US" sz="3200" dirty="0">
              <a:solidFill>
                <a:prstClr val="white"/>
              </a:solidFill>
              <a:effectLst>
                <a:outerShdw blurRad="38100" dist="38100" dir="2700000" algn="tl">
                  <a:srgbClr val="000000">
                    <a:alpha val="43137"/>
                  </a:srgbClr>
                </a:outerShdw>
              </a:effectLst>
            </a:endParaRPr>
          </a:p>
          <a:p>
            <a:pPr algn="ctr"/>
            <a:endParaRPr lang="en-US" sz="3200" b="1" dirty="0">
              <a:solidFill>
                <a:prstClr val="white"/>
              </a:solidFill>
              <a:effectLst>
                <a:outerShdw blurRad="38100" dist="38100" dir="2700000" algn="tl">
                  <a:srgbClr val="000000">
                    <a:alpha val="43137"/>
                  </a:srgbClr>
                </a:outerShdw>
              </a:effectLst>
            </a:endParaRPr>
          </a:p>
          <a:p>
            <a:pPr algn="ctr"/>
            <a:r>
              <a:rPr lang="en-US" sz="3200" b="1" dirty="0" err="1">
                <a:solidFill>
                  <a:prstClr val="white"/>
                </a:solidFill>
                <a:effectLst>
                  <a:outerShdw blurRad="38100" dist="38100" dir="2700000" algn="tl">
                    <a:srgbClr val="000000">
                      <a:alpha val="43137"/>
                    </a:srgbClr>
                  </a:outerShdw>
                </a:effectLst>
              </a:rPr>
              <a:t>AAPG</a:t>
            </a:r>
            <a:r>
              <a:rPr lang="en-US" sz="3200" b="1" dirty="0">
                <a:solidFill>
                  <a:prstClr val="white"/>
                </a:solidFill>
                <a:effectLst>
                  <a:outerShdw blurRad="38100" dist="38100" dir="2700000" algn="tl">
                    <a:srgbClr val="000000">
                      <a:alpha val="43137"/>
                    </a:srgbClr>
                  </a:outerShdw>
                </a:effectLst>
              </a:rPr>
              <a:t> Distinguished Lecturer, 2015-17</a:t>
            </a:r>
            <a:endParaRPr lang="en-US" sz="32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452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272465"/>
            <a:ext cx="8674100" cy="523220"/>
          </a:xfrm>
          <a:prstGeom prst="rect">
            <a:avLst/>
          </a:prstGeom>
          <a:noFill/>
        </p:spPr>
        <p:txBody>
          <a:bodyPr wrap="square" rtlCol="0">
            <a:spAutoFit/>
          </a:bodyPr>
          <a:lstStyle/>
          <a:p>
            <a:pPr eaLnBrk="0" fontAlgn="base" hangingPunct="0">
              <a:spcBef>
                <a:spcPct val="0"/>
              </a:spcBef>
              <a:spcAft>
                <a:spcPct val="0"/>
              </a:spcAft>
            </a:pPr>
            <a:r>
              <a:rPr lang="en-US" sz="2400" b="1" dirty="0">
                <a:solidFill>
                  <a:srgbClr val="FFFF00"/>
                </a:solidFill>
                <a:effectLst>
                  <a:outerShdw blurRad="38100" dist="38100" dir="2700000" algn="tl">
                    <a:srgbClr val="000000">
                      <a:alpha val="43137"/>
                    </a:srgbClr>
                  </a:outerShdw>
                </a:effectLst>
                <a:latin typeface="Verdana" pitchFamily="34" charset="0"/>
              </a:rPr>
              <a:t>ESSENTIAL READING ON COGNITIVE BIAS</a:t>
            </a:r>
            <a:r>
              <a:rPr lang="en-US" sz="2800" b="1" dirty="0">
                <a:solidFill>
                  <a:srgbClr val="FFFF00"/>
                </a:solidFill>
                <a:effectLst>
                  <a:outerShdw blurRad="38100" dist="38100" dir="2700000" algn="tl">
                    <a:srgbClr val="000000">
                      <a:alpha val="43137"/>
                    </a:srgbClr>
                  </a:outerShdw>
                </a:effectLst>
                <a:latin typeface="Verdana" pitchFamily="34" charset="0"/>
              </a:rPr>
              <a:t>:</a:t>
            </a:r>
          </a:p>
        </p:txBody>
      </p:sp>
      <p:sp>
        <p:nvSpPr>
          <p:cNvPr id="3" name="TextBox 2"/>
          <p:cNvSpPr txBox="1"/>
          <p:nvPr/>
        </p:nvSpPr>
        <p:spPr>
          <a:xfrm>
            <a:off x="635000" y="990600"/>
            <a:ext cx="8305800" cy="5447645"/>
          </a:xfrm>
          <a:prstGeom prst="rect">
            <a:avLst/>
          </a:prstGeom>
          <a:noFill/>
        </p:spPr>
        <p:txBody>
          <a:bodyPr wrap="square" rtlCol="0">
            <a:spAutoFit/>
          </a:bodyPr>
          <a:lstStyle/>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Daniel </a:t>
            </a:r>
            <a:r>
              <a:rPr lang="en-US" sz="2200" b="1" dirty="0" err="1">
                <a:solidFill>
                  <a:srgbClr val="FFFFFF"/>
                </a:solidFill>
                <a:effectLst>
                  <a:outerShdw blurRad="38100" dist="38100" dir="2700000" algn="tl">
                    <a:srgbClr val="000000">
                      <a:alpha val="43137"/>
                    </a:srgbClr>
                  </a:outerShdw>
                </a:effectLst>
                <a:latin typeface="Verdana" pitchFamily="34" charset="0"/>
              </a:rPr>
              <a:t>Kahneman</a:t>
            </a:r>
            <a:r>
              <a:rPr lang="en-US" sz="2200" b="1" dirty="0">
                <a:solidFill>
                  <a:srgbClr val="FFFFFF"/>
                </a:solidFill>
                <a:effectLst>
                  <a:outerShdw blurRad="38100" dist="38100" dir="2700000" algn="tl">
                    <a:srgbClr val="000000">
                      <a:alpha val="43137"/>
                    </a:srgbClr>
                  </a:outerShdw>
                </a:effectLst>
                <a:latin typeface="Verdana" pitchFamily="34" charset="0"/>
              </a:rPr>
              <a:t> (2011) </a:t>
            </a:r>
            <a:r>
              <a:rPr lang="en-US" sz="2200" b="1" i="1" dirty="0">
                <a:solidFill>
                  <a:srgbClr val="FFFFFF"/>
                </a:solidFill>
                <a:effectLst>
                  <a:outerShdw blurRad="38100" dist="38100" dir="2700000" algn="tl">
                    <a:srgbClr val="000000">
                      <a:alpha val="43137"/>
                    </a:srgbClr>
                  </a:outerShdw>
                </a:effectLst>
                <a:latin typeface="Verdana" pitchFamily="34" charset="0"/>
              </a:rPr>
              <a:t>Thinking, Fast &amp; Slow</a:t>
            </a:r>
            <a:r>
              <a:rPr lang="en-US" sz="2200" b="1" i="1" dirty="0">
                <a:solidFill>
                  <a:srgbClr val="2D2D8A">
                    <a:lumMod val="20000"/>
                    <a:lumOff val="80000"/>
                  </a:srgbClr>
                </a:solidFill>
                <a:effectLst>
                  <a:outerShdw blurRad="38100" dist="38100" dir="2700000" algn="tl">
                    <a:srgbClr val="000000">
                      <a:alpha val="43137"/>
                    </a:srgbClr>
                  </a:outerShdw>
                </a:effectLst>
                <a:latin typeface="Verdana" pitchFamily="34" charset="0"/>
              </a:rPr>
              <a:t>.</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Massimo </a:t>
            </a:r>
            <a:r>
              <a:rPr lang="en-US" sz="2200" b="1" dirty="0" err="1">
                <a:solidFill>
                  <a:srgbClr val="92D050"/>
                </a:solidFill>
                <a:effectLst>
                  <a:outerShdw blurRad="38100" dist="38100" dir="2700000" algn="tl">
                    <a:srgbClr val="000000">
                      <a:alpha val="43137"/>
                    </a:srgbClr>
                  </a:outerShdw>
                </a:effectLst>
                <a:latin typeface="Verdana" pitchFamily="34" charset="0"/>
              </a:rPr>
              <a:t>Piatelli-Palmarini</a:t>
            </a:r>
            <a:r>
              <a:rPr lang="en-US" sz="2200" b="1" dirty="0">
                <a:solidFill>
                  <a:srgbClr val="92D050"/>
                </a:solidFill>
                <a:effectLst>
                  <a:outerShdw blurRad="38100" dist="38100" dir="2700000" algn="tl">
                    <a:srgbClr val="000000">
                      <a:alpha val="43137"/>
                    </a:srgbClr>
                  </a:outerShdw>
                </a:effectLst>
                <a:latin typeface="Verdana" pitchFamily="34" charset="0"/>
              </a:rPr>
              <a:t> (1994) </a:t>
            </a:r>
            <a:r>
              <a:rPr lang="en-US" sz="2200" b="1" i="1" dirty="0">
                <a:solidFill>
                  <a:srgbClr val="92D050"/>
                </a:solidFill>
                <a:effectLst>
                  <a:outerShdw blurRad="38100" dist="38100" dir="2700000" algn="tl">
                    <a:srgbClr val="000000">
                      <a:alpha val="43137"/>
                    </a:srgbClr>
                  </a:outerShdw>
                </a:effectLst>
                <a:latin typeface="Verdana" pitchFamily="34" charset="0"/>
              </a:rPr>
              <a:t>Inevitable Illusions: How mistakes of reason rule our minds. </a:t>
            </a:r>
          </a:p>
          <a:p>
            <a:pPr marL="285750" indent="-285750" eaLnBrk="0" fontAlgn="base" hangingPunct="0">
              <a:spcBef>
                <a:spcPts val="600"/>
              </a:spcBef>
              <a:spcAft>
                <a:spcPct val="0"/>
              </a:spcAft>
              <a:buFont typeface="Arial" pitchFamily="34" charset="0"/>
              <a:buChar char="•"/>
            </a:pPr>
            <a:r>
              <a:rPr lang="en-US" sz="2200" b="1" dirty="0">
                <a:solidFill>
                  <a:srgbClr val="FF66FF"/>
                </a:solidFill>
                <a:effectLst>
                  <a:outerShdw blurRad="38100" dist="38100" dir="2700000" algn="tl">
                    <a:srgbClr val="000000">
                      <a:alpha val="43137"/>
                    </a:srgbClr>
                  </a:outerShdw>
                </a:effectLst>
                <a:latin typeface="Verdana" pitchFamily="34" charset="0"/>
              </a:rPr>
              <a:t>Jonathan </a:t>
            </a:r>
            <a:r>
              <a:rPr lang="en-US" sz="2200" b="1" dirty="0" err="1">
                <a:solidFill>
                  <a:srgbClr val="FF66FF"/>
                </a:solidFill>
                <a:effectLst>
                  <a:outerShdw blurRad="38100" dist="38100" dir="2700000" algn="tl">
                    <a:srgbClr val="000000">
                      <a:alpha val="43137"/>
                    </a:srgbClr>
                  </a:outerShdw>
                </a:effectLst>
                <a:latin typeface="Verdana" pitchFamily="34" charset="0"/>
              </a:rPr>
              <a:t>Haidt</a:t>
            </a:r>
            <a:r>
              <a:rPr lang="en-US" sz="2200" b="1" dirty="0">
                <a:solidFill>
                  <a:srgbClr val="FF66FF"/>
                </a:solidFill>
                <a:effectLst>
                  <a:outerShdw blurRad="38100" dist="38100" dir="2700000" algn="tl">
                    <a:srgbClr val="000000">
                      <a:alpha val="43137"/>
                    </a:srgbClr>
                  </a:outerShdw>
                </a:effectLst>
                <a:latin typeface="Verdana" pitchFamily="34" charset="0"/>
              </a:rPr>
              <a:t> (2013) </a:t>
            </a:r>
            <a:r>
              <a:rPr lang="en-US" sz="2200" b="1" i="1" dirty="0">
                <a:solidFill>
                  <a:srgbClr val="FF66FF"/>
                </a:solidFill>
                <a:effectLst>
                  <a:outerShdw blurRad="38100" dist="38100" dir="2700000" algn="tl">
                    <a:srgbClr val="000000">
                      <a:alpha val="43137"/>
                    </a:srgbClr>
                  </a:outerShdw>
                </a:effectLst>
                <a:latin typeface="Verdana" pitchFamily="34" charset="0"/>
              </a:rPr>
              <a:t>The Righteous Mind: Why Good People are Divided by Politics  &amp; Religion. </a:t>
            </a:r>
          </a:p>
          <a:p>
            <a:pPr marL="285750" indent="-285750" eaLnBrk="0" fontAlgn="base" hangingPunct="0">
              <a:spcBef>
                <a:spcPts val="600"/>
              </a:spcBef>
              <a:spcAft>
                <a:spcPct val="0"/>
              </a:spcAft>
              <a:buFont typeface="Arial" pitchFamily="34" charset="0"/>
              <a:buChar char="•"/>
            </a:pPr>
            <a:r>
              <a:rPr lang="en-US" sz="2200" b="1" dirty="0">
                <a:solidFill>
                  <a:srgbClr val="FFC000"/>
                </a:solidFill>
                <a:effectLst>
                  <a:outerShdw blurRad="38100" dist="38100" dir="2700000" algn="tl">
                    <a:srgbClr val="000000">
                      <a:alpha val="43137"/>
                    </a:srgbClr>
                  </a:outerShdw>
                </a:effectLst>
                <a:latin typeface="Verdana" pitchFamily="34" charset="0"/>
              </a:rPr>
              <a:t>Dan </a:t>
            </a:r>
            <a:r>
              <a:rPr lang="en-US" sz="2200" b="1" dirty="0" err="1">
                <a:solidFill>
                  <a:srgbClr val="FFC000"/>
                </a:solidFill>
                <a:effectLst>
                  <a:outerShdw blurRad="38100" dist="38100" dir="2700000" algn="tl">
                    <a:srgbClr val="000000">
                      <a:alpha val="43137"/>
                    </a:srgbClr>
                  </a:outerShdw>
                </a:effectLst>
                <a:latin typeface="Verdana" pitchFamily="34" charset="0"/>
              </a:rPr>
              <a:t>Ariely</a:t>
            </a:r>
            <a:r>
              <a:rPr lang="en-US" sz="2200" b="1" dirty="0">
                <a:solidFill>
                  <a:srgbClr val="FFC000"/>
                </a:solidFill>
                <a:effectLst>
                  <a:outerShdw blurRad="38100" dist="38100" dir="2700000" algn="tl">
                    <a:srgbClr val="000000">
                      <a:alpha val="43137"/>
                    </a:srgbClr>
                  </a:outerShdw>
                </a:effectLst>
                <a:latin typeface="Verdana" pitchFamily="34" charset="0"/>
              </a:rPr>
              <a:t> (2012) The (</a:t>
            </a:r>
            <a:r>
              <a:rPr lang="en-US" sz="2200" b="1" i="1" dirty="0">
                <a:solidFill>
                  <a:srgbClr val="FFC000"/>
                </a:solidFill>
                <a:effectLst>
                  <a:outerShdw blurRad="38100" dist="38100" dir="2700000" algn="tl">
                    <a:srgbClr val="000000">
                      <a:alpha val="43137"/>
                    </a:srgbClr>
                  </a:outerShdw>
                </a:effectLst>
                <a:latin typeface="Verdana" pitchFamily="34" charset="0"/>
              </a:rPr>
              <a:t>Honest) Truth about Dishonesty: How we lie to everyone – especially ourselves.</a:t>
            </a:r>
          </a:p>
          <a:p>
            <a:pPr marL="285750" indent="-285750" eaLnBrk="0" fontAlgn="base" hangingPunct="0">
              <a:spcBef>
                <a:spcPts val="600"/>
              </a:spcBef>
              <a:spcAft>
                <a:spcPct val="0"/>
              </a:spcAft>
              <a:buFont typeface="Arial" pitchFamily="34" charset="0"/>
              <a:buChar char="•"/>
            </a:pPr>
            <a:r>
              <a:rPr lang="en-US" sz="2200" b="1" dirty="0">
                <a:solidFill>
                  <a:srgbClr val="28D5F8"/>
                </a:solidFill>
                <a:effectLst>
                  <a:outerShdw blurRad="38100" dist="38100" dir="2700000" algn="tl">
                    <a:srgbClr val="000000">
                      <a:alpha val="43137"/>
                    </a:srgbClr>
                  </a:outerShdw>
                </a:effectLst>
                <a:latin typeface="Verdana" pitchFamily="34" charset="0"/>
              </a:rPr>
              <a:t>Rolf </a:t>
            </a:r>
            <a:r>
              <a:rPr lang="en-US" sz="2200" b="1" dirty="0" err="1">
                <a:solidFill>
                  <a:srgbClr val="28D5F8"/>
                </a:solidFill>
                <a:effectLst>
                  <a:outerShdw blurRad="38100" dist="38100" dir="2700000" algn="tl">
                    <a:srgbClr val="000000">
                      <a:alpha val="43137"/>
                    </a:srgbClr>
                  </a:outerShdw>
                </a:effectLst>
                <a:latin typeface="Verdana" pitchFamily="34" charset="0"/>
              </a:rPr>
              <a:t>Dobelli</a:t>
            </a:r>
            <a:r>
              <a:rPr lang="en-US" sz="2200" b="1" dirty="0">
                <a:solidFill>
                  <a:srgbClr val="28D5F8"/>
                </a:solidFill>
                <a:effectLst>
                  <a:outerShdw blurRad="38100" dist="38100" dir="2700000" algn="tl">
                    <a:srgbClr val="000000">
                      <a:alpha val="43137"/>
                    </a:srgbClr>
                  </a:outerShdw>
                </a:effectLst>
                <a:latin typeface="Verdana" pitchFamily="34" charset="0"/>
              </a:rPr>
              <a:t> (2013) </a:t>
            </a:r>
            <a:r>
              <a:rPr lang="en-US" sz="2200" b="1" i="1" dirty="0">
                <a:solidFill>
                  <a:srgbClr val="28D5F8"/>
                </a:solidFill>
                <a:effectLst>
                  <a:outerShdw blurRad="38100" dist="38100" dir="2700000" algn="tl">
                    <a:srgbClr val="000000">
                      <a:alpha val="43137"/>
                    </a:srgbClr>
                  </a:outerShdw>
                </a:effectLst>
                <a:latin typeface="Verdana" pitchFamily="34" charset="0"/>
              </a:rPr>
              <a:t>The Art of Thinking Clearly</a:t>
            </a:r>
            <a:r>
              <a:rPr lang="en-US" sz="2200" b="1" dirty="0">
                <a:solidFill>
                  <a:srgbClr val="28D5F8"/>
                </a:solidFill>
                <a:effectLst>
                  <a:outerShdw blurRad="38100" dist="38100" dir="2700000" algn="tl">
                    <a:srgbClr val="000000">
                      <a:alpha val="43137"/>
                    </a:srgbClr>
                  </a:outerShdw>
                </a:effectLst>
                <a:latin typeface="Verdana" pitchFamily="34" charset="0"/>
              </a:rPr>
              <a:t>.</a:t>
            </a:r>
          </a:p>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Roger </a:t>
            </a:r>
            <a:r>
              <a:rPr lang="en-US" sz="2200" b="1" dirty="0" err="1">
                <a:solidFill>
                  <a:srgbClr val="FFFFFF"/>
                </a:solidFill>
                <a:effectLst>
                  <a:outerShdw blurRad="38100" dist="38100" dir="2700000" algn="tl">
                    <a:srgbClr val="000000">
                      <a:alpha val="43137"/>
                    </a:srgbClr>
                  </a:outerShdw>
                </a:effectLst>
                <a:latin typeface="Verdana" pitchFamily="34" charset="0"/>
              </a:rPr>
              <a:t>Pielke</a:t>
            </a:r>
            <a:r>
              <a:rPr lang="en-US" sz="2200" b="1" dirty="0">
                <a:solidFill>
                  <a:srgbClr val="FFFFFF"/>
                </a:solidFill>
                <a:effectLst>
                  <a:outerShdw blurRad="38100" dist="38100" dir="2700000" algn="tl">
                    <a:srgbClr val="000000">
                      <a:alpha val="43137"/>
                    </a:srgbClr>
                  </a:outerShdw>
                </a:effectLst>
                <a:latin typeface="Verdana" pitchFamily="34" charset="0"/>
              </a:rPr>
              <a:t>, Jr. (2007) </a:t>
            </a:r>
            <a:r>
              <a:rPr lang="en-US" sz="2200" b="1" i="1" dirty="0">
                <a:solidFill>
                  <a:srgbClr val="FFFFFF"/>
                </a:solidFill>
                <a:effectLst>
                  <a:outerShdw blurRad="38100" dist="38100" dir="2700000" algn="tl">
                    <a:srgbClr val="000000">
                      <a:alpha val="43137"/>
                    </a:srgbClr>
                  </a:outerShdw>
                </a:effectLst>
                <a:latin typeface="Verdana" pitchFamily="34" charset="0"/>
              </a:rPr>
              <a:t>The Honest Broker.</a:t>
            </a:r>
          </a:p>
          <a:p>
            <a:pPr marL="285750" indent="-285750" eaLnBrk="0" fontAlgn="base" hangingPunct="0">
              <a:spcBef>
                <a:spcPts val="600"/>
              </a:spcBef>
              <a:spcAft>
                <a:spcPct val="0"/>
              </a:spcAft>
              <a:buFont typeface="Arial" pitchFamily="34" charset="0"/>
              <a:buChar char="•"/>
            </a:pPr>
            <a:r>
              <a:rPr lang="en-US" sz="2200" b="1" dirty="0">
                <a:solidFill>
                  <a:srgbClr val="92D050"/>
                </a:solidFill>
                <a:effectLst>
                  <a:outerShdw blurRad="38100" dist="38100" dir="2700000" algn="tl">
                    <a:srgbClr val="000000">
                      <a:alpha val="43137"/>
                    </a:srgbClr>
                  </a:outerShdw>
                </a:effectLst>
                <a:latin typeface="Verdana" pitchFamily="34" charset="0"/>
              </a:rPr>
              <a:t>Robert Merton (1957) </a:t>
            </a:r>
            <a:r>
              <a:rPr lang="en-US" sz="2200" b="1" i="1" dirty="0">
                <a:solidFill>
                  <a:srgbClr val="92D050"/>
                </a:solidFill>
                <a:effectLst>
                  <a:outerShdw blurRad="38100" dist="38100" dir="2700000" algn="tl">
                    <a:srgbClr val="000000">
                      <a:alpha val="43137"/>
                    </a:srgbClr>
                  </a:outerShdw>
                </a:effectLst>
                <a:latin typeface="Verdana" pitchFamily="34" charset="0"/>
              </a:rPr>
              <a:t>Reward System of Science.</a:t>
            </a:r>
          </a:p>
          <a:p>
            <a:pPr marL="285750" indent="-285750" eaLnBrk="0" fontAlgn="base" hangingPunct="0">
              <a:spcBef>
                <a:spcPts val="600"/>
              </a:spcBef>
              <a:spcAft>
                <a:spcPct val="0"/>
              </a:spcAft>
              <a:buFont typeface="Arial" pitchFamily="34" charset="0"/>
              <a:buChar char="•"/>
            </a:pPr>
            <a:r>
              <a:rPr lang="en-US" sz="2200" b="1" dirty="0">
                <a:solidFill>
                  <a:srgbClr val="FF66FF"/>
                </a:solidFill>
                <a:effectLst>
                  <a:outerShdw blurRad="38100" dist="38100" dir="2700000" algn="tl">
                    <a:srgbClr val="000000">
                      <a:alpha val="43137"/>
                    </a:srgbClr>
                  </a:outerShdw>
                </a:effectLst>
                <a:latin typeface="Verdana" pitchFamily="34" charset="0"/>
              </a:rPr>
              <a:t>Thos. Sowell (1996 ed.) </a:t>
            </a:r>
            <a:r>
              <a:rPr lang="en-US" sz="2200" b="1" i="1" dirty="0">
                <a:solidFill>
                  <a:srgbClr val="FF66FF"/>
                </a:solidFill>
                <a:effectLst>
                  <a:outerShdw blurRad="38100" dist="38100" dir="2700000" algn="tl">
                    <a:srgbClr val="000000">
                      <a:alpha val="43137"/>
                    </a:srgbClr>
                  </a:outerShdw>
                </a:effectLst>
                <a:latin typeface="Verdana" pitchFamily="34" charset="0"/>
              </a:rPr>
              <a:t>Knowledge &amp; Decisions.</a:t>
            </a:r>
          </a:p>
          <a:p>
            <a:pPr marL="285750" indent="-285750" eaLnBrk="0" fontAlgn="base" hangingPunct="0">
              <a:spcBef>
                <a:spcPts val="600"/>
              </a:spcBef>
              <a:spcAft>
                <a:spcPct val="0"/>
              </a:spcAft>
              <a:buFont typeface="Arial" pitchFamily="34" charset="0"/>
              <a:buChar char="•"/>
            </a:pPr>
            <a:r>
              <a:rPr lang="en-US" sz="2200" b="1" dirty="0">
                <a:solidFill>
                  <a:srgbClr val="FFFFFF"/>
                </a:solidFill>
                <a:effectLst>
                  <a:outerShdw blurRad="38100" dist="38100" dir="2700000" algn="tl">
                    <a:srgbClr val="000000">
                      <a:alpha val="43137"/>
                    </a:srgbClr>
                  </a:outerShdw>
                </a:effectLst>
                <a:latin typeface="Verdana" pitchFamily="34" charset="0"/>
              </a:rPr>
              <a:t>Consortium for Science, Policy &amp; Outcomes (2016) </a:t>
            </a:r>
            <a:r>
              <a:rPr lang="en-US" sz="2200" b="1" i="1" dirty="0">
                <a:solidFill>
                  <a:srgbClr val="FFFFFF"/>
                </a:solidFill>
                <a:effectLst>
                  <a:outerShdw blurRad="38100" dist="38100" dir="2700000" algn="tl">
                    <a:srgbClr val="000000">
                      <a:alpha val="43137"/>
                    </a:srgbClr>
                  </a:outerShdw>
                </a:effectLst>
                <a:latin typeface="Verdana" pitchFamily="34" charset="0"/>
              </a:rPr>
              <a:t>Science on the Verge.</a:t>
            </a:r>
            <a:endParaRPr lang="en-US" sz="2200" b="1" i="1" dirty="0">
              <a:solidFill>
                <a:srgbClr val="FFC000"/>
              </a:solidFill>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val="1821942744"/>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575900"/>
      </p:ext>
    </p:extLst>
  </p:cSld>
  <p:clrMapOvr>
    <a:masterClrMapping/>
  </p:clrMapOvr>
  <p:transition xmlns:p14="http://schemas.microsoft.com/office/powerpoint/2010/mai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976715"/>
      </p:ext>
    </p:extLst>
  </p:cSld>
  <p:clrMapOvr>
    <a:masterClrMapping/>
  </p:clrMapOvr>
  <p:transition xmlns:p14="http://schemas.microsoft.com/office/powerpoint/2010/mai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881" y="1143000"/>
            <a:ext cx="6530239" cy="4572000"/>
          </a:xfrm>
          <a:prstGeom prst="rect">
            <a:avLst/>
          </a:prstGeom>
          <a:ln w="38100">
            <a:solidFill>
              <a:schemeClr val="tx1"/>
            </a:solidFill>
          </a:ln>
        </p:spPr>
      </p:pic>
    </p:spTree>
    <p:extLst>
      <p:ext uri="{BB962C8B-B14F-4D97-AF65-F5344CB8AC3E}">
        <p14:creationId xmlns:p14="http://schemas.microsoft.com/office/powerpoint/2010/main" val="835107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CB Helvetica Condensed Bold"/>
        <a:ea typeface="Osaka"/>
        <a:cs typeface=""/>
      </a:majorFont>
      <a:minorFont>
        <a:latin typeface="CB Helvetica Condensed Bold"/>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B Helvetica Condensed Bold"/>
        <a:ea typeface="Osaka"/>
        <a:cs typeface=""/>
      </a:majorFont>
      <a:minorFont>
        <a:latin typeface="CB Helvetica Condensed Bold"/>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B Helvetica Condensed Bold"/>
        <a:ea typeface="Osaka"/>
        <a:cs typeface=""/>
      </a:majorFont>
      <a:minorFont>
        <a:latin typeface="CB Helvetica Condensed Bold"/>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bg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razil">
  <a:themeElements>
    <a:clrScheme name="">
      <a:dk1>
        <a:srgbClr val="919191"/>
      </a:dk1>
      <a:lt1>
        <a:srgbClr val="FFFFFF"/>
      </a:lt1>
      <a:dk2>
        <a:srgbClr val="0000FF"/>
      </a:dk2>
      <a:lt2>
        <a:srgbClr val="FFFF00"/>
      </a:lt2>
      <a:accent1>
        <a:srgbClr val="618FFD"/>
      </a:accent1>
      <a:accent2>
        <a:srgbClr val="00AE00"/>
      </a:accent2>
      <a:accent3>
        <a:srgbClr val="AAAAFF"/>
      </a:accent3>
      <a:accent4>
        <a:srgbClr val="DADADA"/>
      </a:accent4>
      <a:accent5>
        <a:srgbClr val="B7C6FE"/>
      </a:accent5>
      <a:accent6>
        <a:srgbClr val="009D00"/>
      </a:accent6>
      <a:hlink>
        <a:srgbClr val="FC0128"/>
      </a:hlink>
      <a:folHlink>
        <a:srgbClr val="CECECE"/>
      </a:folHlink>
    </a:clrScheme>
    <a:fontScheme name="Brazi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E3BA"/>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DE3BA"/>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raz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az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az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az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az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az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az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razil 8">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Brazil 9">
        <a:dk1>
          <a:srgbClr val="919191"/>
        </a:dk1>
        <a:lt1>
          <a:srgbClr val="FFFFFF"/>
        </a:lt1>
        <a:dk2>
          <a:srgbClr val="000099"/>
        </a:dk2>
        <a:lt2>
          <a:srgbClr val="FFFF00"/>
        </a:lt2>
        <a:accent1>
          <a:srgbClr val="618FFD"/>
        </a:accent1>
        <a:accent2>
          <a:srgbClr val="00AE00"/>
        </a:accent2>
        <a:accent3>
          <a:srgbClr val="AAAACA"/>
        </a:accent3>
        <a:accent4>
          <a:srgbClr val="DADADA"/>
        </a:accent4>
        <a:accent5>
          <a:srgbClr val="B7C6FE"/>
        </a:accent5>
        <a:accent6>
          <a:srgbClr val="009D00"/>
        </a:accent6>
        <a:hlink>
          <a:srgbClr val="FC0128"/>
        </a:hlink>
        <a:folHlink>
          <a:srgbClr val="CECECE"/>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3456</TotalTime>
  <Words>3607</Words>
  <Application>Microsoft Macintosh PowerPoint</Application>
  <PresentationFormat>On-screen Show (4:3)</PresentationFormat>
  <Paragraphs>510</Paragraphs>
  <Slides>80</Slides>
  <Notes>16</Notes>
  <HiddenSlides>0</HiddenSlides>
  <MMClips>0</MMClips>
  <ScaleCrop>false</ScaleCrop>
  <HeadingPairs>
    <vt:vector size="4" baseType="variant">
      <vt:variant>
        <vt:lpstr>Theme</vt:lpstr>
      </vt:variant>
      <vt:variant>
        <vt:i4>15</vt:i4>
      </vt:variant>
      <vt:variant>
        <vt:lpstr>Slide Titles</vt:lpstr>
      </vt:variant>
      <vt:variant>
        <vt:i4>80</vt:i4>
      </vt:variant>
    </vt:vector>
  </HeadingPairs>
  <TitlesOfParts>
    <vt:vector size="95" baseType="lpstr">
      <vt:lpstr>Office Theme</vt:lpstr>
      <vt:lpstr>Blank Presentation</vt:lpstr>
      <vt:lpstr>1_Blank Presentation</vt:lpstr>
      <vt:lpstr>2_Blank Presentation</vt:lpstr>
      <vt:lpstr>3_Blank Presentation</vt:lpstr>
      <vt:lpstr>4_Blank Presentation</vt:lpstr>
      <vt:lpstr>6_Blank Presentation</vt:lpstr>
      <vt:lpstr>Brazil</vt:lpstr>
      <vt:lpstr>18_Blank Presentation</vt:lpstr>
      <vt:lpstr>Custom Design</vt:lpstr>
      <vt:lpstr>1_Custom Design</vt:lpstr>
      <vt:lpstr>1_Default Design</vt:lpstr>
      <vt:lpstr>22_Blank Presentation</vt:lpstr>
      <vt:lpstr>1_Office Theme</vt:lpstr>
      <vt:lpstr>5_Blank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WHY IS THIS IMPORTANT?</vt:lpstr>
      <vt:lpstr>PowerPoint Presentation</vt:lpstr>
      <vt:lpstr>PowerPoint Presentation</vt:lpstr>
      <vt:lpstr>PROBLEM: TECHNICAL OBJECTIVITY IN E&amp;P GEOSCIENCE</vt:lpstr>
      <vt:lpstr>PowerPoint Presentation</vt:lpstr>
      <vt:lpstr>Sequential Accumulation Plots Help Track Program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ULTIMATE AUTHORITY</vt:lpstr>
      <vt:lpstr>PowerPoint Presentation</vt:lpstr>
      <vt:lpstr>PowerPoint Presentation</vt:lpstr>
      <vt:lpstr>PowerPoint Presentation</vt:lpstr>
      <vt:lpstr>PowerPoint Presentation</vt:lpstr>
      <vt:lpstr>PowerPoint Presentation</vt:lpstr>
      <vt:lpstr>But wait – there’s more to this….</vt:lpstr>
      <vt:lpstr>How We See Ourselves and How We See Others </vt:lpstr>
      <vt:lpstr>EXERCISE: SENSING OUR OWN  COGNITIVE BIASES BY DISCERNING THEM IN OTHERS --</vt:lpstr>
      <vt:lpstr>BACK TO SCIENCE:    WHY IS ALL THIS IMPORTANT?</vt:lpstr>
      <vt:lpstr>PowerPoint Presentation</vt:lpstr>
      <vt:lpstr>PowerPoint Presentation</vt:lpstr>
      <vt:lpstr>PowerPoint Presentation</vt:lpstr>
      <vt:lpstr>MOTIVATIONAL BIAS --</vt:lpstr>
      <vt:lpstr>PowerPoint Presentation</vt:lpstr>
      <vt:lpstr>PowerPoint Presentation</vt:lpstr>
      <vt:lpstr>“RESEARCH MISCONDUCT DEGRADES TRUST  IN SCIENCE  &amp; SHOULD BE A CRIME AKIN TO FRAUD”</vt:lpstr>
      <vt:lpstr>PowerPoint Presentation</vt:lpstr>
      <vt:lpstr>PowerPoint Presentation</vt:lpstr>
      <vt:lpstr>Sequential Accumulation Plots Help Track Program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peterose</dc:creator>
  <cp:lastModifiedBy>Bogdan Michka</cp:lastModifiedBy>
  <cp:revision>216</cp:revision>
  <dcterms:created xsi:type="dcterms:W3CDTF">2015-11-03T16:57:41Z</dcterms:created>
  <dcterms:modified xsi:type="dcterms:W3CDTF">2017-02-09T15:40:10Z</dcterms:modified>
</cp:coreProperties>
</file>